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E8BFFA-8867-B19A-CF5E-FF67777DF9BD}" name="Jennifer Smith" initials="JS" userId="ab788047900c272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76" d="100"/>
          <a:sy n="76" d="100"/>
        </p:scale>
        <p:origin x="126"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48260-6C50-42FF-9DDF-5AA6C6362854}"/>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FD0F01F3-59BB-44B6-8386-57F3E09B6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0D646A39-913F-4F91-B989-2627A4296A01}"/>
              </a:ext>
            </a:extLst>
          </p:cNvPr>
          <p:cNvSpPr>
            <a:spLocks noGrp="1"/>
          </p:cNvSpPr>
          <p:nvPr>
            <p:ph type="dt" sz="half" idx="10"/>
          </p:nvPr>
        </p:nvSpPr>
        <p:spPr>
          <a:xfrm>
            <a:off x="838200" y="6356350"/>
            <a:ext cx="4991100" cy="365125"/>
          </a:xfrm>
        </p:spPr>
        <p:txBody>
          <a:bodyPr/>
          <a:lstStyle>
            <a:lvl1pPr>
              <a:defRPr>
                <a:solidFill>
                  <a:schemeClr val="tx1"/>
                </a:solidFill>
              </a:defRPr>
            </a:lvl1pPr>
          </a:lstStyle>
          <a:p>
            <a:r>
              <a:rPr lang="en-GB" dirty="0"/>
              <a:t>https://future.nhs.uk/UKMedsInfoNetwk/view?objectId=31109200 </a:t>
            </a:r>
          </a:p>
        </p:txBody>
      </p:sp>
      <p:sp>
        <p:nvSpPr>
          <p:cNvPr id="6" name="Slide Number Placeholder 5">
            <a:extLst>
              <a:ext uri="{FF2B5EF4-FFF2-40B4-BE49-F238E27FC236}">
                <a16:creationId xmlns:a16="http://schemas.microsoft.com/office/drawing/2014/main" id="{0AB4448D-A49D-4B3A-9CB0-AD4D9441361B}"/>
              </a:ext>
            </a:extLst>
          </p:cNvPr>
          <p:cNvSpPr>
            <a:spLocks noGrp="1"/>
          </p:cNvSpPr>
          <p:nvPr>
            <p:ph type="sldNum" sz="quarter" idx="12"/>
          </p:nvPr>
        </p:nvSpPr>
        <p:spPr/>
        <p:txBody>
          <a:body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F4079A9E-8571-4B74-8CF5-5321E52E23F6}"/>
              </a:ext>
            </a:extLst>
          </p:cNvPr>
          <p:cNvPicPr/>
          <p:nvPr userDrawn="1"/>
        </p:nvPicPr>
        <p:blipFill rotWithShape="1">
          <a:blip r:embed="rId2">
            <a:extLst>
              <a:ext uri="{28A0092B-C50C-407E-A947-70E740481C1C}">
                <a14:useLocalDpi xmlns:a14="http://schemas.microsoft.com/office/drawing/2010/main" val="0"/>
              </a:ext>
            </a:extLst>
          </a:blip>
          <a:srcRect l="3311" t="5737" r="4415" b="11476"/>
          <a:stretch/>
        </p:blipFill>
        <p:spPr bwMode="auto">
          <a:xfrm>
            <a:off x="447040" y="141288"/>
            <a:ext cx="1788160" cy="1242377"/>
          </a:xfrm>
          <a:prstGeom prst="rect">
            <a:avLst/>
          </a:prstGeom>
          <a:noFill/>
          <a:ln>
            <a:noFill/>
          </a:ln>
          <a:extLst>
            <a:ext uri="{53640926-AAD7-44D8-BBD7-CCE9431645EC}">
              <a14:shadowObscured xmlns:a14="http://schemas.microsoft.com/office/drawing/2010/main"/>
            </a:ext>
          </a:extLst>
        </p:spPr>
      </p:pic>
      <p:pic>
        <p:nvPicPr>
          <p:cNvPr id="8" name="Picture 7">
            <a:extLst>
              <a:ext uri="{FF2B5EF4-FFF2-40B4-BE49-F238E27FC236}">
                <a16:creationId xmlns:a16="http://schemas.microsoft.com/office/drawing/2014/main" id="{AA5EB99B-4DE0-4CE6-8AF9-0C2A367A9EB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106660" y="180659"/>
            <a:ext cx="1638300" cy="941704"/>
          </a:xfrm>
          <a:prstGeom prst="rect">
            <a:avLst/>
          </a:prstGeom>
          <a:noFill/>
          <a:ln>
            <a:noFill/>
          </a:ln>
        </p:spPr>
      </p:pic>
    </p:spTree>
    <p:extLst>
      <p:ext uri="{BB962C8B-B14F-4D97-AF65-F5344CB8AC3E}">
        <p14:creationId xmlns:p14="http://schemas.microsoft.com/office/powerpoint/2010/main" val="33710890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FD00F-1011-48E3-AE46-A56ACFD4C9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EC2645-9559-4083-A895-BC2250381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7CF711-7F64-44AA-AAA4-153995455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6A344-3E2D-41F8-904B-5445F3E6963F}" type="datetimeFigureOut">
              <a:rPr lang="en-GB" smtClean="0"/>
              <a:t>01/11/2023</a:t>
            </a:fld>
            <a:endParaRPr lang="en-GB"/>
          </a:p>
        </p:txBody>
      </p:sp>
      <p:sp>
        <p:nvSpPr>
          <p:cNvPr id="5" name="Footer Placeholder 4">
            <a:extLst>
              <a:ext uri="{FF2B5EF4-FFF2-40B4-BE49-F238E27FC236}">
                <a16:creationId xmlns:a16="http://schemas.microsoft.com/office/drawing/2014/main" id="{84A91840-F68F-4FEF-A21F-0A5C192084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EFA194B-9BC6-4858-9151-6FAC0ED8A0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80A02615-1652-4325-B247-5769964996DF}"/>
              </a:ext>
            </a:extLst>
          </p:cNvPr>
          <p:cNvPicPr>
            <a:picLocks noChangeAspect="1"/>
          </p:cNvPicPr>
          <p:nvPr userDrawn="1"/>
        </p:nvPicPr>
        <p:blipFill>
          <a:blip r:embed="rId3">
            <a:alphaModFix amt="5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968227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8C51-AD32-4DC2-B1F8-A41AA3E169B3}"/>
              </a:ext>
            </a:extLst>
          </p:cNvPr>
          <p:cNvSpPr>
            <a:spLocks noGrp="1"/>
          </p:cNvSpPr>
          <p:nvPr>
            <p:ph type="ctrTitle"/>
          </p:nvPr>
        </p:nvSpPr>
        <p:spPr>
          <a:xfrm>
            <a:off x="1644770" y="1423837"/>
            <a:ext cx="9144000" cy="1870944"/>
          </a:xfrm>
        </p:spPr>
        <p:txBody>
          <a:bodyPr/>
          <a:lstStyle/>
          <a:p>
            <a:r>
              <a:rPr lang="en-GB" b="1" dirty="0">
                <a:effectLst>
                  <a:outerShdw blurRad="38100" dist="38100" dir="2700000" algn="tl">
                    <a:srgbClr val="000000">
                      <a:alpha val="43137"/>
                    </a:srgbClr>
                  </a:outerShdw>
                </a:effectLst>
              </a:rPr>
              <a:t>Incident in Medicines Information Scheme (IRMIS)</a:t>
            </a:r>
          </a:p>
        </p:txBody>
      </p:sp>
      <p:sp>
        <p:nvSpPr>
          <p:cNvPr id="3" name="Subtitle 2">
            <a:extLst>
              <a:ext uri="{FF2B5EF4-FFF2-40B4-BE49-F238E27FC236}">
                <a16:creationId xmlns:a16="http://schemas.microsoft.com/office/drawing/2014/main" id="{62A9339E-78B5-4621-A63A-F7A94D614389}"/>
              </a:ext>
            </a:extLst>
          </p:cNvPr>
          <p:cNvSpPr>
            <a:spLocks noGrp="1"/>
          </p:cNvSpPr>
          <p:nvPr>
            <p:ph type="subTitle" idx="1"/>
          </p:nvPr>
        </p:nvSpPr>
        <p:spPr>
          <a:xfrm>
            <a:off x="1524000" y="4309404"/>
            <a:ext cx="9144000" cy="1655762"/>
          </a:xfrm>
        </p:spPr>
        <p:txBody>
          <a:bodyPr>
            <a:normAutofit/>
          </a:bodyPr>
          <a:lstStyle/>
          <a:p>
            <a:r>
              <a:rPr lang="en-GB" sz="4400" b="1" dirty="0"/>
              <a:t>Q2: April to June 2023</a:t>
            </a:r>
          </a:p>
        </p:txBody>
      </p:sp>
    </p:spTree>
    <p:extLst>
      <p:ext uri="{BB962C8B-B14F-4D97-AF65-F5344CB8AC3E}">
        <p14:creationId xmlns:p14="http://schemas.microsoft.com/office/powerpoint/2010/main" val="26491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EFA36-25AF-4C6D-9D9D-F0133B66C270}"/>
              </a:ext>
            </a:extLst>
          </p:cNvPr>
          <p:cNvSpPr>
            <a:spLocks noGrp="1"/>
          </p:cNvSpPr>
          <p:nvPr>
            <p:ph type="ctrTitle"/>
          </p:nvPr>
        </p:nvSpPr>
        <p:spPr>
          <a:xfrm>
            <a:off x="1524000" y="368525"/>
            <a:ext cx="9144000" cy="1150127"/>
          </a:xfrm>
        </p:spPr>
        <p:txBody>
          <a:bodyPr/>
          <a:lstStyle/>
          <a:p>
            <a:r>
              <a:rPr lang="en-GB" b="1" dirty="0"/>
              <a:t>The stats</a:t>
            </a:r>
          </a:p>
        </p:txBody>
      </p:sp>
      <p:sp>
        <p:nvSpPr>
          <p:cNvPr id="3" name="Subtitle 2">
            <a:extLst>
              <a:ext uri="{FF2B5EF4-FFF2-40B4-BE49-F238E27FC236}">
                <a16:creationId xmlns:a16="http://schemas.microsoft.com/office/drawing/2014/main" id="{2B3B3619-86C2-493F-A467-AD21AC2C14EA}"/>
              </a:ext>
            </a:extLst>
          </p:cNvPr>
          <p:cNvSpPr>
            <a:spLocks noGrp="1"/>
          </p:cNvSpPr>
          <p:nvPr>
            <p:ph type="subTitle" idx="1"/>
          </p:nvPr>
        </p:nvSpPr>
        <p:spPr>
          <a:xfrm>
            <a:off x="1906438" y="5958950"/>
            <a:ext cx="9144000" cy="530525"/>
          </a:xfrm>
        </p:spPr>
        <p:txBody>
          <a:bodyPr/>
          <a:lstStyle/>
          <a:p>
            <a:r>
              <a:rPr lang="en-GB" dirty="0"/>
              <a:t>No publication errors reported in Q2 2023</a:t>
            </a:r>
          </a:p>
        </p:txBody>
      </p:sp>
      <p:graphicFrame>
        <p:nvGraphicFramePr>
          <p:cNvPr id="5" name="Table 4">
            <a:extLst>
              <a:ext uri="{FF2B5EF4-FFF2-40B4-BE49-F238E27FC236}">
                <a16:creationId xmlns:a16="http://schemas.microsoft.com/office/drawing/2014/main" id="{07C3E3A4-B4BD-4B13-8627-82FAD4DE16C1}"/>
              </a:ext>
            </a:extLst>
          </p:cNvPr>
          <p:cNvGraphicFramePr>
            <a:graphicFrameLocks noGrp="1"/>
          </p:cNvGraphicFramePr>
          <p:nvPr>
            <p:extLst>
              <p:ext uri="{D42A27DB-BD31-4B8C-83A1-F6EECF244321}">
                <p14:modId xmlns:p14="http://schemas.microsoft.com/office/powerpoint/2010/main" val="1206854877"/>
              </p:ext>
            </p:extLst>
          </p:nvPr>
        </p:nvGraphicFramePr>
        <p:xfrm>
          <a:off x="2159000" y="2349501"/>
          <a:ext cx="7048500" cy="2400300"/>
        </p:xfrm>
        <a:graphic>
          <a:graphicData uri="http://schemas.openxmlformats.org/drawingml/2006/table">
            <a:tbl>
              <a:tblPr firstRow="1" firstCol="1" bandRow="1">
                <a:tableStyleId>{5C22544A-7EE6-4342-B048-85BDC9FD1C3A}</a:tableStyleId>
              </a:tblPr>
              <a:tblGrid>
                <a:gridCol w="7048500">
                  <a:extLst>
                    <a:ext uri="{9D8B030D-6E8A-4147-A177-3AD203B41FA5}">
                      <a16:colId xmlns:a16="http://schemas.microsoft.com/office/drawing/2014/main" val="3807576501"/>
                    </a:ext>
                  </a:extLst>
                </a:gridCol>
              </a:tblGrid>
              <a:tr h="342900">
                <a:tc>
                  <a:txBody>
                    <a:bodyPr/>
                    <a:lstStyle/>
                    <a:p>
                      <a:pPr algn="just">
                        <a:lnSpc>
                          <a:spcPct val="115000"/>
                        </a:lnSpc>
                        <a:spcAft>
                          <a:spcPts val="1000"/>
                        </a:spcAft>
                      </a:pPr>
                      <a:r>
                        <a:rPr lang="en-GB" sz="1800" dirty="0">
                          <a:effectLst/>
                        </a:rPr>
                        <a:t>Enquiries</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7748398"/>
                  </a:ext>
                </a:extLst>
              </a:tr>
              <a:tr h="342900">
                <a:tc>
                  <a:txBody>
                    <a:bodyPr/>
                    <a:lstStyle/>
                    <a:p>
                      <a:pPr algn="just">
                        <a:lnSpc>
                          <a:spcPct val="115000"/>
                        </a:lnSpc>
                        <a:spcAft>
                          <a:spcPts val="1000"/>
                        </a:spcAft>
                      </a:pPr>
                      <a:r>
                        <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Number for this period: 14</a:t>
                      </a:r>
                      <a:endParaRPr lang="en-GB" sz="16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43724660"/>
                  </a:ext>
                </a:extLst>
              </a:tr>
              <a:tr h="342900">
                <a:tc>
                  <a:txBody>
                    <a:bodyPr/>
                    <a:lstStyle/>
                    <a:p>
                      <a:pPr>
                        <a:lnSpc>
                          <a:spcPct val="115000"/>
                        </a:lnSpc>
                        <a:spcAft>
                          <a:spcPts val="1000"/>
                        </a:spcAft>
                      </a:pPr>
                      <a:r>
                        <a:rPr lang="en-GB" sz="16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Number of errors: 10</a:t>
                      </a:r>
                      <a:endParaRPr lang="en-GB" sz="16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9408430"/>
                  </a:ext>
                </a:extLst>
              </a:tr>
              <a:tr h="342900">
                <a:tc>
                  <a:txBody>
                    <a:bodyPr/>
                    <a:lstStyle/>
                    <a:p>
                      <a:pPr>
                        <a:lnSpc>
                          <a:spcPct val="115000"/>
                        </a:lnSpc>
                        <a:spcAft>
                          <a:spcPts val="1000"/>
                        </a:spcAft>
                      </a:pPr>
                      <a:r>
                        <a:rPr lang="en-GB" sz="1600">
                          <a:solidFill>
                            <a:schemeClr val="bg1"/>
                          </a:solidFill>
                          <a:effectLst/>
                          <a:latin typeface="Arial" panose="020B0604020202020204" pitchFamily="34" charset="0"/>
                          <a:ea typeface="Times New Roman" panose="02020603050405020304" pitchFamily="18" charset="0"/>
                          <a:cs typeface="Arial" panose="020B0604020202020204" pitchFamily="34" charset="0"/>
                        </a:rPr>
                        <a:t>Number of near misses: 4</a:t>
                      </a:r>
                      <a:endParaRPr lang="en-GB" sz="16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6333639"/>
                  </a:ext>
                </a:extLst>
              </a:tr>
              <a:tr h="342900">
                <a:tc>
                  <a:txBody>
                    <a:bodyPr/>
                    <a:lstStyle/>
                    <a:p>
                      <a:pPr>
                        <a:lnSpc>
                          <a:spcPct val="115000"/>
                        </a:lnSpc>
                        <a:spcAft>
                          <a:spcPts val="1000"/>
                        </a:spcAft>
                      </a:pPr>
                      <a:r>
                        <a:rPr lang="en-GB" sz="1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Number related to data: 6</a:t>
                      </a:r>
                      <a:endParaRPr lang="en-GB" sz="16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5913056"/>
                  </a:ext>
                </a:extLst>
              </a:tr>
              <a:tr h="342900">
                <a:tc>
                  <a:txBody>
                    <a:bodyPr/>
                    <a:lstStyle/>
                    <a:p>
                      <a:pPr>
                        <a:lnSpc>
                          <a:spcPct val="115000"/>
                        </a:lnSpc>
                        <a:spcAft>
                          <a:spcPts val="1000"/>
                        </a:spcAft>
                      </a:pPr>
                      <a:r>
                        <a:rPr lang="en-GB" sz="1600">
                          <a:solidFill>
                            <a:schemeClr val="bg1"/>
                          </a:solidFill>
                          <a:effectLst/>
                          <a:latin typeface="Arial" panose="020B0604020202020204" pitchFamily="34" charset="0"/>
                          <a:ea typeface="Times New Roman" panose="02020603050405020304" pitchFamily="18" charset="0"/>
                          <a:cs typeface="Arial" panose="020B0604020202020204" pitchFamily="34" charset="0"/>
                        </a:rPr>
                        <a:t>Number related to advice: 7</a:t>
                      </a:r>
                      <a:endParaRPr lang="en-GB" sz="160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9354881"/>
                  </a:ext>
                </a:extLst>
              </a:tr>
              <a:tr h="342900">
                <a:tc>
                  <a:txBody>
                    <a:bodyPr/>
                    <a:lstStyle/>
                    <a:p>
                      <a:pPr>
                        <a:lnSpc>
                          <a:spcPct val="115000"/>
                        </a:lnSpc>
                        <a:spcAft>
                          <a:spcPts val="1000"/>
                        </a:spcAft>
                      </a:pPr>
                      <a:r>
                        <a:rPr lang="en-GB" sz="1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Number where description ‘not known’: 1</a:t>
                      </a:r>
                      <a:endParaRPr lang="en-GB" sz="16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9190267"/>
                  </a:ext>
                </a:extLst>
              </a:tr>
            </a:tbl>
          </a:graphicData>
        </a:graphic>
      </p:graphicFrame>
    </p:spTree>
    <p:extLst>
      <p:ext uri="{BB962C8B-B14F-4D97-AF65-F5344CB8AC3E}">
        <p14:creationId xmlns:p14="http://schemas.microsoft.com/office/powerpoint/2010/main" val="227279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9E942-F6B9-4CD3-A3F5-8AE4379678A4}"/>
              </a:ext>
            </a:extLst>
          </p:cNvPr>
          <p:cNvSpPr>
            <a:spLocks noGrp="1"/>
          </p:cNvSpPr>
          <p:nvPr>
            <p:ph type="ctrTitle"/>
          </p:nvPr>
        </p:nvSpPr>
        <p:spPr>
          <a:xfrm>
            <a:off x="2269671" y="485549"/>
            <a:ext cx="7870372" cy="1375908"/>
          </a:xfrm>
        </p:spPr>
        <p:txBody>
          <a:bodyPr>
            <a:normAutofit fontScale="90000"/>
          </a:bodyPr>
          <a:lstStyle/>
          <a:p>
            <a:r>
              <a:rPr lang="en-GB" b="1" dirty="0"/>
              <a:t>Top QRMG recommendations</a:t>
            </a:r>
          </a:p>
        </p:txBody>
      </p:sp>
      <p:graphicFrame>
        <p:nvGraphicFramePr>
          <p:cNvPr id="5" name="Table 4">
            <a:extLst>
              <a:ext uri="{FF2B5EF4-FFF2-40B4-BE49-F238E27FC236}">
                <a16:creationId xmlns:a16="http://schemas.microsoft.com/office/drawing/2014/main" id="{A56528C4-3FC8-466F-8017-6788AF650D79}"/>
              </a:ext>
            </a:extLst>
          </p:cNvPr>
          <p:cNvGraphicFramePr>
            <a:graphicFrameLocks noGrp="1"/>
          </p:cNvGraphicFramePr>
          <p:nvPr>
            <p:extLst>
              <p:ext uri="{D42A27DB-BD31-4B8C-83A1-F6EECF244321}">
                <p14:modId xmlns:p14="http://schemas.microsoft.com/office/powerpoint/2010/main" val="2064919354"/>
              </p:ext>
            </p:extLst>
          </p:nvPr>
        </p:nvGraphicFramePr>
        <p:xfrm>
          <a:off x="1752600" y="2158999"/>
          <a:ext cx="8915400" cy="4213451"/>
        </p:xfrm>
        <a:graphic>
          <a:graphicData uri="http://schemas.openxmlformats.org/drawingml/2006/table">
            <a:tbl>
              <a:tblPr firstRow="1" firstCol="1" bandRow="1"/>
              <a:tblGrid>
                <a:gridCol w="8915400">
                  <a:extLst>
                    <a:ext uri="{9D8B030D-6E8A-4147-A177-3AD203B41FA5}">
                      <a16:colId xmlns:a16="http://schemas.microsoft.com/office/drawing/2014/main" val="2648611098"/>
                    </a:ext>
                  </a:extLst>
                </a:gridCol>
              </a:tblGrid>
              <a:tr h="4213451">
                <a:tc>
                  <a:txBody>
                    <a:bodyPr/>
                    <a:lstStyle/>
                    <a:p>
                      <a:pPr algn="just">
                        <a:lnSpc>
                          <a:spcPct val="115000"/>
                        </a:lnSpc>
                        <a:spcAft>
                          <a:spcPts val="1000"/>
                        </a:spcAft>
                      </a:pPr>
                      <a:r>
                        <a:rPr lang="en-GB" sz="800" b="1" dirty="0">
                          <a:effectLst/>
                          <a:latin typeface="Arial" panose="020B0604020202020204" pitchFamily="34" charset="0"/>
                          <a:ea typeface="Times New Roman" panose="02020603050405020304" pitchFamily="18"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n-GB"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Top 3 recommendations from QRMG for this quarter:</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r>
                        <a:rPr lang="en-GB" sz="2400" kern="1200" dirty="0">
                          <a:solidFill>
                            <a:schemeClr val="tx1"/>
                          </a:solidFill>
                          <a:effectLst/>
                          <a:latin typeface="+mn-lt"/>
                          <a:ea typeface="+mn-ea"/>
                          <a:cs typeface="+mn-cs"/>
                        </a:rPr>
                        <a:t>Reduce the risk of drug name errors by repeating the drug name when taking calls in, include the summarised question at the top of each research entry, and restate the question in your answer. </a:t>
                      </a:r>
                    </a:p>
                    <a:p>
                      <a:pPr marL="285750" lvl="0" indent="-285750">
                        <a:buFont typeface="Arial" panose="020B0604020202020204" pitchFamily="34" charset="0"/>
                        <a:buChar char="•"/>
                      </a:pPr>
                      <a:r>
                        <a:rPr lang="en-GB" sz="2400" kern="1200" dirty="0">
                          <a:solidFill>
                            <a:schemeClr val="tx1"/>
                          </a:solidFill>
                          <a:effectLst/>
                          <a:latin typeface="+mn-lt"/>
                          <a:ea typeface="+mn-ea"/>
                          <a:cs typeface="+mn-cs"/>
                        </a:rPr>
                        <a:t>Try not to provide instant answers under pressure and re-check all written responses carefully before sending.</a:t>
                      </a:r>
                    </a:p>
                    <a:p>
                      <a:pPr marL="285750" indent="-285750">
                        <a:buFont typeface="Arial" panose="020B0604020202020204" pitchFamily="34" charset="0"/>
                        <a:buChar char="•"/>
                      </a:pPr>
                      <a:r>
                        <a:rPr lang="en-GB" sz="2400" kern="1200" dirty="0">
                          <a:solidFill>
                            <a:schemeClr val="tx1"/>
                          </a:solidFill>
                          <a:effectLst/>
                          <a:latin typeface="+mn-lt"/>
                          <a:ea typeface="+mn-ea"/>
                          <a:cs typeface="+mn-cs"/>
                        </a:rPr>
                        <a:t>If relying solely on past enquiries, check the references and sense check the currency of the information. Be aware that some areas, e.g., supply issues, are fast moving and can change on a more frequent basis.</a:t>
                      </a:r>
                      <a:endParaRPr lang="en-GB" sz="2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57150" cap="flat" cmpd="dbl" algn="ctr">
                      <a:solidFill>
                        <a:srgbClr val="0070C0"/>
                      </a:solidFill>
                      <a:prstDash val="solid"/>
                      <a:round/>
                      <a:headEnd type="none" w="med" len="med"/>
                      <a:tailEnd type="none" w="med" len="med"/>
                    </a:lnL>
                    <a:lnR w="57150" cap="flat" cmpd="dbl" algn="ctr">
                      <a:solidFill>
                        <a:srgbClr val="0070C0"/>
                      </a:solidFill>
                      <a:prstDash val="solid"/>
                      <a:round/>
                      <a:headEnd type="none" w="med" len="med"/>
                      <a:tailEnd type="none" w="med" len="med"/>
                    </a:lnR>
                    <a:lnT w="57150" cap="flat" cmpd="dbl" algn="ctr">
                      <a:solidFill>
                        <a:srgbClr val="0070C0"/>
                      </a:solidFill>
                      <a:prstDash val="solid"/>
                      <a:round/>
                      <a:headEnd type="none" w="med" len="med"/>
                      <a:tailEnd type="none" w="med" len="med"/>
                    </a:lnT>
                    <a:lnB w="57150" cap="flat" cmpd="dbl" algn="ctr">
                      <a:solidFill>
                        <a:srgbClr val="0070C0"/>
                      </a:solidFill>
                      <a:prstDash val="solid"/>
                      <a:round/>
                      <a:headEnd type="none" w="med" len="med"/>
                      <a:tailEnd type="none" w="med" len="med"/>
                    </a:lnB>
                    <a:solidFill>
                      <a:srgbClr val="FFFF00"/>
                    </a:solidFill>
                  </a:tcPr>
                </a:tc>
                <a:extLst>
                  <a:ext uri="{0D108BD9-81ED-4DB2-BD59-A6C34878D82A}">
                    <a16:rowId xmlns:a16="http://schemas.microsoft.com/office/drawing/2014/main" val="127767676"/>
                  </a:ext>
                </a:extLst>
              </a:tr>
            </a:tbl>
          </a:graphicData>
        </a:graphic>
      </p:graphicFrame>
    </p:spTree>
    <p:extLst>
      <p:ext uri="{BB962C8B-B14F-4D97-AF65-F5344CB8AC3E}">
        <p14:creationId xmlns:p14="http://schemas.microsoft.com/office/powerpoint/2010/main" val="1578400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C7D78-3E48-4E48-A142-13DADE047228}"/>
              </a:ext>
            </a:extLst>
          </p:cNvPr>
          <p:cNvSpPr>
            <a:spLocks noGrp="1"/>
          </p:cNvSpPr>
          <p:nvPr>
            <p:ph type="ctrTitle"/>
          </p:nvPr>
        </p:nvSpPr>
        <p:spPr>
          <a:xfrm>
            <a:off x="1524000" y="417967"/>
            <a:ext cx="9144000" cy="951366"/>
          </a:xfrm>
        </p:spPr>
        <p:txBody>
          <a:bodyPr/>
          <a:lstStyle/>
          <a:p>
            <a:r>
              <a:rPr lang="en-GB" b="1" dirty="0"/>
              <a:t>Comments</a:t>
            </a:r>
          </a:p>
        </p:txBody>
      </p:sp>
      <p:sp>
        <p:nvSpPr>
          <p:cNvPr id="3" name="Subtitle 2">
            <a:extLst>
              <a:ext uri="{FF2B5EF4-FFF2-40B4-BE49-F238E27FC236}">
                <a16:creationId xmlns:a16="http://schemas.microsoft.com/office/drawing/2014/main" id="{D47445B3-DB66-4BA0-9262-FA78204639D6}"/>
              </a:ext>
            </a:extLst>
          </p:cNvPr>
          <p:cNvSpPr>
            <a:spLocks noGrp="1"/>
          </p:cNvSpPr>
          <p:nvPr>
            <p:ph type="subTitle" idx="1"/>
          </p:nvPr>
        </p:nvSpPr>
        <p:spPr>
          <a:xfrm>
            <a:off x="1524000" y="1730829"/>
            <a:ext cx="9144000" cy="4709204"/>
          </a:xfrm>
        </p:spPr>
        <p:txBody>
          <a:bodyPr>
            <a:normAutofit fontScale="92500" lnSpcReduction="20000"/>
          </a:bodyPr>
          <a:lstStyle/>
          <a:p>
            <a:pPr algn="l"/>
            <a:r>
              <a:rPr lang="en-GB" sz="4000" dirty="0"/>
              <a:t>Most errors  involved:</a:t>
            </a:r>
          </a:p>
          <a:p>
            <a:pPr marL="342900" indent="-342900" algn="l">
              <a:buFontTx/>
              <a:buChar char="-"/>
            </a:pPr>
            <a:r>
              <a:rPr lang="en-GB" sz="1800" dirty="0">
                <a:effectLst/>
                <a:latin typeface="Arial" panose="020B0604020202020204" pitchFamily="34" charset="0"/>
                <a:ea typeface="Times New Roman" panose="02020603050405020304" pitchFamily="18" charset="0"/>
              </a:rPr>
              <a:t>Documentation problems</a:t>
            </a:r>
          </a:p>
          <a:p>
            <a:pPr marL="342900" indent="-342900" algn="l">
              <a:buFontTx/>
              <a:buChar char="-"/>
            </a:pPr>
            <a:r>
              <a:rPr lang="en-GB" sz="1800" dirty="0">
                <a:effectLst/>
                <a:latin typeface="Arial" panose="020B0604020202020204" pitchFamily="34" charset="0"/>
                <a:ea typeface="Times New Roman" panose="02020603050405020304" pitchFamily="18" charset="0"/>
              </a:rPr>
              <a:t>Communication problems</a:t>
            </a:r>
          </a:p>
          <a:p>
            <a:pPr marL="342900" indent="-342900" algn="l">
              <a:buFontTx/>
              <a:buChar char="-"/>
            </a:pPr>
            <a:r>
              <a:rPr lang="en-GB" sz="1800" dirty="0">
                <a:effectLst/>
                <a:latin typeface="Arial" panose="020B0604020202020204" pitchFamily="34" charset="0"/>
                <a:ea typeface="Times New Roman" panose="02020603050405020304" pitchFamily="18" charset="0"/>
              </a:rPr>
              <a:t>Interruptions</a:t>
            </a:r>
          </a:p>
          <a:p>
            <a:pPr algn="l"/>
            <a:endParaRPr lang="en-GB" sz="4000" dirty="0"/>
          </a:p>
          <a:p>
            <a:pPr algn="l"/>
            <a:r>
              <a:rPr lang="en-GB" sz="4000" dirty="0"/>
              <a:t>The main enquiry type was administration / dosage.</a:t>
            </a:r>
          </a:p>
          <a:p>
            <a:pPr marL="342900" indent="-342900" algn="l">
              <a:buFontTx/>
              <a:buChar char="-"/>
            </a:pPr>
            <a:endParaRPr lang="en-GB" sz="4000" dirty="0"/>
          </a:p>
          <a:p>
            <a:pPr algn="l"/>
            <a:r>
              <a:rPr lang="en-GB" sz="4000" dirty="0"/>
              <a:t>None were considered to have major risk to patient.</a:t>
            </a:r>
          </a:p>
        </p:txBody>
      </p:sp>
    </p:spTree>
    <p:extLst>
      <p:ext uri="{BB962C8B-B14F-4D97-AF65-F5344CB8AC3E}">
        <p14:creationId xmlns:p14="http://schemas.microsoft.com/office/powerpoint/2010/main" val="7751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B1381-FA66-4E19-8D5E-978FFCC031BC}"/>
              </a:ext>
            </a:extLst>
          </p:cNvPr>
          <p:cNvSpPr>
            <a:spLocks noGrp="1"/>
          </p:cNvSpPr>
          <p:nvPr>
            <p:ph type="ctrTitle"/>
          </p:nvPr>
        </p:nvSpPr>
        <p:spPr>
          <a:xfrm>
            <a:off x="2269670" y="452892"/>
            <a:ext cx="7870373" cy="1147308"/>
          </a:xfrm>
        </p:spPr>
        <p:txBody>
          <a:bodyPr>
            <a:normAutofit fontScale="90000"/>
          </a:bodyPr>
          <a:lstStyle/>
          <a:p>
            <a:r>
              <a:rPr lang="en-GB" b="1" dirty="0"/>
              <a:t>Q2 2023 Incident Examples</a:t>
            </a:r>
          </a:p>
        </p:txBody>
      </p:sp>
      <p:sp>
        <p:nvSpPr>
          <p:cNvPr id="3" name="Subtitle 2">
            <a:extLst>
              <a:ext uri="{FF2B5EF4-FFF2-40B4-BE49-F238E27FC236}">
                <a16:creationId xmlns:a16="http://schemas.microsoft.com/office/drawing/2014/main" id="{92EBEB92-520C-4204-A92E-B4A0A52BACE4}"/>
              </a:ext>
            </a:extLst>
          </p:cNvPr>
          <p:cNvSpPr>
            <a:spLocks noGrp="1"/>
          </p:cNvSpPr>
          <p:nvPr>
            <p:ph type="subTitle" idx="1"/>
          </p:nvPr>
        </p:nvSpPr>
        <p:spPr>
          <a:xfrm>
            <a:off x="783771" y="1747157"/>
            <a:ext cx="10597243" cy="4914900"/>
          </a:xfrm>
        </p:spPr>
        <p:txBody>
          <a:bodyPr>
            <a:normAutofit fontScale="92500" lnSpcReduction="10000"/>
          </a:bodyPr>
          <a:lstStyle/>
          <a:p>
            <a:pPr marL="457200" indent="-457200" algn="l">
              <a:buFont typeface="Arial" panose="020B0604020202020204" pitchFamily="34" charset="0"/>
              <a:buChar char="•"/>
            </a:pPr>
            <a:r>
              <a:rPr lang="en-GB" sz="2600" dirty="0"/>
              <a:t>Mishearing, researching or answering with wrong drug name, e.g. </a:t>
            </a:r>
            <a:r>
              <a:rPr lang="en-GB" sz="2600" dirty="0" err="1"/>
              <a:t>refluxamine</a:t>
            </a:r>
            <a:r>
              <a:rPr lang="en-GB" sz="2600" dirty="0"/>
              <a:t> instead of rifaximin, bupivacaine instead of ropivacaine, levofloxacin instead of linezolid, clonidine instead of clonazepam, DUAC 3% and DUAC 5%.</a:t>
            </a:r>
          </a:p>
          <a:p>
            <a:pPr marL="457200" indent="-457200" algn="l">
              <a:buFont typeface="Arial" panose="020B0604020202020204" pitchFamily="34" charset="0"/>
              <a:buChar char="•"/>
            </a:pPr>
            <a:endParaRPr lang="en-GB" sz="2600" dirty="0"/>
          </a:p>
          <a:p>
            <a:pPr marL="457200" indent="-457200" algn="l">
              <a:buFont typeface="Arial" panose="020B0604020202020204" pitchFamily="34" charset="0"/>
              <a:buChar char="•"/>
            </a:pPr>
            <a:r>
              <a:rPr lang="en-GB" sz="2600" dirty="0"/>
              <a:t>Transfer of an error from past enquiries, e.g. can Bisacodyl EC be crushed, doubling up low strength Ozempic during drug shortage .</a:t>
            </a:r>
          </a:p>
          <a:p>
            <a:pPr marL="457200" indent="-457200" algn="l">
              <a:buFont typeface="Arial" panose="020B0604020202020204" pitchFamily="34" charset="0"/>
              <a:buChar char="•"/>
            </a:pPr>
            <a:endParaRPr lang="en-GB" sz="2600" dirty="0"/>
          </a:p>
          <a:p>
            <a:pPr marL="342900" indent="-342900" algn="l">
              <a:buFont typeface="Arial" panose="020B0604020202020204" pitchFamily="34" charset="0"/>
              <a:buChar char="•"/>
            </a:pPr>
            <a:r>
              <a:rPr lang="en-GB" dirty="0"/>
              <a:t>Sending a written response to the wrong enquirer.</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Giving the wrong information for the wrong drug in an temperature excursion answer.</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Providing an instant answer and misunderstanding the question, e.g. can penicillin be mixed with Calpol asked but can penicillin be mixed with food answered.</a:t>
            </a:r>
          </a:p>
          <a:p>
            <a:endParaRPr lang="en-GB" dirty="0"/>
          </a:p>
        </p:txBody>
      </p:sp>
    </p:spTree>
    <p:extLst>
      <p:ext uri="{BB962C8B-B14F-4D97-AF65-F5344CB8AC3E}">
        <p14:creationId xmlns:p14="http://schemas.microsoft.com/office/powerpoint/2010/main" val="2097544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325</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Incident in Medicines Information Scheme (IRMIS)</vt:lpstr>
      <vt:lpstr>The stats</vt:lpstr>
      <vt:lpstr>Top QRMG recommendations</vt:lpstr>
      <vt:lpstr>Comments</vt:lpstr>
      <vt:lpstr>Q2 2023 Incident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HUSAIN, Iram (LONDON NORTH WEST UNIVERSITY HEALTHCARE NHS TRUST)</dc:creator>
  <cp:lastModifiedBy>HUSAIN, Iram (LONDON NORTH WEST UNIVERSITY HEALTHCARE NHS TRUST)</cp:lastModifiedBy>
  <cp:revision>17</cp:revision>
  <dcterms:created xsi:type="dcterms:W3CDTF">2022-03-08T11:18:28Z</dcterms:created>
  <dcterms:modified xsi:type="dcterms:W3CDTF">2023-11-01T14:18:22Z</dcterms:modified>
</cp:coreProperties>
</file>