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Lst>
  <p:sldSz cx="30275213" cy="42803763"/>
  <p:notesSz cx="6858000" cy="9144000"/>
  <p:defaultTextStyle>
    <a:defPPr>
      <a:defRPr lang="en-US"/>
    </a:defPPr>
    <a:lvl1pPr marL="0" algn="l" defTabSz="4094724" rtl="0" eaLnBrk="1" latinLnBrk="0" hangingPunct="1">
      <a:defRPr sz="8054" kern="1200">
        <a:solidFill>
          <a:schemeClr val="tx1"/>
        </a:solidFill>
        <a:latin typeface="+mn-lt"/>
        <a:ea typeface="+mn-ea"/>
        <a:cs typeface="+mn-cs"/>
      </a:defRPr>
    </a:lvl1pPr>
    <a:lvl2pPr marL="2047359" algn="l" defTabSz="4094724" rtl="0" eaLnBrk="1" latinLnBrk="0" hangingPunct="1">
      <a:defRPr sz="8054" kern="1200">
        <a:solidFill>
          <a:schemeClr val="tx1"/>
        </a:solidFill>
        <a:latin typeface="+mn-lt"/>
        <a:ea typeface="+mn-ea"/>
        <a:cs typeface="+mn-cs"/>
      </a:defRPr>
    </a:lvl2pPr>
    <a:lvl3pPr marL="4094724" algn="l" defTabSz="4094724" rtl="0" eaLnBrk="1" latinLnBrk="0" hangingPunct="1">
      <a:defRPr sz="8054" kern="1200">
        <a:solidFill>
          <a:schemeClr val="tx1"/>
        </a:solidFill>
        <a:latin typeface="+mn-lt"/>
        <a:ea typeface="+mn-ea"/>
        <a:cs typeface="+mn-cs"/>
      </a:defRPr>
    </a:lvl3pPr>
    <a:lvl4pPr marL="6142083" algn="l" defTabSz="4094724" rtl="0" eaLnBrk="1" latinLnBrk="0" hangingPunct="1">
      <a:defRPr sz="8054" kern="1200">
        <a:solidFill>
          <a:schemeClr val="tx1"/>
        </a:solidFill>
        <a:latin typeface="+mn-lt"/>
        <a:ea typeface="+mn-ea"/>
        <a:cs typeface="+mn-cs"/>
      </a:defRPr>
    </a:lvl4pPr>
    <a:lvl5pPr marL="8189448" algn="l" defTabSz="4094724" rtl="0" eaLnBrk="1" latinLnBrk="0" hangingPunct="1">
      <a:defRPr sz="8054" kern="1200">
        <a:solidFill>
          <a:schemeClr val="tx1"/>
        </a:solidFill>
        <a:latin typeface="+mn-lt"/>
        <a:ea typeface="+mn-ea"/>
        <a:cs typeface="+mn-cs"/>
      </a:defRPr>
    </a:lvl5pPr>
    <a:lvl6pPr marL="10236807" algn="l" defTabSz="4094724" rtl="0" eaLnBrk="1" latinLnBrk="0" hangingPunct="1">
      <a:defRPr sz="8054" kern="1200">
        <a:solidFill>
          <a:schemeClr val="tx1"/>
        </a:solidFill>
        <a:latin typeface="+mn-lt"/>
        <a:ea typeface="+mn-ea"/>
        <a:cs typeface="+mn-cs"/>
      </a:defRPr>
    </a:lvl6pPr>
    <a:lvl7pPr marL="12284177" algn="l" defTabSz="4094724" rtl="0" eaLnBrk="1" latinLnBrk="0" hangingPunct="1">
      <a:defRPr sz="8054" kern="1200">
        <a:solidFill>
          <a:schemeClr val="tx1"/>
        </a:solidFill>
        <a:latin typeface="+mn-lt"/>
        <a:ea typeface="+mn-ea"/>
        <a:cs typeface="+mn-cs"/>
      </a:defRPr>
    </a:lvl7pPr>
    <a:lvl8pPr marL="14331531" algn="l" defTabSz="4094724" rtl="0" eaLnBrk="1" latinLnBrk="0" hangingPunct="1">
      <a:defRPr sz="8054" kern="1200">
        <a:solidFill>
          <a:schemeClr val="tx1"/>
        </a:solidFill>
        <a:latin typeface="+mn-lt"/>
        <a:ea typeface="+mn-ea"/>
        <a:cs typeface="+mn-cs"/>
      </a:defRPr>
    </a:lvl8pPr>
    <a:lvl9pPr marL="16378901" algn="l" defTabSz="4094724" rtl="0" eaLnBrk="1" latinLnBrk="0" hangingPunct="1">
      <a:defRPr sz="80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75E"/>
    <a:srgbClr val="FBAF33"/>
    <a:srgbClr val="0076BF"/>
    <a:srgbClr val="00A7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9" autoAdjust="0"/>
    <p:restoredTop sz="94660"/>
  </p:normalViewPr>
  <p:slideViewPr>
    <p:cSldViewPr snapToGrid="0">
      <p:cViewPr varScale="1">
        <p:scale>
          <a:sx n="17" d="100"/>
          <a:sy n="17" d="100"/>
        </p:scale>
        <p:origin x="18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00BB3-DAB4-4FFC-955C-6984EFFEFA71}" type="doc">
      <dgm:prSet loTypeId="urn:microsoft.com/office/officeart/2005/8/layout/radial3" loCatId="cycle" qsTypeId="urn:microsoft.com/office/officeart/2005/8/quickstyle/simple3" qsCatId="simple" csTypeId="urn:microsoft.com/office/officeart/2005/8/colors/colorful4" csCatId="colorful" phldr="1"/>
      <dgm:spPr/>
      <dgm:t>
        <a:bodyPr/>
        <a:lstStyle/>
        <a:p>
          <a:endParaRPr lang="en-GB"/>
        </a:p>
      </dgm:t>
    </dgm:pt>
    <dgm:pt modelId="{58FE49BE-8E3B-41EB-8F36-366852C0AD79}">
      <dgm:prSet phldrT="[Text]" custT="1"/>
      <dgm:spPr>
        <a:solidFill>
          <a:srgbClr val="FBAF33"/>
        </a:solidFill>
      </dgm:spPr>
      <dgm:t>
        <a:bodyPr/>
        <a:lstStyle/>
        <a:p>
          <a:r>
            <a:rPr lang="en-GB" sz="4000" b="0" dirty="0">
              <a:solidFill>
                <a:srgbClr val="12175E"/>
              </a:solidFill>
              <a:latin typeface="Arial" panose="020B0604020202020204" pitchFamily="34" charset="0"/>
              <a:cs typeface="Arial" panose="020B0604020202020204" pitchFamily="34" charset="0"/>
            </a:rPr>
            <a:t>Enquiry Categories</a:t>
          </a:r>
        </a:p>
      </dgm:t>
    </dgm:pt>
    <dgm:pt modelId="{E36CF90F-05DD-44F6-962B-F89EDE821C08}" type="parTrans" cxnId="{4C90F8FF-F330-4BD9-BFCF-938D74570B7E}">
      <dgm:prSet/>
      <dgm:spPr/>
      <dgm:t>
        <a:bodyPr/>
        <a:lstStyle/>
        <a:p>
          <a:endParaRPr lang="en-GB" sz="2000">
            <a:latin typeface="Arial" panose="020B0604020202020204" pitchFamily="34" charset="0"/>
            <a:cs typeface="Arial" panose="020B0604020202020204" pitchFamily="34" charset="0"/>
          </a:endParaRPr>
        </a:p>
      </dgm:t>
    </dgm:pt>
    <dgm:pt modelId="{6EDE4A92-E5D7-471E-8533-5CDA90F88CE3}" type="sibTrans" cxnId="{4C90F8FF-F330-4BD9-BFCF-938D74570B7E}">
      <dgm:prSet/>
      <dgm:spPr/>
      <dgm:t>
        <a:bodyPr/>
        <a:lstStyle/>
        <a:p>
          <a:endParaRPr lang="en-GB" sz="2000">
            <a:latin typeface="Arial" panose="020B0604020202020204" pitchFamily="34" charset="0"/>
            <a:cs typeface="Arial" panose="020B0604020202020204" pitchFamily="34" charset="0"/>
          </a:endParaRPr>
        </a:p>
      </dgm:t>
    </dgm:pt>
    <dgm:pt modelId="{939ACDB8-D834-46B0-B361-0E647D417087}">
      <dgm:prSet phldrT="[Text]" custT="1"/>
      <dgm:spPr>
        <a:solidFill>
          <a:srgbClr val="0076BF"/>
        </a:solidFill>
      </dgm:spPr>
      <dgm:t>
        <a:bodyPr/>
        <a:lstStyle/>
        <a:p>
          <a:pP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Access to medicines on the NHS</a:t>
          </a:r>
        </a:p>
      </dgm:t>
    </dgm:pt>
    <dgm:pt modelId="{34C53E24-6F12-40B0-B924-415755625473}" type="parTrans" cxnId="{2D46D192-6791-4DAA-8B90-DEB3FE8A850B}">
      <dgm:prSet/>
      <dgm:spPr/>
      <dgm:t>
        <a:bodyPr/>
        <a:lstStyle/>
        <a:p>
          <a:endParaRPr lang="en-GB" sz="2000">
            <a:latin typeface="Arial" panose="020B0604020202020204" pitchFamily="34" charset="0"/>
            <a:cs typeface="Arial" panose="020B0604020202020204" pitchFamily="34" charset="0"/>
          </a:endParaRPr>
        </a:p>
      </dgm:t>
    </dgm:pt>
    <dgm:pt modelId="{58117644-9D36-4B1D-A7C6-33C81C630366}" type="sibTrans" cxnId="{2D46D192-6791-4DAA-8B90-DEB3FE8A850B}">
      <dgm:prSet/>
      <dgm:spPr/>
      <dgm:t>
        <a:bodyPr/>
        <a:lstStyle/>
        <a:p>
          <a:endParaRPr lang="en-GB" sz="2000">
            <a:latin typeface="Arial" panose="020B0604020202020204" pitchFamily="34" charset="0"/>
            <a:cs typeface="Arial" panose="020B0604020202020204" pitchFamily="34" charset="0"/>
          </a:endParaRPr>
        </a:p>
      </dgm:t>
    </dgm:pt>
    <dgm:pt modelId="{CDD31EB5-BACF-40A5-B79B-2FCE06F20513}">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Adverse drug reactions</a:t>
          </a:r>
        </a:p>
      </dgm:t>
    </dgm:pt>
    <dgm:pt modelId="{ACBD7A29-6277-4396-828E-0EAF92066014}" type="parTrans" cxnId="{673C59DE-261A-40A5-9CF3-FE438A791771}">
      <dgm:prSet/>
      <dgm:spPr/>
      <dgm:t>
        <a:bodyPr/>
        <a:lstStyle/>
        <a:p>
          <a:endParaRPr lang="en-GB" sz="2000">
            <a:latin typeface="Arial" panose="020B0604020202020204" pitchFamily="34" charset="0"/>
            <a:cs typeface="Arial" panose="020B0604020202020204" pitchFamily="34" charset="0"/>
          </a:endParaRPr>
        </a:p>
      </dgm:t>
    </dgm:pt>
    <dgm:pt modelId="{556565EE-2A86-4080-A552-F76F3CC29C63}" type="sibTrans" cxnId="{673C59DE-261A-40A5-9CF3-FE438A791771}">
      <dgm:prSet/>
      <dgm:spPr/>
      <dgm:t>
        <a:bodyPr/>
        <a:lstStyle/>
        <a:p>
          <a:endParaRPr lang="en-GB" sz="2000">
            <a:latin typeface="Arial" panose="020B0604020202020204" pitchFamily="34" charset="0"/>
            <a:cs typeface="Arial" panose="020B0604020202020204" pitchFamily="34" charset="0"/>
          </a:endParaRPr>
        </a:p>
      </dgm:t>
    </dgm:pt>
    <dgm:pt modelId="{93B29B88-567E-40A6-BB10-65FD3537A217}">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Availability of medicines</a:t>
          </a:r>
        </a:p>
      </dgm:t>
    </dgm:pt>
    <dgm:pt modelId="{76AE41D7-8BD4-4566-A3D8-A822A9E0211B}" type="parTrans" cxnId="{21A396FA-FEAA-4FF6-9135-2564AF3AF2C4}">
      <dgm:prSet/>
      <dgm:spPr/>
      <dgm:t>
        <a:bodyPr/>
        <a:lstStyle/>
        <a:p>
          <a:endParaRPr lang="en-GB" sz="2000">
            <a:latin typeface="Arial" panose="020B0604020202020204" pitchFamily="34" charset="0"/>
            <a:cs typeface="Arial" panose="020B0604020202020204" pitchFamily="34" charset="0"/>
          </a:endParaRPr>
        </a:p>
      </dgm:t>
    </dgm:pt>
    <dgm:pt modelId="{3B8F069F-C47D-4D6C-8DD8-64E745641A81}" type="sibTrans" cxnId="{21A396FA-FEAA-4FF6-9135-2564AF3AF2C4}">
      <dgm:prSet/>
      <dgm:spPr/>
      <dgm:t>
        <a:bodyPr/>
        <a:lstStyle/>
        <a:p>
          <a:endParaRPr lang="en-GB" sz="2000">
            <a:latin typeface="Arial" panose="020B0604020202020204" pitchFamily="34" charset="0"/>
            <a:cs typeface="Arial" panose="020B0604020202020204" pitchFamily="34" charset="0"/>
          </a:endParaRPr>
        </a:p>
      </dgm:t>
    </dgm:pt>
    <dgm:pt modelId="{A12D5DA4-7D3F-4B64-A30A-0D9131FCBEF1}">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Complementary medicines</a:t>
          </a:r>
        </a:p>
      </dgm:t>
    </dgm:pt>
    <dgm:pt modelId="{855B43C9-DB6F-4A33-968D-F049311F68B0}" type="parTrans" cxnId="{BA659159-638E-4AAD-9B67-412F084291CA}">
      <dgm:prSet/>
      <dgm:spPr/>
      <dgm:t>
        <a:bodyPr/>
        <a:lstStyle/>
        <a:p>
          <a:endParaRPr lang="en-GB" sz="2000">
            <a:latin typeface="Arial" panose="020B0604020202020204" pitchFamily="34" charset="0"/>
            <a:cs typeface="Arial" panose="020B0604020202020204" pitchFamily="34" charset="0"/>
          </a:endParaRPr>
        </a:p>
      </dgm:t>
    </dgm:pt>
    <dgm:pt modelId="{67619336-29BA-4063-81D8-A73F15F8B999}" type="sibTrans" cxnId="{BA659159-638E-4AAD-9B67-412F084291CA}">
      <dgm:prSet/>
      <dgm:spPr/>
      <dgm:t>
        <a:bodyPr/>
        <a:lstStyle/>
        <a:p>
          <a:endParaRPr lang="en-GB" sz="2000">
            <a:latin typeface="Arial" panose="020B0604020202020204" pitchFamily="34" charset="0"/>
            <a:cs typeface="Arial" panose="020B0604020202020204" pitchFamily="34" charset="0"/>
          </a:endParaRPr>
        </a:p>
      </dgm:t>
    </dgm:pt>
    <dgm:pt modelId="{213EF9E1-E891-4AF4-9FC8-8381E0218238}">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Formulation of medicines</a:t>
          </a:r>
        </a:p>
      </dgm:t>
    </dgm:pt>
    <dgm:pt modelId="{E2037522-0E44-4D99-9239-377690F58E44}" type="parTrans" cxnId="{CFF255D0-1E7B-4EC0-8FF0-0185C053F847}">
      <dgm:prSet/>
      <dgm:spPr/>
      <dgm:t>
        <a:bodyPr/>
        <a:lstStyle/>
        <a:p>
          <a:endParaRPr lang="en-GB" sz="2000">
            <a:latin typeface="Arial" panose="020B0604020202020204" pitchFamily="34" charset="0"/>
            <a:cs typeface="Arial" panose="020B0604020202020204" pitchFamily="34" charset="0"/>
          </a:endParaRPr>
        </a:p>
      </dgm:t>
    </dgm:pt>
    <dgm:pt modelId="{8BBB8B82-08F8-4A7B-8E37-55137A0376A1}" type="sibTrans" cxnId="{CFF255D0-1E7B-4EC0-8FF0-0185C053F847}">
      <dgm:prSet/>
      <dgm:spPr/>
      <dgm:t>
        <a:bodyPr/>
        <a:lstStyle/>
        <a:p>
          <a:endParaRPr lang="en-GB" sz="2000">
            <a:latin typeface="Arial" panose="020B0604020202020204" pitchFamily="34" charset="0"/>
            <a:cs typeface="Arial" panose="020B0604020202020204" pitchFamily="34" charset="0"/>
          </a:endParaRPr>
        </a:p>
      </dgm:t>
    </dgm:pt>
    <dgm:pt modelId="{5A271EEC-80D9-43F5-9EC5-97590703D948}">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Identification</a:t>
          </a:r>
        </a:p>
      </dgm:t>
    </dgm:pt>
    <dgm:pt modelId="{88B852ED-0A20-4FA9-B49B-84309113D2EE}" type="parTrans" cxnId="{F124138A-648E-4AC4-BABB-5C0435A3B261}">
      <dgm:prSet/>
      <dgm:spPr/>
      <dgm:t>
        <a:bodyPr/>
        <a:lstStyle/>
        <a:p>
          <a:endParaRPr lang="en-GB" sz="2000">
            <a:latin typeface="Arial" panose="020B0604020202020204" pitchFamily="34" charset="0"/>
            <a:cs typeface="Arial" panose="020B0604020202020204" pitchFamily="34" charset="0"/>
          </a:endParaRPr>
        </a:p>
      </dgm:t>
    </dgm:pt>
    <dgm:pt modelId="{BE09E9D2-FDF5-4455-B10F-343464A91A33}" type="sibTrans" cxnId="{F124138A-648E-4AC4-BABB-5C0435A3B261}">
      <dgm:prSet/>
      <dgm:spPr/>
      <dgm:t>
        <a:bodyPr/>
        <a:lstStyle/>
        <a:p>
          <a:endParaRPr lang="en-GB" sz="2000">
            <a:latin typeface="Arial" panose="020B0604020202020204" pitchFamily="34" charset="0"/>
            <a:cs typeface="Arial" panose="020B0604020202020204" pitchFamily="34" charset="0"/>
          </a:endParaRPr>
        </a:p>
      </dgm:t>
    </dgm:pt>
    <dgm:pt modelId="{00905D7F-B3C2-437D-966D-DFBF82601390}">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Interactions</a:t>
          </a:r>
        </a:p>
      </dgm:t>
    </dgm:pt>
    <dgm:pt modelId="{C4F29290-AD20-4197-8C45-9B167DB7EAAC}" type="parTrans" cxnId="{4F154514-5361-4B19-AD7B-59266EC8A239}">
      <dgm:prSet/>
      <dgm:spPr/>
      <dgm:t>
        <a:bodyPr/>
        <a:lstStyle/>
        <a:p>
          <a:endParaRPr lang="en-GB" sz="2000">
            <a:latin typeface="Arial" panose="020B0604020202020204" pitchFamily="34" charset="0"/>
            <a:cs typeface="Arial" panose="020B0604020202020204" pitchFamily="34" charset="0"/>
          </a:endParaRPr>
        </a:p>
      </dgm:t>
    </dgm:pt>
    <dgm:pt modelId="{7B7BF488-005D-4CBF-A839-7B6D11425D2A}" type="sibTrans" cxnId="{4F154514-5361-4B19-AD7B-59266EC8A239}">
      <dgm:prSet/>
      <dgm:spPr/>
      <dgm:t>
        <a:bodyPr/>
        <a:lstStyle/>
        <a:p>
          <a:endParaRPr lang="en-GB" sz="2000">
            <a:latin typeface="Arial" panose="020B0604020202020204" pitchFamily="34" charset="0"/>
            <a:cs typeface="Arial" panose="020B0604020202020204" pitchFamily="34" charset="0"/>
          </a:endParaRPr>
        </a:p>
      </dgm:t>
    </dgm:pt>
    <dgm:pt modelId="{6B046E28-9E9D-4D7E-8A18-5F3B61B90AF9}">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IV compatibility</a:t>
          </a:r>
        </a:p>
      </dgm:t>
    </dgm:pt>
    <dgm:pt modelId="{27B6B300-5ED0-426D-BE3B-A52BFE458631}" type="parTrans" cxnId="{7135B2CB-B8DF-4349-94C0-87D7ECE84806}">
      <dgm:prSet/>
      <dgm:spPr/>
      <dgm:t>
        <a:bodyPr/>
        <a:lstStyle/>
        <a:p>
          <a:endParaRPr lang="en-GB" sz="2000">
            <a:latin typeface="Arial" panose="020B0604020202020204" pitchFamily="34" charset="0"/>
            <a:cs typeface="Arial" panose="020B0604020202020204" pitchFamily="34" charset="0"/>
          </a:endParaRPr>
        </a:p>
      </dgm:t>
    </dgm:pt>
    <dgm:pt modelId="{16673452-9900-41D2-B3C2-2C11960AE88A}" type="sibTrans" cxnId="{7135B2CB-B8DF-4349-94C0-87D7ECE84806}">
      <dgm:prSet/>
      <dgm:spPr/>
      <dgm:t>
        <a:bodyPr/>
        <a:lstStyle/>
        <a:p>
          <a:endParaRPr lang="en-GB" sz="2000">
            <a:latin typeface="Arial" panose="020B0604020202020204" pitchFamily="34" charset="0"/>
            <a:cs typeface="Arial" panose="020B0604020202020204" pitchFamily="34" charset="0"/>
          </a:endParaRPr>
        </a:p>
      </dgm:t>
    </dgm:pt>
    <dgm:pt modelId="{BC2E5D29-DC2F-4117-8A26-96616AD71A30}">
      <dgm:prSet phldrT="[Text]" custT="1"/>
      <dgm:spPr>
        <a:solidFill>
          <a:srgbClr val="00A78E"/>
        </a:solidFill>
      </dgm:spPr>
      <dgm:t>
        <a:bodyPr/>
        <a:lstStyle/>
        <a:p>
          <a:r>
            <a:rPr lang="en-GB" sz="2000" dirty="0">
              <a:solidFill>
                <a:schemeClr val="bg1"/>
              </a:solidFill>
              <a:latin typeface="Arial" panose="020B0604020202020204" pitchFamily="34" charset="0"/>
              <a:cs typeface="Arial" panose="020B0604020202020204" pitchFamily="34" charset="0"/>
            </a:rPr>
            <a:t>Member of public enquiries</a:t>
          </a:r>
        </a:p>
      </dgm:t>
    </dgm:pt>
    <dgm:pt modelId="{E05B9E0A-C06D-42CA-8751-73BF140484E9}" type="parTrans" cxnId="{493767CD-61EE-4688-8A86-952550C183E4}">
      <dgm:prSet/>
      <dgm:spPr/>
      <dgm:t>
        <a:bodyPr/>
        <a:lstStyle/>
        <a:p>
          <a:endParaRPr lang="en-GB" sz="2000">
            <a:latin typeface="Arial" panose="020B0604020202020204" pitchFamily="34" charset="0"/>
            <a:cs typeface="Arial" panose="020B0604020202020204" pitchFamily="34" charset="0"/>
          </a:endParaRPr>
        </a:p>
      </dgm:t>
    </dgm:pt>
    <dgm:pt modelId="{236C0C43-5B05-4CD1-AC6F-942AE5283E4A}" type="sibTrans" cxnId="{493767CD-61EE-4688-8A86-952550C183E4}">
      <dgm:prSet/>
      <dgm:spPr/>
      <dgm:t>
        <a:bodyPr/>
        <a:lstStyle/>
        <a:p>
          <a:endParaRPr lang="en-GB" sz="2000">
            <a:latin typeface="Arial" panose="020B0604020202020204" pitchFamily="34" charset="0"/>
            <a:cs typeface="Arial" panose="020B0604020202020204" pitchFamily="34" charset="0"/>
          </a:endParaRPr>
        </a:p>
      </dgm:t>
    </dgm:pt>
    <dgm:pt modelId="{19FBF301-9883-483A-9C9B-DE9B393CDF69}">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Palliative care syringe drivers</a:t>
          </a:r>
        </a:p>
      </dgm:t>
    </dgm:pt>
    <dgm:pt modelId="{069C71EE-0C2B-4350-857F-7C67326A6604}" type="parTrans" cxnId="{BA4052D9-A6D4-4DBF-B5E4-0A14FA57BB0D}">
      <dgm:prSet/>
      <dgm:spPr/>
      <dgm:t>
        <a:bodyPr/>
        <a:lstStyle/>
        <a:p>
          <a:endParaRPr lang="en-GB" sz="2000">
            <a:latin typeface="Arial" panose="020B0604020202020204" pitchFamily="34" charset="0"/>
            <a:cs typeface="Arial" panose="020B0604020202020204" pitchFamily="34" charset="0"/>
          </a:endParaRPr>
        </a:p>
      </dgm:t>
    </dgm:pt>
    <dgm:pt modelId="{551975D1-34B8-4250-9C3F-FAA56728FF35}" type="sibTrans" cxnId="{BA4052D9-A6D4-4DBF-B5E4-0A14FA57BB0D}">
      <dgm:prSet/>
      <dgm:spPr/>
      <dgm:t>
        <a:bodyPr/>
        <a:lstStyle/>
        <a:p>
          <a:endParaRPr lang="en-GB" sz="2000">
            <a:latin typeface="Arial" panose="020B0604020202020204" pitchFamily="34" charset="0"/>
            <a:cs typeface="Arial" panose="020B0604020202020204" pitchFamily="34" charset="0"/>
          </a:endParaRPr>
        </a:p>
      </dgm:t>
    </dgm:pt>
    <dgm:pt modelId="{572DA8E8-679F-4875-915F-CCA6B7F91D95}">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Renal impairment</a:t>
          </a:r>
        </a:p>
      </dgm:t>
    </dgm:pt>
    <dgm:pt modelId="{E6B71B22-7364-43E9-82C6-4D2500D09171}" type="parTrans" cxnId="{0509E69C-A55A-4C59-8349-C69F11008BCA}">
      <dgm:prSet/>
      <dgm:spPr/>
      <dgm:t>
        <a:bodyPr/>
        <a:lstStyle/>
        <a:p>
          <a:endParaRPr lang="en-GB" sz="2000">
            <a:latin typeface="Arial" panose="020B0604020202020204" pitchFamily="34" charset="0"/>
            <a:cs typeface="Arial" panose="020B0604020202020204" pitchFamily="34" charset="0"/>
          </a:endParaRPr>
        </a:p>
      </dgm:t>
    </dgm:pt>
    <dgm:pt modelId="{4B561910-7B59-4E87-9A9D-93E5EA65FDE1}" type="sibTrans" cxnId="{0509E69C-A55A-4C59-8349-C69F11008BCA}">
      <dgm:prSet/>
      <dgm:spPr/>
      <dgm:t>
        <a:bodyPr/>
        <a:lstStyle/>
        <a:p>
          <a:endParaRPr lang="en-GB" sz="2000">
            <a:latin typeface="Arial" panose="020B0604020202020204" pitchFamily="34" charset="0"/>
            <a:cs typeface="Arial" panose="020B0604020202020204" pitchFamily="34" charset="0"/>
          </a:endParaRPr>
        </a:p>
      </dgm:t>
    </dgm:pt>
    <dgm:pt modelId="{EF558C7F-CD0A-468E-9949-2E294B5CB6C0}">
      <dgm:prSet phldrT="[Text]" custT="1"/>
      <dgm:spPr>
        <a:solidFill>
          <a:srgbClr val="00A78E"/>
        </a:solidFill>
        <a:ln>
          <a:solidFill>
            <a:srgbClr val="00A78E"/>
          </a:solidFill>
        </a:ln>
      </dgm:spPr>
      <dgm:t>
        <a:bodyPr/>
        <a:lstStyle/>
        <a:p>
          <a:r>
            <a:rPr lang="en-GB" sz="2000" dirty="0">
              <a:solidFill>
                <a:schemeClr val="bg1"/>
              </a:solidFill>
              <a:latin typeface="Arial" panose="020B0604020202020204" pitchFamily="34" charset="0"/>
              <a:cs typeface="Arial" panose="020B0604020202020204" pitchFamily="34" charset="0"/>
            </a:rPr>
            <a:t>Stability of medicines</a:t>
          </a:r>
        </a:p>
      </dgm:t>
    </dgm:pt>
    <dgm:pt modelId="{01CD1C26-25D0-4012-B8EF-9A92C98B38D2}" type="parTrans" cxnId="{1E7708FA-6B54-4FAB-9359-39A5D4F01CB3}">
      <dgm:prSet/>
      <dgm:spPr/>
      <dgm:t>
        <a:bodyPr/>
        <a:lstStyle/>
        <a:p>
          <a:endParaRPr lang="en-GB" sz="2000">
            <a:latin typeface="Arial" panose="020B0604020202020204" pitchFamily="34" charset="0"/>
            <a:cs typeface="Arial" panose="020B0604020202020204" pitchFamily="34" charset="0"/>
          </a:endParaRPr>
        </a:p>
      </dgm:t>
    </dgm:pt>
    <dgm:pt modelId="{FBD0D94D-7401-4748-9A01-77BFFF8C5A35}" type="sibTrans" cxnId="{1E7708FA-6B54-4FAB-9359-39A5D4F01CB3}">
      <dgm:prSet/>
      <dgm:spPr/>
      <dgm:t>
        <a:bodyPr/>
        <a:lstStyle/>
        <a:p>
          <a:endParaRPr lang="en-GB" sz="2000">
            <a:latin typeface="Arial" panose="020B0604020202020204" pitchFamily="34" charset="0"/>
            <a:cs typeface="Arial" panose="020B0604020202020204" pitchFamily="34" charset="0"/>
          </a:endParaRPr>
        </a:p>
      </dgm:t>
    </dgm:pt>
    <dgm:pt modelId="{9461A21B-A0D1-4A67-ABCD-9533E414FCDE}">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Transfer of care</a:t>
          </a:r>
        </a:p>
      </dgm:t>
    </dgm:pt>
    <dgm:pt modelId="{6F5C808B-A580-4BAC-831A-36C576B351A7}" type="parTrans" cxnId="{07FEA879-F462-4752-BDDD-367FC53AB8BD}">
      <dgm:prSet/>
      <dgm:spPr/>
      <dgm:t>
        <a:bodyPr/>
        <a:lstStyle/>
        <a:p>
          <a:endParaRPr lang="en-GB" sz="2000">
            <a:latin typeface="Arial" panose="020B0604020202020204" pitchFamily="34" charset="0"/>
            <a:cs typeface="Arial" panose="020B0604020202020204" pitchFamily="34" charset="0"/>
          </a:endParaRPr>
        </a:p>
      </dgm:t>
    </dgm:pt>
    <dgm:pt modelId="{22E115CD-DBDF-4D35-AF01-7C68D11E14EB}" type="sibTrans" cxnId="{07FEA879-F462-4752-BDDD-367FC53AB8BD}">
      <dgm:prSet/>
      <dgm:spPr/>
      <dgm:t>
        <a:bodyPr/>
        <a:lstStyle/>
        <a:p>
          <a:endParaRPr lang="en-GB" sz="2000">
            <a:latin typeface="Arial" panose="020B0604020202020204" pitchFamily="34" charset="0"/>
            <a:cs typeface="Arial" panose="020B0604020202020204" pitchFamily="34" charset="0"/>
          </a:endParaRPr>
        </a:p>
      </dgm:t>
    </dgm:pt>
    <dgm:pt modelId="{5AE77F07-9FE3-43D8-8CD0-3B626769CF49}">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Vaccinations</a:t>
          </a:r>
        </a:p>
      </dgm:t>
    </dgm:pt>
    <dgm:pt modelId="{F8DEF0CD-A77C-4C72-88AB-1A4B2DC37D17}" type="parTrans" cxnId="{5B5CCB72-97BF-4FEE-80D7-34887719B7B3}">
      <dgm:prSet/>
      <dgm:spPr/>
      <dgm:t>
        <a:bodyPr/>
        <a:lstStyle/>
        <a:p>
          <a:endParaRPr lang="en-GB" sz="2000">
            <a:latin typeface="Arial" panose="020B0604020202020204" pitchFamily="34" charset="0"/>
            <a:cs typeface="Arial" panose="020B0604020202020204" pitchFamily="34" charset="0"/>
          </a:endParaRPr>
        </a:p>
      </dgm:t>
    </dgm:pt>
    <dgm:pt modelId="{B2983560-ACD9-48BE-9371-2B26E09F1884}" type="sibTrans" cxnId="{5B5CCB72-97BF-4FEE-80D7-34887719B7B3}">
      <dgm:prSet/>
      <dgm:spPr/>
      <dgm:t>
        <a:bodyPr/>
        <a:lstStyle/>
        <a:p>
          <a:endParaRPr lang="en-GB" sz="2000">
            <a:latin typeface="Arial" panose="020B0604020202020204" pitchFamily="34" charset="0"/>
            <a:cs typeface="Arial" panose="020B0604020202020204" pitchFamily="34" charset="0"/>
          </a:endParaRPr>
        </a:p>
      </dgm:t>
    </dgm:pt>
    <dgm:pt modelId="{393CE530-8431-4846-AEF1-BAC18AB590DF}">
      <dgm:prSet phldrT="[Text]" custT="1"/>
      <dgm:spPr>
        <a:solidFill>
          <a:srgbClr val="0076BF"/>
        </a:solidFill>
      </dgm:spPr>
      <dgm:t>
        <a:bodyPr/>
        <a:lstStyle/>
        <a:p>
          <a:r>
            <a:rPr lang="en-GB" sz="2000" dirty="0">
              <a:solidFill>
                <a:schemeClr val="bg1"/>
              </a:solidFill>
              <a:latin typeface="Arial" panose="020B0604020202020204" pitchFamily="34" charset="0"/>
              <a:cs typeface="Arial" panose="020B0604020202020204" pitchFamily="34" charset="0"/>
            </a:rPr>
            <a:t>IV   administration</a:t>
          </a:r>
        </a:p>
      </dgm:t>
    </dgm:pt>
    <dgm:pt modelId="{BB8006E6-23B5-42FF-B879-072E4A4A65D5}" type="sibTrans" cxnId="{7BB12A3B-C7E1-4DC7-B958-816A7D4D8A5D}">
      <dgm:prSet/>
      <dgm:spPr/>
      <dgm:t>
        <a:bodyPr/>
        <a:lstStyle/>
        <a:p>
          <a:endParaRPr lang="en-GB" sz="2000">
            <a:latin typeface="Arial" panose="020B0604020202020204" pitchFamily="34" charset="0"/>
            <a:cs typeface="Arial" panose="020B0604020202020204" pitchFamily="34" charset="0"/>
          </a:endParaRPr>
        </a:p>
      </dgm:t>
    </dgm:pt>
    <dgm:pt modelId="{FEBBA7A3-57E7-4A3A-B58E-EE2A53300DAE}" type="parTrans" cxnId="{7BB12A3B-C7E1-4DC7-B958-816A7D4D8A5D}">
      <dgm:prSet/>
      <dgm:spPr/>
      <dgm:t>
        <a:bodyPr/>
        <a:lstStyle/>
        <a:p>
          <a:endParaRPr lang="en-GB" sz="2000">
            <a:latin typeface="Arial" panose="020B0604020202020204" pitchFamily="34" charset="0"/>
            <a:cs typeface="Arial" panose="020B0604020202020204" pitchFamily="34" charset="0"/>
          </a:endParaRPr>
        </a:p>
      </dgm:t>
    </dgm:pt>
    <dgm:pt modelId="{AF5D1D85-659E-4084-97A6-8752D1E26EA9}" type="pres">
      <dgm:prSet presAssocID="{B2400BB3-DAB4-4FFC-955C-6984EFFEFA71}" presName="composite" presStyleCnt="0">
        <dgm:presLayoutVars>
          <dgm:chMax val="1"/>
          <dgm:dir/>
          <dgm:resizeHandles val="exact"/>
        </dgm:presLayoutVars>
      </dgm:prSet>
      <dgm:spPr/>
    </dgm:pt>
    <dgm:pt modelId="{504F4BC3-430A-4FFF-9F71-2CDF3CA7A130}" type="pres">
      <dgm:prSet presAssocID="{B2400BB3-DAB4-4FFC-955C-6984EFFEFA71}" presName="radial" presStyleCnt="0">
        <dgm:presLayoutVars>
          <dgm:animLvl val="ctr"/>
        </dgm:presLayoutVars>
      </dgm:prSet>
      <dgm:spPr/>
    </dgm:pt>
    <dgm:pt modelId="{C0D7A378-D272-4562-B484-2CB97D25A669}" type="pres">
      <dgm:prSet presAssocID="{58FE49BE-8E3B-41EB-8F36-366852C0AD79}" presName="centerShape" presStyleLbl="vennNode1" presStyleIdx="0" presStyleCnt="16"/>
      <dgm:spPr/>
    </dgm:pt>
    <dgm:pt modelId="{B0F5AEEB-2297-495B-93A4-F643B1EFD6B8}" type="pres">
      <dgm:prSet presAssocID="{939ACDB8-D834-46B0-B361-0E647D417087}" presName="node" presStyleLbl="vennNode1" presStyleIdx="1" presStyleCnt="16">
        <dgm:presLayoutVars>
          <dgm:bulletEnabled val="1"/>
        </dgm:presLayoutVars>
      </dgm:prSet>
      <dgm:spPr/>
    </dgm:pt>
    <dgm:pt modelId="{65E7DF9E-4C78-4007-A9DB-BE9E8243C59B}" type="pres">
      <dgm:prSet presAssocID="{CDD31EB5-BACF-40A5-B79B-2FCE06F20513}" presName="node" presStyleLbl="vennNode1" presStyleIdx="2" presStyleCnt="16">
        <dgm:presLayoutVars>
          <dgm:bulletEnabled val="1"/>
        </dgm:presLayoutVars>
      </dgm:prSet>
      <dgm:spPr/>
    </dgm:pt>
    <dgm:pt modelId="{93CE1496-E9B1-441B-A0D8-F1DDC80BF963}" type="pres">
      <dgm:prSet presAssocID="{93B29B88-567E-40A6-BB10-65FD3537A217}" presName="node" presStyleLbl="vennNode1" presStyleIdx="3" presStyleCnt="16" custRadScaleRad="103604" custRadScaleInc="-11">
        <dgm:presLayoutVars>
          <dgm:bulletEnabled val="1"/>
        </dgm:presLayoutVars>
      </dgm:prSet>
      <dgm:spPr/>
    </dgm:pt>
    <dgm:pt modelId="{11CB838C-AD37-402B-8AAB-DB7C5C868EA9}" type="pres">
      <dgm:prSet presAssocID="{A12D5DA4-7D3F-4B64-A30A-0D9131FCBEF1}" presName="node" presStyleLbl="vennNode1" presStyleIdx="4" presStyleCnt="16">
        <dgm:presLayoutVars>
          <dgm:bulletEnabled val="1"/>
        </dgm:presLayoutVars>
      </dgm:prSet>
      <dgm:spPr/>
    </dgm:pt>
    <dgm:pt modelId="{2A078F85-EB9F-49FB-AED9-13302D0ED036}" type="pres">
      <dgm:prSet presAssocID="{213EF9E1-E891-4AF4-9FC8-8381E0218238}" presName="node" presStyleLbl="vennNode1" presStyleIdx="5" presStyleCnt="16">
        <dgm:presLayoutVars>
          <dgm:bulletEnabled val="1"/>
        </dgm:presLayoutVars>
      </dgm:prSet>
      <dgm:spPr/>
    </dgm:pt>
    <dgm:pt modelId="{5C5A0526-7714-4BCB-AEFA-10AC2164CDF8}" type="pres">
      <dgm:prSet presAssocID="{5A271EEC-80D9-43F5-9EC5-97590703D948}" presName="node" presStyleLbl="vennNode1" presStyleIdx="6" presStyleCnt="16">
        <dgm:presLayoutVars>
          <dgm:bulletEnabled val="1"/>
        </dgm:presLayoutVars>
      </dgm:prSet>
      <dgm:spPr/>
    </dgm:pt>
    <dgm:pt modelId="{38EFA263-7D33-4BEB-BC51-2FD42196855C}" type="pres">
      <dgm:prSet presAssocID="{00905D7F-B3C2-437D-966D-DFBF82601390}" presName="node" presStyleLbl="vennNode1" presStyleIdx="7" presStyleCnt="16">
        <dgm:presLayoutVars>
          <dgm:bulletEnabled val="1"/>
        </dgm:presLayoutVars>
      </dgm:prSet>
      <dgm:spPr/>
    </dgm:pt>
    <dgm:pt modelId="{CBACFA3D-959C-4760-8AAC-8413D11529E5}" type="pres">
      <dgm:prSet presAssocID="{393CE530-8431-4846-AEF1-BAC18AB590DF}" presName="node" presStyleLbl="vennNode1" presStyleIdx="8" presStyleCnt="16">
        <dgm:presLayoutVars>
          <dgm:bulletEnabled val="1"/>
        </dgm:presLayoutVars>
      </dgm:prSet>
      <dgm:spPr/>
    </dgm:pt>
    <dgm:pt modelId="{ADC0E1A0-841F-4720-85A6-8D3E97BED199}" type="pres">
      <dgm:prSet presAssocID="{6B046E28-9E9D-4D7E-8A18-5F3B61B90AF9}" presName="node" presStyleLbl="vennNode1" presStyleIdx="9" presStyleCnt="16">
        <dgm:presLayoutVars>
          <dgm:bulletEnabled val="1"/>
        </dgm:presLayoutVars>
      </dgm:prSet>
      <dgm:spPr/>
    </dgm:pt>
    <dgm:pt modelId="{92ABAFA4-3C65-4C13-8667-A03B630C8960}" type="pres">
      <dgm:prSet presAssocID="{BC2E5D29-DC2F-4117-8A26-96616AD71A30}" presName="node" presStyleLbl="vennNode1" presStyleIdx="10" presStyleCnt="16">
        <dgm:presLayoutVars>
          <dgm:bulletEnabled val="1"/>
        </dgm:presLayoutVars>
      </dgm:prSet>
      <dgm:spPr/>
    </dgm:pt>
    <dgm:pt modelId="{A5DE8311-9F49-4054-AF4E-2362FAB1369B}" type="pres">
      <dgm:prSet presAssocID="{19FBF301-9883-483A-9C9B-DE9B393CDF69}" presName="node" presStyleLbl="vennNode1" presStyleIdx="11" presStyleCnt="16">
        <dgm:presLayoutVars>
          <dgm:bulletEnabled val="1"/>
        </dgm:presLayoutVars>
      </dgm:prSet>
      <dgm:spPr/>
    </dgm:pt>
    <dgm:pt modelId="{34037654-4168-4871-B055-82B34E5E0522}" type="pres">
      <dgm:prSet presAssocID="{572DA8E8-679F-4875-915F-CCA6B7F91D95}" presName="node" presStyleLbl="vennNode1" presStyleIdx="12" presStyleCnt="16">
        <dgm:presLayoutVars>
          <dgm:bulletEnabled val="1"/>
        </dgm:presLayoutVars>
      </dgm:prSet>
      <dgm:spPr/>
    </dgm:pt>
    <dgm:pt modelId="{EDB4ACDD-D2EE-4E57-8BAA-D296B717F650}" type="pres">
      <dgm:prSet presAssocID="{EF558C7F-CD0A-468E-9949-2E294B5CB6C0}" presName="node" presStyleLbl="vennNode1" presStyleIdx="13" presStyleCnt="16">
        <dgm:presLayoutVars>
          <dgm:bulletEnabled val="1"/>
        </dgm:presLayoutVars>
      </dgm:prSet>
      <dgm:spPr/>
    </dgm:pt>
    <dgm:pt modelId="{84350944-F191-41B3-BB8E-25E1FD36EA92}" type="pres">
      <dgm:prSet presAssocID="{9461A21B-A0D1-4A67-ABCD-9533E414FCDE}" presName="node" presStyleLbl="vennNode1" presStyleIdx="14" presStyleCnt="16">
        <dgm:presLayoutVars>
          <dgm:bulletEnabled val="1"/>
        </dgm:presLayoutVars>
      </dgm:prSet>
      <dgm:spPr/>
    </dgm:pt>
    <dgm:pt modelId="{CDAD351F-4FBA-4FFB-BC65-885DB47E806E}" type="pres">
      <dgm:prSet presAssocID="{5AE77F07-9FE3-43D8-8CD0-3B626769CF49}" presName="node" presStyleLbl="vennNode1" presStyleIdx="15" presStyleCnt="16">
        <dgm:presLayoutVars>
          <dgm:bulletEnabled val="1"/>
        </dgm:presLayoutVars>
      </dgm:prSet>
      <dgm:spPr/>
    </dgm:pt>
  </dgm:ptLst>
  <dgm:cxnLst>
    <dgm:cxn modelId="{02AEF709-F1D6-42A6-888F-288B5F5E149E}" type="presOf" srcId="{5AE77F07-9FE3-43D8-8CD0-3B626769CF49}" destId="{CDAD351F-4FBA-4FFB-BC65-885DB47E806E}" srcOrd="0" destOrd="0" presId="urn:microsoft.com/office/officeart/2005/8/layout/radial3"/>
    <dgm:cxn modelId="{4F154514-5361-4B19-AD7B-59266EC8A239}" srcId="{58FE49BE-8E3B-41EB-8F36-366852C0AD79}" destId="{00905D7F-B3C2-437D-966D-DFBF82601390}" srcOrd="6" destOrd="0" parTransId="{C4F29290-AD20-4197-8C45-9B167DB7EAAC}" sibTransId="{7B7BF488-005D-4CBF-A839-7B6D11425D2A}"/>
    <dgm:cxn modelId="{F42A991D-64DE-466A-83C2-CC6629D361BE}" type="presOf" srcId="{58FE49BE-8E3B-41EB-8F36-366852C0AD79}" destId="{C0D7A378-D272-4562-B484-2CB97D25A669}" srcOrd="0" destOrd="0" presId="urn:microsoft.com/office/officeart/2005/8/layout/radial3"/>
    <dgm:cxn modelId="{AC998124-CF2B-4360-936A-6F9FF2E301B0}" type="presOf" srcId="{A12D5DA4-7D3F-4B64-A30A-0D9131FCBEF1}" destId="{11CB838C-AD37-402B-8AAB-DB7C5C868EA9}" srcOrd="0" destOrd="0" presId="urn:microsoft.com/office/officeart/2005/8/layout/radial3"/>
    <dgm:cxn modelId="{DA88403A-DD35-4F0B-8575-35BE77FBFDA3}" type="presOf" srcId="{6B046E28-9E9D-4D7E-8A18-5F3B61B90AF9}" destId="{ADC0E1A0-841F-4720-85A6-8D3E97BED199}" srcOrd="0" destOrd="0" presId="urn:microsoft.com/office/officeart/2005/8/layout/radial3"/>
    <dgm:cxn modelId="{7BB12A3B-C7E1-4DC7-B958-816A7D4D8A5D}" srcId="{58FE49BE-8E3B-41EB-8F36-366852C0AD79}" destId="{393CE530-8431-4846-AEF1-BAC18AB590DF}" srcOrd="7" destOrd="0" parTransId="{FEBBA7A3-57E7-4A3A-B58E-EE2A53300DAE}" sibTransId="{BB8006E6-23B5-42FF-B879-072E4A4A65D5}"/>
    <dgm:cxn modelId="{CF8C4A64-48A4-46FD-9205-C9CD763D7154}" type="presOf" srcId="{EF558C7F-CD0A-468E-9949-2E294B5CB6C0}" destId="{EDB4ACDD-D2EE-4E57-8BAA-D296B717F650}" srcOrd="0" destOrd="0" presId="urn:microsoft.com/office/officeart/2005/8/layout/radial3"/>
    <dgm:cxn modelId="{FE7CB268-4E7E-4E63-A2F9-3F5FDC0107A0}" type="presOf" srcId="{93B29B88-567E-40A6-BB10-65FD3537A217}" destId="{93CE1496-E9B1-441B-A0D8-F1DDC80BF963}" srcOrd="0" destOrd="0" presId="urn:microsoft.com/office/officeart/2005/8/layout/radial3"/>
    <dgm:cxn modelId="{5B5CCB72-97BF-4FEE-80D7-34887719B7B3}" srcId="{58FE49BE-8E3B-41EB-8F36-366852C0AD79}" destId="{5AE77F07-9FE3-43D8-8CD0-3B626769CF49}" srcOrd="14" destOrd="0" parTransId="{F8DEF0CD-A77C-4C72-88AB-1A4B2DC37D17}" sibTransId="{B2983560-ACD9-48BE-9371-2B26E09F1884}"/>
    <dgm:cxn modelId="{68492678-BBD1-46C7-991E-4E18454B82E2}" type="presOf" srcId="{213EF9E1-E891-4AF4-9FC8-8381E0218238}" destId="{2A078F85-EB9F-49FB-AED9-13302D0ED036}" srcOrd="0" destOrd="0" presId="urn:microsoft.com/office/officeart/2005/8/layout/radial3"/>
    <dgm:cxn modelId="{BA659159-638E-4AAD-9B67-412F084291CA}" srcId="{58FE49BE-8E3B-41EB-8F36-366852C0AD79}" destId="{A12D5DA4-7D3F-4B64-A30A-0D9131FCBEF1}" srcOrd="3" destOrd="0" parTransId="{855B43C9-DB6F-4A33-968D-F049311F68B0}" sibTransId="{67619336-29BA-4063-81D8-A73F15F8B999}"/>
    <dgm:cxn modelId="{07FEA879-F462-4752-BDDD-367FC53AB8BD}" srcId="{58FE49BE-8E3B-41EB-8F36-366852C0AD79}" destId="{9461A21B-A0D1-4A67-ABCD-9533E414FCDE}" srcOrd="13" destOrd="0" parTransId="{6F5C808B-A580-4BAC-831A-36C576B351A7}" sibTransId="{22E115CD-DBDF-4D35-AF01-7C68D11E14EB}"/>
    <dgm:cxn modelId="{DADD087A-C389-4C12-A382-418033E1794C}" type="presOf" srcId="{939ACDB8-D834-46B0-B361-0E647D417087}" destId="{B0F5AEEB-2297-495B-93A4-F643B1EFD6B8}" srcOrd="0" destOrd="0" presId="urn:microsoft.com/office/officeart/2005/8/layout/radial3"/>
    <dgm:cxn modelId="{E3D2B17B-03D2-44CB-998C-DFF055D97CCA}" type="presOf" srcId="{19FBF301-9883-483A-9C9B-DE9B393CDF69}" destId="{A5DE8311-9F49-4054-AF4E-2362FAB1369B}" srcOrd="0" destOrd="0" presId="urn:microsoft.com/office/officeart/2005/8/layout/radial3"/>
    <dgm:cxn modelId="{8CD2787E-502D-4D63-AC15-81AC18C34366}" type="presOf" srcId="{B2400BB3-DAB4-4FFC-955C-6984EFFEFA71}" destId="{AF5D1D85-659E-4084-97A6-8752D1E26EA9}" srcOrd="0" destOrd="0" presId="urn:microsoft.com/office/officeart/2005/8/layout/radial3"/>
    <dgm:cxn modelId="{D4001F85-2A71-4417-94B4-10158AFE0266}" type="presOf" srcId="{BC2E5D29-DC2F-4117-8A26-96616AD71A30}" destId="{92ABAFA4-3C65-4C13-8667-A03B630C8960}" srcOrd="0" destOrd="0" presId="urn:microsoft.com/office/officeart/2005/8/layout/radial3"/>
    <dgm:cxn modelId="{F124138A-648E-4AC4-BABB-5C0435A3B261}" srcId="{58FE49BE-8E3B-41EB-8F36-366852C0AD79}" destId="{5A271EEC-80D9-43F5-9EC5-97590703D948}" srcOrd="5" destOrd="0" parTransId="{88B852ED-0A20-4FA9-B49B-84309113D2EE}" sibTransId="{BE09E9D2-FDF5-4455-B10F-343464A91A33}"/>
    <dgm:cxn modelId="{2D46D192-6791-4DAA-8B90-DEB3FE8A850B}" srcId="{58FE49BE-8E3B-41EB-8F36-366852C0AD79}" destId="{939ACDB8-D834-46B0-B361-0E647D417087}" srcOrd="0" destOrd="0" parTransId="{34C53E24-6F12-40B0-B924-415755625473}" sibTransId="{58117644-9D36-4B1D-A7C6-33C81C630366}"/>
    <dgm:cxn modelId="{0509E69C-A55A-4C59-8349-C69F11008BCA}" srcId="{58FE49BE-8E3B-41EB-8F36-366852C0AD79}" destId="{572DA8E8-679F-4875-915F-CCA6B7F91D95}" srcOrd="11" destOrd="0" parTransId="{E6B71B22-7364-43E9-82C6-4D2500D09171}" sibTransId="{4B561910-7B59-4E87-9A9D-93E5EA65FDE1}"/>
    <dgm:cxn modelId="{62EE46A2-B521-4DE5-B0D2-6E576C8BB228}" type="presOf" srcId="{5A271EEC-80D9-43F5-9EC5-97590703D948}" destId="{5C5A0526-7714-4BCB-AEFA-10AC2164CDF8}" srcOrd="0" destOrd="0" presId="urn:microsoft.com/office/officeart/2005/8/layout/radial3"/>
    <dgm:cxn modelId="{1762C7B5-CB20-416A-81E0-02B86A7010D2}" type="presOf" srcId="{00905D7F-B3C2-437D-966D-DFBF82601390}" destId="{38EFA263-7D33-4BEB-BC51-2FD42196855C}" srcOrd="0" destOrd="0" presId="urn:microsoft.com/office/officeart/2005/8/layout/radial3"/>
    <dgm:cxn modelId="{7135B2CB-B8DF-4349-94C0-87D7ECE84806}" srcId="{58FE49BE-8E3B-41EB-8F36-366852C0AD79}" destId="{6B046E28-9E9D-4D7E-8A18-5F3B61B90AF9}" srcOrd="8" destOrd="0" parTransId="{27B6B300-5ED0-426D-BE3B-A52BFE458631}" sibTransId="{16673452-9900-41D2-B3C2-2C11960AE88A}"/>
    <dgm:cxn modelId="{860E39CD-5956-49D9-BC27-12B40D91F25E}" type="presOf" srcId="{572DA8E8-679F-4875-915F-CCA6B7F91D95}" destId="{34037654-4168-4871-B055-82B34E5E0522}" srcOrd="0" destOrd="0" presId="urn:microsoft.com/office/officeart/2005/8/layout/radial3"/>
    <dgm:cxn modelId="{493767CD-61EE-4688-8A86-952550C183E4}" srcId="{58FE49BE-8E3B-41EB-8F36-366852C0AD79}" destId="{BC2E5D29-DC2F-4117-8A26-96616AD71A30}" srcOrd="9" destOrd="0" parTransId="{E05B9E0A-C06D-42CA-8751-73BF140484E9}" sibTransId="{236C0C43-5B05-4CD1-AC6F-942AE5283E4A}"/>
    <dgm:cxn modelId="{CFF255D0-1E7B-4EC0-8FF0-0185C053F847}" srcId="{58FE49BE-8E3B-41EB-8F36-366852C0AD79}" destId="{213EF9E1-E891-4AF4-9FC8-8381E0218238}" srcOrd="4" destOrd="0" parTransId="{E2037522-0E44-4D99-9239-377690F58E44}" sibTransId="{8BBB8B82-08F8-4A7B-8E37-55137A0376A1}"/>
    <dgm:cxn modelId="{BA4052D9-A6D4-4DBF-B5E4-0A14FA57BB0D}" srcId="{58FE49BE-8E3B-41EB-8F36-366852C0AD79}" destId="{19FBF301-9883-483A-9C9B-DE9B393CDF69}" srcOrd="10" destOrd="0" parTransId="{069C71EE-0C2B-4350-857F-7C67326A6604}" sibTransId="{551975D1-34B8-4250-9C3F-FAA56728FF35}"/>
    <dgm:cxn modelId="{673C59DE-261A-40A5-9CF3-FE438A791771}" srcId="{58FE49BE-8E3B-41EB-8F36-366852C0AD79}" destId="{CDD31EB5-BACF-40A5-B79B-2FCE06F20513}" srcOrd="1" destOrd="0" parTransId="{ACBD7A29-6277-4396-828E-0EAF92066014}" sibTransId="{556565EE-2A86-4080-A552-F76F3CC29C63}"/>
    <dgm:cxn modelId="{8567DDE7-0894-4A8D-96F7-A6ACBB2BF184}" type="presOf" srcId="{CDD31EB5-BACF-40A5-B79B-2FCE06F20513}" destId="{65E7DF9E-4C78-4007-A9DB-BE9E8243C59B}" srcOrd="0" destOrd="0" presId="urn:microsoft.com/office/officeart/2005/8/layout/radial3"/>
    <dgm:cxn modelId="{158EA5EF-8F22-4080-9070-CA596CB7EE73}" type="presOf" srcId="{9461A21B-A0D1-4A67-ABCD-9533E414FCDE}" destId="{84350944-F191-41B3-BB8E-25E1FD36EA92}" srcOrd="0" destOrd="0" presId="urn:microsoft.com/office/officeart/2005/8/layout/radial3"/>
    <dgm:cxn modelId="{BD73E0EF-E81F-404A-B4F1-91A2DCAAC360}" type="presOf" srcId="{393CE530-8431-4846-AEF1-BAC18AB590DF}" destId="{CBACFA3D-959C-4760-8AAC-8413D11529E5}" srcOrd="0" destOrd="0" presId="urn:microsoft.com/office/officeart/2005/8/layout/radial3"/>
    <dgm:cxn modelId="{1E7708FA-6B54-4FAB-9359-39A5D4F01CB3}" srcId="{58FE49BE-8E3B-41EB-8F36-366852C0AD79}" destId="{EF558C7F-CD0A-468E-9949-2E294B5CB6C0}" srcOrd="12" destOrd="0" parTransId="{01CD1C26-25D0-4012-B8EF-9A92C98B38D2}" sibTransId="{FBD0D94D-7401-4748-9A01-77BFFF8C5A35}"/>
    <dgm:cxn modelId="{21A396FA-FEAA-4FF6-9135-2564AF3AF2C4}" srcId="{58FE49BE-8E3B-41EB-8F36-366852C0AD79}" destId="{93B29B88-567E-40A6-BB10-65FD3537A217}" srcOrd="2" destOrd="0" parTransId="{76AE41D7-8BD4-4566-A3D8-A822A9E0211B}" sibTransId="{3B8F069F-C47D-4D6C-8DD8-64E745641A81}"/>
    <dgm:cxn modelId="{4C90F8FF-F330-4BD9-BFCF-938D74570B7E}" srcId="{B2400BB3-DAB4-4FFC-955C-6984EFFEFA71}" destId="{58FE49BE-8E3B-41EB-8F36-366852C0AD79}" srcOrd="0" destOrd="0" parTransId="{E36CF90F-05DD-44F6-962B-F89EDE821C08}" sibTransId="{6EDE4A92-E5D7-471E-8533-5CDA90F88CE3}"/>
    <dgm:cxn modelId="{D78F37A5-31E9-45CC-858D-6FAA09D271E0}" type="presParOf" srcId="{AF5D1D85-659E-4084-97A6-8752D1E26EA9}" destId="{504F4BC3-430A-4FFF-9F71-2CDF3CA7A130}" srcOrd="0" destOrd="0" presId="urn:microsoft.com/office/officeart/2005/8/layout/radial3"/>
    <dgm:cxn modelId="{4F860CED-303E-42C7-9C51-E1E791A46149}" type="presParOf" srcId="{504F4BC3-430A-4FFF-9F71-2CDF3CA7A130}" destId="{C0D7A378-D272-4562-B484-2CB97D25A669}" srcOrd="0" destOrd="0" presId="urn:microsoft.com/office/officeart/2005/8/layout/radial3"/>
    <dgm:cxn modelId="{1133B68D-4E90-49AE-8CF1-EC997D7CF66A}" type="presParOf" srcId="{504F4BC3-430A-4FFF-9F71-2CDF3CA7A130}" destId="{B0F5AEEB-2297-495B-93A4-F643B1EFD6B8}" srcOrd="1" destOrd="0" presId="urn:microsoft.com/office/officeart/2005/8/layout/radial3"/>
    <dgm:cxn modelId="{CB5953AC-F302-4BF2-B0E1-026AAF7343B0}" type="presParOf" srcId="{504F4BC3-430A-4FFF-9F71-2CDF3CA7A130}" destId="{65E7DF9E-4C78-4007-A9DB-BE9E8243C59B}" srcOrd="2" destOrd="0" presId="urn:microsoft.com/office/officeart/2005/8/layout/radial3"/>
    <dgm:cxn modelId="{EFC19B22-51FC-4359-9F8D-09C4395D71F7}" type="presParOf" srcId="{504F4BC3-430A-4FFF-9F71-2CDF3CA7A130}" destId="{93CE1496-E9B1-441B-A0D8-F1DDC80BF963}" srcOrd="3" destOrd="0" presId="urn:microsoft.com/office/officeart/2005/8/layout/radial3"/>
    <dgm:cxn modelId="{B1257797-9C4E-4D4A-B3A4-BA16CA5DF40C}" type="presParOf" srcId="{504F4BC3-430A-4FFF-9F71-2CDF3CA7A130}" destId="{11CB838C-AD37-402B-8AAB-DB7C5C868EA9}" srcOrd="4" destOrd="0" presId="urn:microsoft.com/office/officeart/2005/8/layout/radial3"/>
    <dgm:cxn modelId="{6BB19012-D8FA-4545-B627-0BDA9B27BCB6}" type="presParOf" srcId="{504F4BC3-430A-4FFF-9F71-2CDF3CA7A130}" destId="{2A078F85-EB9F-49FB-AED9-13302D0ED036}" srcOrd="5" destOrd="0" presId="urn:microsoft.com/office/officeart/2005/8/layout/radial3"/>
    <dgm:cxn modelId="{FA570837-3038-49BC-BCD8-27ED2A961A02}" type="presParOf" srcId="{504F4BC3-430A-4FFF-9F71-2CDF3CA7A130}" destId="{5C5A0526-7714-4BCB-AEFA-10AC2164CDF8}" srcOrd="6" destOrd="0" presId="urn:microsoft.com/office/officeart/2005/8/layout/radial3"/>
    <dgm:cxn modelId="{D6DD1520-0F46-4F80-8D91-7E77239EF0FD}" type="presParOf" srcId="{504F4BC3-430A-4FFF-9F71-2CDF3CA7A130}" destId="{38EFA263-7D33-4BEB-BC51-2FD42196855C}" srcOrd="7" destOrd="0" presId="urn:microsoft.com/office/officeart/2005/8/layout/radial3"/>
    <dgm:cxn modelId="{5881D915-076A-4568-A7E2-5210F76B8ABE}" type="presParOf" srcId="{504F4BC3-430A-4FFF-9F71-2CDF3CA7A130}" destId="{CBACFA3D-959C-4760-8AAC-8413D11529E5}" srcOrd="8" destOrd="0" presId="urn:microsoft.com/office/officeart/2005/8/layout/radial3"/>
    <dgm:cxn modelId="{2D42852A-1B94-45DC-83A6-17528B22AE38}" type="presParOf" srcId="{504F4BC3-430A-4FFF-9F71-2CDF3CA7A130}" destId="{ADC0E1A0-841F-4720-85A6-8D3E97BED199}" srcOrd="9" destOrd="0" presId="urn:microsoft.com/office/officeart/2005/8/layout/radial3"/>
    <dgm:cxn modelId="{E8376B36-74BE-49BD-BFC3-3ABCB7DFBBE2}" type="presParOf" srcId="{504F4BC3-430A-4FFF-9F71-2CDF3CA7A130}" destId="{92ABAFA4-3C65-4C13-8667-A03B630C8960}" srcOrd="10" destOrd="0" presId="urn:microsoft.com/office/officeart/2005/8/layout/radial3"/>
    <dgm:cxn modelId="{567EBBB2-13DA-4E1A-A249-75CA37BC4874}" type="presParOf" srcId="{504F4BC3-430A-4FFF-9F71-2CDF3CA7A130}" destId="{A5DE8311-9F49-4054-AF4E-2362FAB1369B}" srcOrd="11" destOrd="0" presId="urn:microsoft.com/office/officeart/2005/8/layout/radial3"/>
    <dgm:cxn modelId="{F6906F8B-30C0-4D76-93C7-1DE6EE30F869}" type="presParOf" srcId="{504F4BC3-430A-4FFF-9F71-2CDF3CA7A130}" destId="{34037654-4168-4871-B055-82B34E5E0522}" srcOrd="12" destOrd="0" presId="urn:microsoft.com/office/officeart/2005/8/layout/radial3"/>
    <dgm:cxn modelId="{F6644784-5ED0-48A1-ABC3-E05880E478D9}" type="presParOf" srcId="{504F4BC3-430A-4FFF-9F71-2CDF3CA7A130}" destId="{EDB4ACDD-D2EE-4E57-8BAA-D296B717F650}" srcOrd="13" destOrd="0" presId="urn:microsoft.com/office/officeart/2005/8/layout/radial3"/>
    <dgm:cxn modelId="{BE1DCA62-4E51-457C-890B-5F0BC065A7F2}" type="presParOf" srcId="{504F4BC3-430A-4FFF-9F71-2CDF3CA7A130}" destId="{84350944-F191-41B3-BB8E-25E1FD36EA92}" srcOrd="14" destOrd="0" presId="urn:microsoft.com/office/officeart/2005/8/layout/radial3"/>
    <dgm:cxn modelId="{E9DBDBC2-521B-4AB8-AEB9-61BCE511A9E9}" type="presParOf" srcId="{504F4BC3-430A-4FFF-9F71-2CDF3CA7A130}" destId="{CDAD351F-4FBA-4FFB-BC65-885DB47E806E}" srcOrd="15" destOrd="0" presId="urn:microsoft.com/office/officeart/2005/8/layout/radial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D6E65-531D-472E-A388-68898894A0BE}"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GB"/>
        </a:p>
      </dgm:t>
    </dgm:pt>
    <dgm:pt modelId="{8CDB24EE-0346-4655-ABC8-1CDE82BA81AD}">
      <dgm:prSet/>
      <dgm:spPr>
        <a:solidFill>
          <a:srgbClr val="00A78E"/>
        </a:solidFill>
      </dgm:spPr>
      <dgm:t>
        <a:bodyPr/>
        <a:lstStyle/>
        <a:p>
          <a:r>
            <a:rPr lang="en-GB" dirty="0">
              <a:latin typeface="Arial" panose="020B0604020202020204" pitchFamily="34" charset="0"/>
              <a:cs typeface="Arial" panose="020B0604020202020204" pitchFamily="34" charset="0"/>
            </a:rPr>
            <a:t>The new UKMI endorsed Medicines Information and Advice Training Programme for pharmacy technicians will be available early 2024</a:t>
          </a:r>
        </a:p>
      </dgm:t>
    </dgm:pt>
    <dgm:pt modelId="{77097691-7820-49F9-9489-F30BF4297909}" type="parTrans" cxnId="{B0E307C2-0E50-47C5-A9C7-BF22A970F254}">
      <dgm:prSet/>
      <dgm:spPr/>
      <dgm:t>
        <a:bodyPr/>
        <a:lstStyle/>
        <a:p>
          <a:endParaRPr lang="en-GB"/>
        </a:p>
      </dgm:t>
    </dgm:pt>
    <dgm:pt modelId="{D44E76E4-1578-4B2C-8312-82EB1D0249E6}" type="sibTrans" cxnId="{B0E307C2-0E50-47C5-A9C7-BF22A970F254}">
      <dgm:prSet/>
      <dgm:spPr/>
      <dgm:t>
        <a:bodyPr/>
        <a:lstStyle/>
        <a:p>
          <a:endParaRPr lang="en-GB"/>
        </a:p>
      </dgm:t>
    </dgm:pt>
    <dgm:pt modelId="{6C6BBA6D-4755-4083-8E0D-0FB0A11B35C4}">
      <dgm:prSet/>
      <dgm:spPr>
        <a:solidFill>
          <a:srgbClr val="00A78E"/>
        </a:solidFill>
      </dgm:spPr>
      <dgm:t>
        <a:bodyPr/>
        <a:lstStyle/>
        <a:p>
          <a:r>
            <a:rPr lang="en-GB" dirty="0">
              <a:latin typeface="Arial" panose="020B0604020202020204" pitchFamily="34" charset="0"/>
              <a:cs typeface="Arial" panose="020B0604020202020204" pitchFamily="34" charset="0"/>
            </a:rPr>
            <a:t>Learners will be able to select  from 15 different enquiry types to develop and demonstrate competency in</a:t>
          </a:r>
        </a:p>
      </dgm:t>
    </dgm:pt>
    <dgm:pt modelId="{931D2DE5-3691-4517-B909-A1D3D52BA776}" type="parTrans" cxnId="{D94D9607-D425-4DBF-B7E8-201749C95273}">
      <dgm:prSet/>
      <dgm:spPr/>
      <dgm:t>
        <a:bodyPr/>
        <a:lstStyle/>
        <a:p>
          <a:endParaRPr lang="en-GB"/>
        </a:p>
      </dgm:t>
    </dgm:pt>
    <dgm:pt modelId="{124CBAC8-FAD1-4603-B27C-89D5665AE1A5}" type="sibTrans" cxnId="{D94D9607-D425-4DBF-B7E8-201749C95273}">
      <dgm:prSet/>
      <dgm:spPr/>
      <dgm:t>
        <a:bodyPr/>
        <a:lstStyle/>
        <a:p>
          <a:endParaRPr lang="en-GB"/>
        </a:p>
      </dgm:t>
    </dgm:pt>
    <dgm:pt modelId="{A14BB39E-DF4B-4B95-BB4B-B44B58E841F3}">
      <dgm:prSet/>
      <dgm:spPr>
        <a:solidFill>
          <a:srgbClr val="00A78E"/>
        </a:solidFill>
      </dgm:spPr>
      <dgm:t>
        <a:bodyPr/>
        <a:lstStyle/>
        <a:p>
          <a:r>
            <a:rPr lang="en-GB" dirty="0">
              <a:latin typeface="Arial" panose="020B0604020202020204" pitchFamily="34" charset="0"/>
              <a:cs typeface="Arial" panose="020B0604020202020204" pitchFamily="34" charset="0"/>
            </a:rPr>
            <a:t>Assessment will include direct observations, portfolio of evidence, holistic review, reflective writing, and summative interview</a:t>
          </a:r>
        </a:p>
      </dgm:t>
    </dgm:pt>
    <dgm:pt modelId="{F8AED45A-F3CB-4D36-9366-822F0C9FBF2B}" type="parTrans" cxnId="{400F7120-33F9-4987-98E2-C238B1952A0B}">
      <dgm:prSet/>
      <dgm:spPr/>
      <dgm:t>
        <a:bodyPr/>
        <a:lstStyle/>
        <a:p>
          <a:endParaRPr lang="en-GB"/>
        </a:p>
      </dgm:t>
    </dgm:pt>
    <dgm:pt modelId="{AB74DCEE-5946-4C94-BB74-FF3805703D7E}" type="sibTrans" cxnId="{400F7120-33F9-4987-98E2-C238B1952A0B}">
      <dgm:prSet/>
      <dgm:spPr/>
      <dgm:t>
        <a:bodyPr/>
        <a:lstStyle/>
        <a:p>
          <a:endParaRPr lang="en-GB"/>
        </a:p>
      </dgm:t>
    </dgm:pt>
    <dgm:pt modelId="{6827D1A9-9CF2-414E-B37A-A74BC5C204A5}">
      <dgm:prSet/>
      <dgm:spPr/>
      <dgm:t>
        <a:bodyPr/>
        <a:lstStyle/>
        <a:p>
          <a:endParaRPr lang="en-GB"/>
        </a:p>
      </dgm:t>
    </dgm:pt>
    <dgm:pt modelId="{AC72BE58-EED0-4C1D-88A2-095EB5AEBBD5}" type="parTrans" cxnId="{4C2CC4BF-E759-45FB-83D6-41DD1FC05F85}">
      <dgm:prSet/>
      <dgm:spPr/>
      <dgm:t>
        <a:bodyPr/>
        <a:lstStyle/>
        <a:p>
          <a:endParaRPr lang="en-GB"/>
        </a:p>
      </dgm:t>
    </dgm:pt>
    <dgm:pt modelId="{ED5D439A-B0C0-4041-92C2-8019649A3689}" type="sibTrans" cxnId="{4C2CC4BF-E759-45FB-83D6-41DD1FC05F85}">
      <dgm:prSet/>
      <dgm:spPr/>
      <dgm:t>
        <a:bodyPr/>
        <a:lstStyle/>
        <a:p>
          <a:endParaRPr lang="en-GB"/>
        </a:p>
      </dgm:t>
    </dgm:pt>
    <dgm:pt modelId="{62CB3F09-A405-4103-8584-777DFA861CEA}">
      <dgm:prSet/>
      <dgm:spPr/>
      <dgm:t>
        <a:bodyPr/>
        <a:lstStyle/>
        <a:p>
          <a:endParaRPr lang="en-GB"/>
        </a:p>
      </dgm:t>
    </dgm:pt>
    <dgm:pt modelId="{F2BEDAD9-4ECF-4A18-B4C3-043A56C99967}" type="parTrans" cxnId="{29C746F5-1878-4245-A961-E0053D0FFE62}">
      <dgm:prSet/>
      <dgm:spPr/>
      <dgm:t>
        <a:bodyPr/>
        <a:lstStyle/>
        <a:p>
          <a:endParaRPr lang="en-GB"/>
        </a:p>
      </dgm:t>
    </dgm:pt>
    <dgm:pt modelId="{4A33BEBC-194A-4E85-9AFC-ADD9A3907947}" type="sibTrans" cxnId="{29C746F5-1878-4245-A961-E0053D0FFE62}">
      <dgm:prSet/>
      <dgm:spPr/>
      <dgm:t>
        <a:bodyPr/>
        <a:lstStyle/>
        <a:p>
          <a:endParaRPr lang="en-GB"/>
        </a:p>
      </dgm:t>
    </dgm:pt>
    <dgm:pt modelId="{F6C19950-D0C4-468B-AECE-17D16ACA3207}">
      <dgm:prSet/>
      <dgm:spPr>
        <a:solidFill>
          <a:srgbClr val="00A78E"/>
        </a:solidFill>
      </dgm:spPr>
      <dgm:t>
        <a:bodyPr/>
        <a:lstStyle/>
        <a:p>
          <a:r>
            <a:rPr lang="en-GB" dirty="0">
              <a:latin typeface="Arial" panose="020B0604020202020204" pitchFamily="34" charset="0"/>
              <a:cs typeface="Arial" panose="020B0604020202020204" pitchFamily="34" charset="0"/>
            </a:rPr>
            <a:t>As the role of specialist MI pharmacy technicians has expanded, so has the training programme</a:t>
          </a:r>
        </a:p>
      </dgm:t>
    </dgm:pt>
    <dgm:pt modelId="{D4F85EDC-5CBB-4BCF-955F-6736CDC423CA}" type="sibTrans" cxnId="{D97A2032-5AD9-4531-8DF0-B91A3A367B64}">
      <dgm:prSet/>
      <dgm:spPr/>
      <dgm:t>
        <a:bodyPr/>
        <a:lstStyle/>
        <a:p>
          <a:endParaRPr lang="en-GB"/>
        </a:p>
      </dgm:t>
    </dgm:pt>
    <dgm:pt modelId="{5AC89259-1166-4EA2-8DBA-338BBC233340}" type="parTrans" cxnId="{D97A2032-5AD9-4531-8DF0-B91A3A367B64}">
      <dgm:prSet/>
      <dgm:spPr/>
      <dgm:t>
        <a:bodyPr/>
        <a:lstStyle/>
        <a:p>
          <a:endParaRPr lang="en-GB"/>
        </a:p>
      </dgm:t>
    </dgm:pt>
    <dgm:pt modelId="{BCBAA9E5-8CB2-4564-985F-47737F76E07B}" type="pres">
      <dgm:prSet presAssocID="{B2FD6E65-531D-472E-A388-68898894A0BE}" presName="matrix" presStyleCnt="0">
        <dgm:presLayoutVars>
          <dgm:chMax val="1"/>
          <dgm:dir/>
          <dgm:resizeHandles val="exact"/>
        </dgm:presLayoutVars>
      </dgm:prSet>
      <dgm:spPr/>
    </dgm:pt>
    <dgm:pt modelId="{66C87998-A496-41BA-963C-213A2528C671}" type="pres">
      <dgm:prSet presAssocID="{B2FD6E65-531D-472E-A388-68898894A0BE}" presName="diamond" presStyleLbl="bgShp" presStyleIdx="0" presStyleCnt="1"/>
      <dgm:spPr>
        <a:solidFill>
          <a:srgbClr val="FBAF33"/>
        </a:solidFill>
      </dgm:spPr>
    </dgm:pt>
    <dgm:pt modelId="{4DF4407D-A3F1-4D48-A124-6E3697B1E618}" type="pres">
      <dgm:prSet presAssocID="{B2FD6E65-531D-472E-A388-68898894A0BE}" presName="quad1" presStyleLbl="node1" presStyleIdx="0" presStyleCnt="4">
        <dgm:presLayoutVars>
          <dgm:chMax val="0"/>
          <dgm:chPref val="0"/>
          <dgm:bulletEnabled val="1"/>
        </dgm:presLayoutVars>
      </dgm:prSet>
      <dgm:spPr/>
    </dgm:pt>
    <dgm:pt modelId="{68D5E2D7-59D7-44D4-B4CA-72A8B26FD4FB}" type="pres">
      <dgm:prSet presAssocID="{B2FD6E65-531D-472E-A388-68898894A0BE}" presName="quad2" presStyleLbl="node1" presStyleIdx="1" presStyleCnt="4">
        <dgm:presLayoutVars>
          <dgm:chMax val="0"/>
          <dgm:chPref val="0"/>
          <dgm:bulletEnabled val="1"/>
        </dgm:presLayoutVars>
      </dgm:prSet>
      <dgm:spPr/>
    </dgm:pt>
    <dgm:pt modelId="{A0296F3B-FE99-48B8-89AB-A5194DE700AE}" type="pres">
      <dgm:prSet presAssocID="{B2FD6E65-531D-472E-A388-68898894A0BE}" presName="quad3" presStyleLbl="node1" presStyleIdx="2" presStyleCnt="4">
        <dgm:presLayoutVars>
          <dgm:chMax val="0"/>
          <dgm:chPref val="0"/>
          <dgm:bulletEnabled val="1"/>
        </dgm:presLayoutVars>
      </dgm:prSet>
      <dgm:spPr/>
    </dgm:pt>
    <dgm:pt modelId="{46CEBFB6-8E33-4A17-8B54-CFE073192099}" type="pres">
      <dgm:prSet presAssocID="{B2FD6E65-531D-472E-A388-68898894A0BE}" presName="quad4" presStyleLbl="node1" presStyleIdx="3" presStyleCnt="4">
        <dgm:presLayoutVars>
          <dgm:chMax val="0"/>
          <dgm:chPref val="0"/>
          <dgm:bulletEnabled val="1"/>
        </dgm:presLayoutVars>
      </dgm:prSet>
      <dgm:spPr/>
    </dgm:pt>
  </dgm:ptLst>
  <dgm:cxnLst>
    <dgm:cxn modelId="{D94D9607-D425-4DBF-B7E8-201749C95273}" srcId="{B2FD6E65-531D-472E-A388-68898894A0BE}" destId="{6C6BBA6D-4755-4083-8E0D-0FB0A11B35C4}" srcOrd="2" destOrd="0" parTransId="{931D2DE5-3691-4517-B909-A1D3D52BA776}" sibTransId="{124CBAC8-FAD1-4603-B27C-89D5665AE1A5}"/>
    <dgm:cxn modelId="{B6D5450F-68EE-468E-B372-D6A85909AD8A}" type="presOf" srcId="{8CDB24EE-0346-4655-ABC8-1CDE82BA81AD}" destId="{4DF4407D-A3F1-4D48-A124-6E3697B1E618}" srcOrd="0" destOrd="0" presId="urn:microsoft.com/office/officeart/2005/8/layout/matrix3"/>
    <dgm:cxn modelId="{400F7120-33F9-4987-98E2-C238B1952A0B}" srcId="{B2FD6E65-531D-472E-A388-68898894A0BE}" destId="{A14BB39E-DF4B-4B95-BB4B-B44B58E841F3}" srcOrd="3" destOrd="0" parTransId="{F8AED45A-F3CB-4D36-9366-822F0C9FBF2B}" sibTransId="{AB74DCEE-5946-4C94-BB74-FF3805703D7E}"/>
    <dgm:cxn modelId="{D8816423-21A1-4A09-ACCF-1C9D4A6E98C7}" type="presOf" srcId="{6C6BBA6D-4755-4083-8E0D-0FB0A11B35C4}" destId="{A0296F3B-FE99-48B8-89AB-A5194DE700AE}" srcOrd="0" destOrd="0" presId="urn:microsoft.com/office/officeart/2005/8/layout/matrix3"/>
    <dgm:cxn modelId="{D97A2032-5AD9-4531-8DF0-B91A3A367B64}" srcId="{B2FD6E65-531D-472E-A388-68898894A0BE}" destId="{F6C19950-D0C4-468B-AECE-17D16ACA3207}" srcOrd="1" destOrd="0" parTransId="{5AC89259-1166-4EA2-8DBA-338BBC233340}" sibTransId="{D4F85EDC-5CBB-4BCF-955F-6736CDC423CA}"/>
    <dgm:cxn modelId="{EBF7213E-6775-46AA-B157-517B68839B90}" type="presOf" srcId="{A14BB39E-DF4B-4B95-BB4B-B44B58E841F3}" destId="{46CEBFB6-8E33-4A17-8B54-CFE073192099}" srcOrd="0" destOrd="0" presId="urn:microsoft.com/office/officeart/2005/8/layout/matrix3"/>
    <dgm:cxn modelId="{F8AFD168-B5FD-4BCE-8FF7-797B6B921C69}" type="presOf" srcId="{B2FD6E65-531D-472E-A388-68898894A0BE}" destId="{BCBAA9E5-8CB2-4564-985F-47737F76E07B}" srcOrd="0" destOrd="0" presId="urn:microsoft.com/office/officeart/2005/8/layout/matrix3"/>
    <dgm:cxn modelId="{69208171-F7E2-4D5B-B58A-FE959AB41451}" type="presOf" srcId="{F6C19950-D0C4-468B-AECE-17D16ACA3207}" destId="{68D5E2D7-59D7-44D4-B4CA-72A8B26FD4FB}" srcOrd="0" destOrd="0" presId="urn:microsoft.com/office/officeart/2005/8/layout/matrix3"/>
    <dgm:cxn modelId="{4C2CC4BF-E759-45FB-83D6-41DD1FC05F85}" srcId="{B2FD6E65-531D-472E-A388-68898894A0BE}" destId="{6827D1A9-9CF2-414E-B37A-A74BC5C204A5}" srcOrd="5" destOrd="0" parTransId="{AC72BE58-EED0-4C1D-88A2-095EB5AEBBD5}" sibTransId="{ED5D439A-B0C0-4041-92C2-8019649A3689}"/>
    <dgm:cxn modelId="{B0E307C2-0E50-47C5-A9C7-BF22A970F254}" srcId="{B2FD6E65-531D-472E-A388-68898894A0BE}" destId="{8CDB24EE-0346-4655-ABC8-1CDE82BA81AD}" srcOrd="0" destOrd="0" parTransId="{77097691-7820-49F9-9489-F30BF4297909}" sibTransId="{D44E76E4-1578-4B2C-8312-82EB1D0249E6}"/>
    <dgm:cxn modelId="{29C746F5-1878-4245-A961-E0053D0FFE62}" srcId="{B2FD6E65-531D-472E-A388-68898894A0BE}" destId="{62CB3F09-A405-4103-8584-777DFA861CEA}" srcOrd="4" destOrd="0" parTransId="{F2BEDAD9-4ECF-4A18-B4C3-043A56C99967}" sibTransId="{4A33BEBC-194A-4E85-9AFC-ADD9A3907947}"/>
    <dgm:cxn modelId="{8B282166-95A7-4CCF-ACBA-87AF44A9DA52}" type="presParOf" srcId="{BCBAA9E5-8CB2-4564-985F-47737F76E07B}" destId="{66C87998-A496-41BA-963C-213A2528C671}" srcOrd="0" destOrd="0" presId="urn:microsoft.com/office/officeart/2005/8/layout/matrix3"/>
    <dgm:cxn modelId="{13E030AC-03DD-49B4-8543-126416B4A254}" type="presParOf" srcId="{BCBAA9E5-8CB2-4564-985F-47737F76E07B}" destId="{4DF4407D-A3F1-4D48-A124-6E3697B1E618}" srcOrd="1" destOrd="0" presId="urn:microsoft.com/office/officeart/2005/8/layout/matrix3"/>
    <dgm:cxn modelId="{6D823842-DCC7-4CC8-BD51-A0B3D73FCC00}" type="presParOf" srcId="{BCBAA9E5-8CB2-4564-985F-47737F76E07B}" destId="{68D5E2D7-59D7-44D4-B4CA-72A8B26FD4FB}" srcOrd="2" destOrd="0" presId="urn:microsoft.com/office/officeart/2005/8/layout/matrix3"/>
    <dgm:cxn modelId="{B4EB294A-FEBD-470B-AC1A-209C5FF21482}" type="presParOf" srcId="{BCBAA9E5-8CB2-4564-985F-47737F76E07B}" destId="{A0296F3B-FE99-48B8-89AB-A5194DE700AE}" srcOrd="3" destOrd="0" presId="urn:microsoft.com/office/officeart/2005/8/layout/matrix3"/>
    <dgm:cxn modelId="{ACA1E6AD-DC6B-409E-A065-76944D7DEF49}" type="presParOf" srcId="{BCBAA9E5-8CB2-4564-985F-47737F76E07B}" destId="{46CEBFB6-8E33-4A17-8B54-CFE073192099}"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731B77-4D8A-4E69-834D-D09E4846A62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7737F517-4727-4518-90CB-E68CF23826B6}">
      <dgm:prSet custT="1"/>
      <dgm:spPr>
        <a:solidFill>
          <a:srgbClr val="0076BF"/>
        </a:solidFill>
      </dgm:spPr>
      <dgm:t>
        <a:bodyPr/>
        <a:lstStyle/>
        <a:p>
          <a:r>
            <a:rPr lang="en-GB" sz="2800" dirty="0">
              <a:latin typeface="Arial" panose="020B0604020202020204" pitchFamily="34" charset="0"/>
              <a:cs typeface="Arial" panose="020B0604020202020204" pitchFamily="34" charset="0"/>
            </a:rPr>
            <a:t>The new UKMI endorsed Medicines Information and Advice Training Programme supports MI pharmacy technicians to extend their roles</a:t>
          </a:r>
        </a:p>
      </dgm:t>
    </dgm:pt>
    <dgm:pt modelId="{CBF5386F-5896-4531-BC3F-C0A5F6D23ED2}" type="parTrans" cxnId="{337E89BD-A150-4F7F-BD78-2F0C67EB7D31}">
      <dgm:prSet/>
      <dgm:spPr/>
      <dgm:t>
        <a:bodyPr/>
        <a:lstStyle/>
        <a:p>
          <a:endParaRPr lang="en-GB"/>
        </a:p>
      </dgm:t>
    </dgm:pt>
    <dgm:pt modelId="{2B959943-6B94-40D3-B01C-A0BC2D4C8C6B}" type="sibTrans" cxnId="{337E89BD-A150-4F7F-BD78-2F0C67EB7D31}">
      <dgm:prSet/>
      <dgm:spPr/>
      <dgm:t>
        <a:bodyPr/>
        <a:lstStyle/>
        <a:p>
          <a:endParaRPr lang="en-GB"/>
        </a:p>
      </dgm:t>
    </dgm:pt>
    <dgm:pt modelId="{6F63E8BD-AD34-42B1-986A-9827E83786DB}">
      <dgm:prSet custT="1"/>
      <dgm:spPr>
        <a:solidFill>
          <a:srgbClr val="0076BF"/>
        </a:solidFill>
      </dgm:spPr>
      <dgm:t>
        <a:bodyPr/>
        <a:lstStyle/>
        <a:p>
          <a:r>
            <a:rPr lang="en-GB" sz="2800" dirty="0">
              <a:latin typeface="Arial" panose="020B0604020202020204" pitchFamily="34" charset="0"/>
              <a:cs typeface="Arial" panose="020B0604020202020204" pitchFamily="34" charset="0"/>
            </a:rPr>
            <a:t>MI pharmacy technicians will be able to select any available enquiry category  to extend their existing accreditation</a:t>
          </a:r>
        </a:p>
      </dgm:t>
    </dgm:pt>
    <dgm:pt modelId="{3CA76D86-AD2C-4FAA-9F51-49C6E8A6CEFF}" type="parTrans" cxnId="{F30620BB-3863-4C45-8D5C-DDCD7AF0AE42}">
      <dgm:prSet/>
      <dgm:spPr/>
      <dgm:t>
        <a:bodyPr/>
        <a:lstStyle/>
        <a:p>
          <a:endParaRPr lang="en-GB"/>
        </a:p>
      </dgm:t>
    </dgm:pt>
    <dgm:pt modelId="{0CF77639-54B8-4E97-B9FA-5D7D2C2B8B45}" type="sibTrans" cxnId="{F30620BB-3863-4C45-8D5C-DDCD7AF0AE42}">
      <dgm:prSet/>
      <dgm:spPr/>
      <dgm:t>
        <a:bodyPr/>
        <a:lstStyle/>
        <a:p>
          <a:endParaRPr lang="en-GB"/>
        </a:p>
      </dgm:t>
    </dgm:pt>
    <dgm:pt modelId="{EE108FBC-BEB6-43B5-8643-002B549F699F}">
      <dgm:prSet phldrT="[Text]" phldr="1"/>
      <dgm:spPr/>
      <dgm:t>
        <a:bodyPr/>
        <a:lstStyle/>
        <a:p>
          <a:endParaRPr lang="en-GB"/>
        </a:p>
      </dgm:t>
    </dgm:pt>
    <dgm:pt modelId="{7D18BA0A-CDDE-4F3A-8928-C915E05B9195}" type="parTrans" cxnId="{194FD59D-D556-4D64-A017-13824E88D23C}">
      <dgm:prSet/>
      <dgm:spPr/>
      <dgm:t>
        <a:bodyPr/>
        <a:lstStyle/>
        <a:p>
          <a:endParaRPr lang="en-GB"/>
        </a:p>
      </dgm:t>
    </dgm:pt>
    <dgm:pt modelId="{D0C71CCF-45DE-4BF8-934C-27DE00BB774D}" type="sibTrans" cxnId="{194FD59D-D556-4D64-A017-13824E88D23C}">
      <dgm:prSet/>
      <dgm:spPr/>
      <dgm:t>
        <a:bodyPr/>
        <a:lstStyle/>
        <a:p>
          <a:endParaRPr lang="en-GB"/>
        </a:p>
      </dgm:t>
    </dgm:pt>
    <dgm:pt modelId="{67384102-AF2B-4532-B44C-0B001E83C700}">
      <dgm:prSet custT="1"/>
      <dgm:spPr>
        <a:solidFill>
          <a:srgbClr val="0076BF"/>
        </a:solidFill>
      </dgm:spPr>
      <dgm:t>
        <a:bodyPr/>
        <a:lstStyle/>
        <a:p>
          <a:r>
            <a:rPr lang="en-GB" sz="2800" dirty="0">
              <a:latin typeface="Arial" panose="020B0604020202020204" pitchFamily="34" charset="0"/>
              <a:cs typeface="Arial" panose="020B0604020202020204" pitchFamily="34" charset="0"/>
            </a:rPr>
            <a:t>Assessment will  include an e-portfolio of evidence, direct observation and holistic review</a:t>
          </a:r>
        </a:p>
      </dgm:t>
    </dgm:pt>
    <dgm:pt modelId="{91A67893-C37A-4489-83CC-D3BFC694778B}" type="parTrans" cxnId="{D2FDD605-A576-4B17-934C-B795E90D9854}">
      <dgm:prSet/>
      <dgm:spPr/>
      <dgm:t>
        <a:bodyPr/>
        <a:lstStyle/>
        <a:p>
          <a:endParaRPr lang="en-GB"/>
        </a:p>
      </dgm:t>
    </dgm:pt>
    <dgm:pt modelId="{73531B9B-6EB1-4A91-A501-1926E8089773}" type="sibTrans" cxnId="{D2FDD605-A576-4B17-934C-B795E90D9854}">
      <dgm:prSet/>
      <dgm:spPr/>
      <dgm:t>
        <a:bodyPr/>
        <a:lstStyle/>
        <a:p>
          <a:endParaRPr lang="en-GB"/>
        </a:p>
      </dgm:t>
    </dgm:pt>
    <dgm:pt modelId="{E8028FB3-FFA3-4CD5-B42C-55EC5996C8EB}">
      <dgm:prSet custT="1"/>
      <dgm:spPr>
        <a:solidFill>
          <a:srgbClr val="0076BF"/>
        </a:solidFill>
      </dgm:spPr>
      <dgm:t>
        <a:bodyPr/>
        <a:lstStyle/>
        <a:p>
          <a:r>
            <a:rPr lang="en-GB" sz="2800" dirty="0">
              <a:latin typeface="Arial" panose="020B0604020202020204" pitchFamily="34" charset="0"/>
              <a:cs typeface="Arial" panose="020B0604020202020204" pitchFamily="34" charset="0"/>
            </a:rPr>
            <a:t>Underpinning knowledge will be provided through practice development days</a:t>
          </a:r>
        </a:p>
      </dgm:t>
    </dgm:pt>
    <dgm:pt modelId="{3FCC89D7-F421-4113-BF83-C4E56DCC1C04}" type="parTrans" cxnId="{5E84FD2C-F8E4-4B89-ACF9-B98B13E742E9}">
      <dgm:prSet/>
      <dgm:spPr/>
      <dgm:t>
        <a:bodyPr/>
        <a:lstStyle/>
        <a:p>
          <a:endParaRPr lang="en-GB"/>
        </a:p>
      </dgm:t>
    </dgm:pt>
    <dgm:pt modelId="{A38F58C3-EE82-4AFA-AB94-CCE961B2B1EB}" type="sibTrans" cxnId="{5E84FD2C-F8E4-4B89-ACF9-B98B13E742E9}">
      <dgm:prSet/>
      <dgm:spPr/>
      <dgm:t>
        <a:bodyPr/>
        <a:lstStyle/>
        <a:p>
          <a:endParaRPr lang="en-GB"/>
        </a:p>
      </dgm:t>
    </dgm:pt>
    <dgm:pt modelId="{182C0E25-A673-463A-AF26-0277CA9AD6A5}" type="pres">
      <dgm:prSet presAssocID="{06731B77-4D8A-4E69-834D-D09E4846A624}" presName="matrix" presStyleCnt="0">
        <dgm:presLayoutVars>
          <dgm:chMax val="1"/>
          <dgm:dir/>
          <dgm:resizeHandles val="exact"/>
        </dgm:presLayoutVars>
      </dgm:prSet>
      <dgm:spPr/>
    </dgm:pt>
    <dgm:pt modelId="{CE22627F-79FD-4D01-8424-D5DFC8636F9D}" type="pres">
      <dgm:prSet presAssocID="{06731B77-4D8A-4E69-834D-D09E4846A624}" presName="diamond" presStyleLbl="bgShp" presStyleIdx="0" presStyleCnt="1"/>
      <dgm:spPr>
        <a:solidFill>
          <a:srgbClr val="FBAF33"/>
        </a:solidFill>
      </dgm:spPr>
    </dgm:pt>
    <dgm:pt modelId="{B4EE1007-FA82-45E5-AF76-3B02F13F951C}" type="pres">
      <dgm:prSet presAssocID="{06731B77-4D8A-4E69-834D-D09E4846A624}" presName="quad1" presStyleLbl="node1" presStyleIdx="0" presStyleCnt="4" custLinFactNeighborX="655" custLinFactNeighborY="49">
        <dgm:presLayoutVars>
          <dgm:chMax val="0"/>
          <dgm:chPref val="0"/>
          <dgm:bulletEnabled val="1"/>
        </dgm:presLayoutVars>
      </dgm:prSet>
      <dgm:spPr/>
    </dgm:pt>
    <dgm:pt modelId="{7BA9F3AF-CDFE-4806-A28E-4B4DE405E635}" type="pres">
      <dgm:prSet presAssocID="{06731B77-4D8A-4E69-834D-D09E4846A624}" presName="quad2" presStyleLbl="node1" presStyleIdx="1" presStyleCnt="4" custLinFactNeighborX="3">
        <dgm:presLayoutVars>
          <dgm:chMax val="0"/>
          <dgm:chPref val="0"/>
          <dgm:bulletEnabled val="1"/>
        </dgm:presLayoutVars>
      </dgm:prSet>
      <dgm:spPr/>
    </dgm:pt>
    <dgm:pt modelId="{263B3B4C-0ED6-413D-9C2F-112B82204AFC}" type="pres">
      <dgm:prSet presAssocID="{06731B77-4D8A-4E69-834D-D09E4846A624}" presName="quad3" presStyleLbl="node1" presStyleIdx="2" presStyleCnt="4">
        <dgm:presLayoutVars>
          <dgm:chMax val="0"/>
          <dgm:chPref val="0"/>
          <dgm:bulletEnabled val="1"/>
        </dgm:presLayoutVars>
      </dgm:prSet>
      <dgm:spPr/>
    </dgm:pt>
    <dgm:pt modelId="{FA6C5DDB-5ED5-4216-84BF-BD142057E326}" type="pres">
      <dgm:prSet presAssocID="{06731B77-4D8A-4E69-834D-D09E4846A624}" presName="quad4" presStyleLbl="node1" presStyleIdx="3" presStyleCnt="4">
        <dgm:presLayoutVars>
          <dgm:chMax val="0"/>
          <dgm:chPref val="0"/>
          <dgm:bulletEnabled val="1"/>
        </dgm:presLayoutVars>
      </dgm:prSet>
      <dgm:spPr/>
    </dgm:pt>
  </dgm:ptLst>
  <dgm:cxnLst>
    <dgm:cxn modelId="{D2FDD605-A576-4B17-934C-B795E90D9854}" srcId="{06731B77-4D8A-4E69-834D-D09E4846A624}" destId="{67384102-AF2B-4532-B44C-0B001E83C700}" srcOrd="3" destOrd="0" parTransId="{91A67893-C37A-4489-83CC-D3BFC694778B}" sibTransId="{73531B9B-6EB1-4A91-A501-1926E8089773}"/>
    <dgm:cxn modelId="{5E84FD2C-F8E4-4B89-ACF9-B98B13E742E9}" srcId="{06731B77-4D8A-4E69-834D-D09E4846A624}" destId="{E8028FB3-FFA3-4CD5-B42C-55EC5996C8EB}" srcOrd="2" destOrd="0" parTransId="{3FCC89D7-F421-4113-BF83-C4E56DCC1C04}" sibTransId="{A38F58C3-EE82-4AFA-AB94-CCE961B2B1EB}"/>
    <dgm:cxn modelId="{A02FBB32-B843-4531-B897-19FD87BA58AD}" type="presOf" srcId="{7737F517-4727-4518-90CB-E68CF23826B6}" destId="{B4EE1007-FA82-45E5-AF76-3B02F13F951C}" srcOrd="0" destOrd="0" presId="urn:microsoft.com/office/officeart/2005/8/layout/matrix3"/>
    <dgm:cxn modelId="{43233E51-D1BC-4C33-83A2-59BAA5773145}" type="presOf" srcId="{6F63E8BD-AD34-42B1-986A-9827E83786DB}" destId="{7BA9F3AF-CDFE-4806-A28E-4B4DE405E635}" srcOrd="0" destOrd="0" presId="urn:microsoft.com/office/officeart/2005/8/layout/matrix3"/>
    <dgm:cxn modelId="{D5BA2E80-833C-4AFB-B1BD-992332E22DEE}" type="presOf" srcId="{67384102-AF2B-4532-B44C-0B001E83C700}" destId="{FA6C5DDB-5ED5-4216-84BF-BD142057E326}" srcOrd="0" destOrd="0" presId="urn:microsoft.com/office/officeart/2005/8/layout/matrix3"/>
    <dgm:cxn modelId="{194FD59D-D556-4D64-A017-13824E88D23C}" srcId="{06731B77-4D8A-4E69-834D-D09E4846A624}" destId="{EE108FBC-BEB6-43B5-8643-002B549F699F}" srcOrd="4" destOrd="0" parTransId="{7D18BA0A-CDDE-4F3A-8928-C915E05B9195}" sibTransId="{D0C71CCF-45DE-4BF8-934C-27DE00BB774D}"/>
    <dgm:cxn modelId="{F30620BB-3863-4C45-8D5C-DDCD7AF0AE42}" srcId="{06731B77-4D8A-4E69-834D-D09E4846A624}" destId="{6F63E8BD-AD34-42B1-986A-9827E83786DB}" srcOrd="1" destOrd="0" parTransId="{3CA76D86-AD2C-4FAA-9F51-49C6E8A6CEFF}" sibTransId="{0CF77639-54B8-4E97-B9FA-5D7D2C2B8B45}"/>
    <dgm:cxn modelId="{337E89BD-A150-4F7F-BD78-2F0C67EB7D31}" srcId="{06731B77-4D8A-4E69-834D-D09E4846A624}" destId="{7737F517-4727-4518-90CB-E68CF23826B6}" srcOrd="0" destOrd="0" parTransId="{CBF5386F-5896-4531-BC3F-C0A5F6D23ED2}" sibTransId="{2B959943-6B94-40D3-B01C-A0BC2D4C8C6B}"/>
    <dgm:cxn modelId="{CBD417C8-6B14-4024-9C92-984D26F37811}" type="presOf" srcId="{E8028FB3-FFA3-4CD5-B42C-55EC5996C8EB}" destId="{263B3B4C-0ED6-413D-9C2F-112B82204AFC}" srcOrd="0" destOrd="0" presId="urn:microsoft.com/office/officeart/2005/8/layout/matrix3"/>
    <dgm:cxn modelId="{1D7DFFEE-AF7B-4776-9711-FB1A812FED79}" type="presOf" srcId="{06731B77-4D8A-4E69-834D-D09E4846A624}" destId="{182C0E25-A673-463A-AF26-0277CA9AD6A5}" srcOrd="0" destOrd="0" presId="urn:microsoft.com/office/officeart/2005/8/layout/matrix3"/>
    <dgm:cxn modelId="{2D3B6E63-B40E-46DC-9FFE-88B7D5DDBBBE}" type="presParOf" srcId="{182C0E25-A673-463A-AF26-0277CA9AD6A5}" destId="{CE22627F-79FD-4D01-8424-D5DFC8636F9D}" srcOrd="0" destOrd="0" presId="urn:microsoft.com/office/officeart/2005/8/layout/matrix3"/>
    <dgm:cxn modelId="{A5E3E159-7EE6-4779-89AF-40BB279D15E4}" type="presParOf" srcId="{182C0E25-A673-463A-AF26-0277CA9AD6A5}" destId="{B4EE1007-FA82-45E5-AF76-3B02F13F951C}" srcOrd="1" destOrd="0" presId="urn:microsoft.com/office/officeart/2005/8/layout/matrix3"/>
    <dgm:cxn modelId="{25B2CD34-DB72-429A-8D86-7AE358F0F6A0}" type="presParOf" srcId="{182C0E25-A673-463A-AF26-0277CA9AD6A5}" destId="{7BA9F3AF-CDFE-4806-A28E-4B4DE405E635}" srcOrd="2" destOrd="0" presId="urn:microsoft.com/office/officeart/2005/8/layout/matrix3"/>
    <dgm:cxn modelId="{1943CF7F-92A8-499D-BD61-E4184D48751B}" type="presParOf" srcId="{182C0E25-A673-463A-AF26-0277CA9AD6A5}" destId="{263B3B4C-0ED6-413D-9C2F-112B82204AFC}" srcOrd="3" destOrd="0" presId="urn:microsoft.com/office/officeart/2005/8/layout/matrix3"/>
    <dgm:cxn modelId="{9560D6CF-CCFD-4887-822C-357D2AAE868E}" type="presParOf" srcId="{182C0E25-A673-463A-AF26-0277CA9AD6A5}" destId="{FA6C5DDB-5ED5-4216-84BF-BD142057E326}" srcOrd="4" destOrd="0" presId="urn:microsoft.com/office/officeart/2005/8/layout/matrix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7A378-D272-4562-B484-2CB97D25A669}">
      <dsp:nvSpPr>
        <dsp:cNvPr id="0" name=""/>
        <dsp:cNvSpPr/>
      </dsp:nvSpPr>
      <dsp:spPr>
        <a:xfrm>
          <a:off x="7305997" y="4000686"/>
          <a:ext cx="5571480" cy="5571480"/>
        </a:xfrm>
        <a:prstGeom prst="ellipse">
          <a:avLst/>
        </a:prstGeom>
        <a:solidFill>
          <a:srgbClr val="FBAF33"/>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b="0" kern="1200" dirty="0">
              <a:solidFill>
                <a:srgbClr val="12175E"/>
              </a:solidFill>
              <a:latin typeface="Arial" panose="020B0604020202020204" pitchFamily="34" charset="0"/>
              <a:cs typeface="Arial" panose="020B0604020202020204" pitchFamily="34" charset="0"/>
            </a:rPr>
            <a:t>Enquiry Categories</a:t>
          </a:r>
        </a:p>
      </dsp:txBody>
      <dsp:txXfrm>
        <a:off x="8121921" y="4816610"/>
        <a:ext cx="3939632" cy="3939632"/>
      </dsp:txXfrm>
    </dsp:sp>
    <dsp:sp modelId="{B0F5AEEB-2297-495B-93A4-F643B1EFD6B8}">
      <dsp:nvSpPr>
        <dsp:cNvPr id="0" name=""/>
        <dsp:cNvSpPr/>
      </dsp:nvSpPr>
      <dsp:spPr>
        <a:xfrm>
          <a:off x="8698867" y="30181"/>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kern="1200" dirty="0">
              <a:solidFill>
                <a:schemeClr val="bg1"/>
              </a:solidFill>
              <a:latin typeface="Arial" panose="020B0604020202020204" pitchFamily="34" charset="0"/>
              <a:cs typeface="Arial" panose="020B0604020202020204" pitchFamily="34" charset="0"/>
            </a:rPr>
            <a:t>Access to medicines on the NHS</a:t>
          </a:r>
        </a:p>
      </dsp:txBody>
      <dsp:txXfrm>
        <a:off x="9106829" y="438143"/>
        <a:ext cx="1969816" cy="1969816"/>
      </dsp:txXfrm>
    </dsp:sp>
    <dsp:sp modelId="{65E7DF9E-4C78-4007-A9DB-BE9E8243C59B}">
      <dsp:nvSpPr>
        <dsp:cNvPr id="0" name=""/>
        <dsp:cNvSpPr/>
      </dsp:nvSpPr>
      <dsp:spPr>
        <a:xfrm>
          <a:off x="10880348" y="493869"/>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Adverse drug reactions</a:t>
          </a:r>
        </a:p>
      </dsp:txBody>
      <dsp:txXfrm>
        <a:off x="11288310" y="901831"/>
        <a:ext cx="1969816" cy="1969816"/>
      </dsp:txXfrm>
    </dsp:sp>
    <dsp:sp modelId="{93CE1496-E9B1-441B-A0D8-F1DDC80BF963}">
      <dsp:nvSpPr>
        <dsp:cNvPr id="0" name=""/>
        <dsp:cNvSpPr/>
      </dsp:nvSpPr>
      <dsp:spPr>
        <a:xfrm>
          <a:off x="12828107" y="1675227"/>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Availability of medicines</a:t>
          </a:r>
        </a:p>
      </dsp:txBody>
      <dsp:txXfrm>
        <a:off x="13236069" y="2083189"/>
        <a:ext cx="1969816" cy="1969816"/>
      </dsp:txXfrm>
    </dsp:sp>
    <dsp:sp modelId="{11CB838C-AD37-402B-8AAB-DB7C5C868EA9}">
      <dsp:nvSpPr>
        <dsp:cNvPr id="0" name=""/>
        <dsp:cNvSpPr/>
      </dsp:nvSpPr>
      <dsp:spPr>
        <a:xfrm>
          <a:off x="13799739" y="3736182"/>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Complementary medicines</a:t>
          </a:r>
        </a:p>
      </dsp:txBody>
      <dsp:txXfrm>
        <a:off x="14207701" y="4144144"/>
        <a:ext cx="1969816" cy="1969816"/>
      </dsp:txXfrm>
    </dsp:sp>
    <dsp:sp modelId="{2A078F85-EB9F-49FB-AED9-13302D0ED036}">
      <dsp:nvSpPr>
        <dsp:cNvPr id="0" name=""/>
        <dsp:cNvSpPr/>
      </dsp:nvSpPr>
      <dsp:spPr>
        <a:xfrm>
          <a:off x="14032860" y="5954181"/>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Formulation of medicines</a:t>
          </a:r>
        </a:p>
      </dsp:txBody>
      <dsp:txXfrm>
        <a:off x="14440822" y="6362143"/>
        <a:ext cx="1969816" cy="1969816"/>
      </dsp:txXfrm>
    </dsp:sp>
    <dsp:sp modelId="{5C5A0526-7714-4BCB-AEFA-10AC2164CDF8}">
      <dsp:nvSpPr>
        <dsp:cNvPr id="0" name=""/>
        <dsp:cNvSpPr/>
      </dsp:nvSpPr>
      <dsp:spPr>
        <a:xfrm>
          <a:off x="13343686" y="8075243"/>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Identification</a:t>
          </a:r>
        </a:p>
      </dsp:txBody>
      <dsp:txXfrm>
        <a:off x="13751648" y="8483205"/>
        <a:ext cx="1969816" cy="1969816"/>
      </dsp:txXfrm>
    </dsp:sp>
    <dsp:sp modelId="{38EFA263-7D33-4BEB-BC51-2FD42196855C}">
      <dsp:nvSpPr>
        <dsp:cNvPr id="0" name=""/>
        <dsp:cNvSpPr/>
      </dsp:nvSpPr>
      <dsp:spPr>
        <a:xfrm>
          <a:off x="11851379" y="9732617"/>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Interactions</a:t>
          </a:r>
        </a:p>
      </dsp:txBody>
      <dsp:txXfrm>
        <a:off x="12259341" y="10140579"/>
        <a:ext cx="1969816" cy="1969816"/>
      </dsp:txXfrm>
    </dsp:sp>
    <dsp:sp modelId="{CBACFA3D-959C-4760-8AAC-8413D11529E5}">
      <dsp:nvSpPr>
        <dsp:cNvPr id="0" name=""/>
        <dsp:cNvSpPr/>
      </dsp:nvSpPr>
      <dsp:spPr>
        <a:xfrm>
          <a:off x="9813975" y="10639728"/>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IV   administration</a:t>
          </a:r>
        </a:p>
      </dsp:txBody>
      <dsp:txXfrm>
        <a:off x="10221937" y="11047690"/>
        <a:ext cx="1969816" cy="1969816"/>
      </dsp:txXfrm>
    </dsp:sp>
    <dsp:sp modelId="{ADC0E1A0-841F-4720-85A6-8D3E97BED199}">
      <dsp:nvSpPr>
        <dsp:cNvPr id="0" name=""/>
        <dsp:cNvSpPr/>
      </dsp:nvSpPr>
      <dsp:spPr>
        <a:xfrm>
          <a:off x="7583759" y="10639728"/>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IV compatibility</a:t>
          </a:r>
        </a:p>
      </dsp:txBody>
      <dsp:txXfrm>
        <a:off x="7991721" y="11047690"/>
        <a:ext cx="1969816" cy="1969816"/>
      </dsp:txXfrm>
    </dsp:sp>
    <dsp:sp modelId="{92ABAFA4-3C65-4C13-8667-A03B630C8960}">
      <dsp:nvSpPr>
        <dsp:cNvPr id="0" name=""/>
        <dsp:cNvSpPr/>
      </dsp:nvSpPr>
      <dsp:spPr>
        <a:xfrm>
          <a:off x="5546354" y="9732617"/>
          <a:ext cx="2785740" cy="2785740"/>
        </a:xfrm>
        <a:prstGeom prst="ellipse">
          <a:avLst/>
        </a:prstGeom>
        <a:solidFill>
          <a:srgbClr val="00A78E"/>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Member of public enquiries</a:t>
          </a:r>
        </a:p>
      </dsp:txBody>
      <dsp:txXfrm>
        <a:off x="5954316" y="10140579"/>
        <a:ext cx="1969816" cy="1969816"/>
      </dsp:txXfrm>
    </dsp:sp>
    <dsp:sp modelId="{A5DE8311-9F49-4054-AF4E-2362FAB1369B}">
      <dsp:nvSpPr>
        <dsp:cNvPr id="0" name=""/>
        <dsp:cNvSpPr/>
      </dsp:nvSpPr>
      <dsp:spPr>
        <a:xfrm>
          <a:off x="4054048" y="8075243"/>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Palliative care syringe drivers</a:t>
          </a:r>
        </a:p>
      </dsp:txBody>
      <dsp:txXfrm>
        <a:off x="4462010" y="8483205"/>
        <a:ext cx="1969816" cy="1969816"/>
      </dsp:txXfrm>
    </dsp:sp>
    <dsp:sp modelId="{34037654-4168-4871-B055-82B34E5E0522}">
      <dsp:nvSpPr>
        <dsp:cNvPr id="0" name=""/>
        <dsp:cNvSpPr/>
      </dsp:nvSpPr>
      <dsp:spPr>
        <a:xfrm>
          <a:off x="3364873" y="5954181"/>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Renal impairment</a:t>
          </a:r>
        </a:p>
      </dsp:txBody>
      <dsp:txXfrm>
        <a:off x="3772835" y="6362143"/>
        <a:ext cx="1969816" cy="1969816"/>
      </dsp:txXfrm>
    </dsp:sp>
    <dsp:sp modelId="{EDB4ACDD-D2EE-4E57-8BAA-D296B717F650}">
      <dsp:nvSpPr>
        <dsp:cNvPr id="0" name=""/>
        <dsp:cNvSpPr/>
      </dsp:nvSpPr>
      <dsp:spPr>
        <a:xfrm>
          <a:off x="3597995" y="3736182"/>
          <a:ext cx="2785740" cy="2785740"/>
        </a:xfrm>
        <a:prstGeom prst="ellipse">
          <a:avLst/>
        </a:prstGeom>
        <a:solidFill>
          <a:srgbClr val="00A78E"/>
        </a:solidFill>
        <a:ln>
          <a:solidFill>
            <a:srgbClr val="00A78E"/>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Stability of medicines</a:t>
          </a:r>
        </a:p>
      </dsp:txBody>
      <dsp:txXfrm>
        <a:off x="4005957" y="4144144"/>
        <a:ext cx="1969816" cy="1969816"/>
      </dsp:txXfrm>
    </dsp:sp>
    <dsp:sp modelId="{84350944-F191-41B3-BB8E-25E1FD36EA92}">
      <dsp:nvSpPr>
        <dsp:cNvPr id="0" name=""/>
        <dsp:cNvSpPr/>
      </dsp:nvSpPr>
      <dsp:spPr>
        <a:xfrm>
          <a:off x="4713103" y="1804758"/>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Transfer of care</a:t>
          </a:r>
        </a:p>
      </dsp:txBody>
      <dsp:txXfrm>
        <a:off x="5121065" y="2212720"/>
        <a:ext cx="1969816" cy="1969816"/>
      </dsp:txXfrm>
    </dsp:sp>
    <dsp:sp modelId="{CDAD351F-4FBA-4FFB-BC65-885DB47E806E}">
      <dsp:nvSpPr>
        <dsp:cNvPr id="0" name=""/>
        <dsp:cNvSpPr/>
      </dsp:nvSpPr>
      <dsp:spPr>
        <a:xfrm>
          <a:off x="6517386" y="493869"/>
          <a:ext cx="2785740" cy="2785740"/>
        </a:xfrm>
        <a:prstGeom prst="ellipse">
          <a:avLst/>
        </a:prstGeom>
        <a:solidFill>
          <a:srgbClr val="0076BF"/>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Arial" panose="020B0604020202020204" pitchFamily="34" charset="0"/>
              <a:cs typeface="Arial" panose="020B0604020202020204" pitchFamily="34" charset="0"/>
            </a:rPr>
            <a:t>Vaccinations</a:t>
          </a:r>
        </a:p>
      </dsp:txBody>
      <dsp:txXfrm>
        <a:off x="6925348" y="901831"/>
        <a:ext cx="1969816" cy="1969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7998-A496-41BA-963C-213A2528C671}">
      <dsp:nvSpPr>
        <dsp:cNvPr id="0" name=""/>
        <dsp:cNvSpPr/>
      </dsp:nvSpPr>
      <dsp:spPr>
        <a:xfrm>
          <a:off x="1025904" y="0"/>
          <a:ext cx="10043716" cy="10043716"/>
        </a:xfrm>
        <a:prstGeom prst="diamond">
          <a:avLst/>
        </a:prstGeom>
        <a:solidFill>
          <a:srgbClr val="FBAF33"/>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DF4407D-A3F1-4D48-A124-6E3697B1E618}">
      <dsp:nvSpPr>
        <dsp:cNvPr id="0" name=""/>
        <dsp:cNvSpPr/>
      </dsp:nvSpPr>
      <dsp:spPr>
        <a:xfrm>
          <a:off x="1980057" y="954153"/>
          <a:ext cx="3917049" cy="3917049"/>
        </a:xfrm>
        <a:prstGeom prst="roundRect">
          <a:avLst/>
        </a:prstGeom>
        <a:solidFill>
          <a:srgbClr val="00A78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The new UKMI endorsed Medicines Information and Advice Training Programme for pharmacy technicians will be available early 2024</a:t>
          </a:r>
        </a:p>
      </dsp:txBody>
      <dsp:txXfrm>
        <a:off x="2171272" y="1145368"/>
        <a:ext cx="3534619" cy="3534619"/>
      </dsp:txXfrm>
    </dsp:sp>
    <dsp:sp modelId="{68D5E2D7-59D7-44D4-B4CA-72A8B26FD4FB}">
      <dsp:nvSpPr>
        <dsp:cNvPr id="0" name=""/>
        <dsp:cNvSpPr/>
      </dsp:nvSpPr>
      <dsp:spPr>
        <a:xfrm>
          <a:off x="6198418" y="954153"/>
          <a:ext cx="3917049" cy="3917049"/>
        </a:xfrm>
        <a:prstGeom prst="roundRect">
          <a:avLst/>
        </a:prstGeom>
        <a:solidFill>
          <a:srgbClr val="00A78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As the role of specialist MI pharmacy technicians has expanded, so has the training programme</a:t>
          </a:r>
        </a:p>
      </dsp:txBody>
      <dsp:txXfrm>
        <a:off x="6389633" y="1145368"/>
        <a:ext cx="3534619" cy="3534619"/>
      </dsp:txXfrm>
    </dsp:sp>
    <dsp:sp modelId="{A0296F3B-FE99-48B8-89AB-A5194DE700AE}">
      <dsp:nvSpPr>
        <dsp:cNvPr id="0" name=""/>
        <dsp:cNvSpPr/>
      </dsp:nvSpPr>
      <dsp:spPr>
        <a:xfrm>
          <a:off x="1980057" y="5172513"/>
          <a:ext cx="3917049" cy="3917049"/>
        </a:xfrm>
        <a:prstGeom prst="roundRect">
          <a:avLst/>
        </a:prstGeom>
        <a:solidFill>
          <a:srgbClr val="00A78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Learners will be able to select  from 15 different enquiry types to develop and demonstrate competency in</a:t>
          </a:r>
        </a:p>
      </dsp:txBody>
      <dsp:txXfrm>
        <a:off x="2171272" y="5363728"/>
        <a:ext cx="3534619" cy="3534619"/>
      </dsp:txXfrm>
    </dsp:sp>
    <dsp:sp modelId="{46CEBFB6-8E33-4A17-8B54-CFE073192099}">
      <dsp:nvSpPr>
        <dsp:cNvPr id="0" name=""/>
        <dsp:cNvSpPr/>
      </dsp:nvSpPr>
      <dsp:spPr>
        <a:xfrm>
          <a:off x="6198418" y="5172513"/>
          <a:ext cx="3917049" cy="3917049"/>
        </a:xfrm>
        <a:prstGeom prst="roundRect">
          <a:avLst/>
        </a:prstGeom>
        <a:solidFill>
          <a:srgbClr val="00A78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Assessment will include direct observations, portfolio of evidence, holistic review, reflective writing, and summative interview</a:t>
          </a:r>
        </a:p>
      </dsp:txBody>
      <dsp:txXfrm>
        <a:off x="6389633" y="5363728"/>
        <a:ext cx="3534619" cy="3534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627F-79FD-4D01-8424-D5DFC8636F9D}">
      <dsp:nvSpPr>
        <dsp:cNvPr id="0" name=""/>
        <dsp:cNvSpPr/>
      </dsp:nvSpPr>
      <dsp:spPr>
        <a:xfrm>
          <a:off x="789035" y="0"/>
          <a:ext cx="10190378" cy="10190378"/>
        </a:xfrm>
        <a:prstGeom prst="diamond">
          <a:avLst/>
        </a:prstGeom>
        <a:solidFill>
          <a:srgbClr val="FBAF33"/>
        </a:solidFill>
        <a:ln>
          <a:noFill/>
        </a:ln>
        <a:effectLst/>
      </dsp:spPr>
      <dsp:style>
        <a:lnRef idx="0">
          <a:scrgbClr r="0" g="0" b="0"/>
        </a:lnRef>
        <a:fillRef idx="1">
          <a:scrgbClr r="0" g="0" b="0"/>
        </a:fillRef>
        <a:effectRef idx="0">
          <a:scrgbClr r="0" g="0" b="0"/>
        </a:effectRef>
        <a:fontRef idx="minor"/>
      </dsp:style>
    </dsp:sp>
    <dsp:sp modelId="{B4EE1007-FA82-45E5-AF76-3B02F13F951C}">
      <dsp:nvSpPr>
        <dsp:cNvPr id="0" name=""/>
        <dsp:cNvSpPr/>
      </dsp:nvSpPr>
      <dsp:spPr>
        <a:xfrm>
          <a:off x="1783152" y="970033"/>
          <a:ext cx="3974247" cy="3974247"/>
        </a:xfrm>
        <a:prstGeom prst="roundRect">
          <a:avLst/>
        </a:prstGeom>
        <a:solidFill>
          <a:srgbClr val="0076B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The new UKMI endorsed Medicines Information and Advice Training Programme supports MI pharmacy technicians to extend their roles</a:t>
          </a:r>
        </a:p>
      </dsp:txBody>
      <dsp:txXfrm>
        <a:off x="1977159" y="1164040"/>
        <a:ext cx="3586233" cy="3586233"/>
      </dsp:txXfrm>
    </dsp:sp>
    <dsp:sp modelId="{7BA9F3AF-CDFE-4806-A28E-4B4DE405E635}">
      <dsp:nvSpPr>
        <dsp:cNvPr id="0" name=""/>
        <dsp:cNvSpPr/>
      </dsp:nvSpPr>
      <dsp:spPr>
        <a:xfrm>
          <a:off x="6037198" y="968085"/>
          <a:ext cx="3974247" cy="3974247"/>
        </a:xfrm>
        <a:prstGeom prst="roundRect">
          <a:avLst/>
        </a:prstGeom>
        <a:solidFill>
          <a:srgbClr val="0076B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MI pharmacy technicians will be able to select any available enquiry category  to extend their existing accreditation</a:t>
          </a:r>
        </a:p>
      </dsp:txBody>
      <dsp:txXfrm>
        <a:off x="6231205" y="1162092"/>
        <a:ext cx="3586233" cy="3586233"/>
      </dsp:txXfrm>
    </dsp:sp>
    <dsp:sp modelId="{263B3B4C-0ED6-413D-9C2F-112B82204AFC}">
      <dsp:nvSpPr>
        <dsp:cNvPr id="0" name=""/>
        <dsp:cNvSpPr/>
      </dsp:nvSpPr>
      <dsp:spPr>
        <a:xfrm>
          <a:off x="1757120" y="5248044"/>
          <a:ext cx="3974247" cy="3974247"/>
        </a:xfrm>
        <a:prstGeom prst="roundRect">
          <a:avLst/>
        </a:prstGeom>
        <a:solidFill>
          <a:srgbClr val="0076B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Underpinning knowledge will be provided through practice development days</a:t>
          </a:r>
        </a:p>
      </dsp:txBody>
      <dsp:txXfrm>
        <a:off x="1951127" y="5442051"/>
        <a:ext cx="3586233" cy="3586233"/>
      </dsp:txXfrm>
    </dsp:sp>
    <dsp:sp modelId="{FA6C5DDB-5ED5-4216-84BF-BD142057E326}">
      <dsp:nvSpPr>
        <dsp:cNvPr id="0" name=""/>
        <dsp:cNvSpPr/>
      </dsp:nvSpPr>
      <dsp:spPr>
        <a:xfrm>
          <a:off x="6037079" y="5248044"/>
          <a:ext cx="3974247" cy="3974247"/>
        </a:xfrm>
        <a:prstGeom prst="roundRect">
          <a:avLst/>
        </a:prstGeom>
        <a:solidFill>
          <a:srgbClr val="0076B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Assessment will  include an e-portfolio of evidence, direct observation and holistic review</a:t>
          </a:r>
        </a:p>
      </dsp:txBody>
      <dsp:txXfrm>
        <a:off x="6231086" y="5442051"/>
        <a:ext cx="3586233" cy="3586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7890" y="39950185"/>
            <a:ext cx="30267331" cy="285358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24773" y="4736955"/>
            <a:ext cx="24977051" cy="22257957"/>
          </a:xfrm>
        </p:spPr>
        <p:txBody>
          <a:bodyPr anchor="b">
            <a:normAutofit/>
          </a:bodyPr>
          <a:lstStyle>
            <a:lvl1pPr algn="l">
              <a:lnSpc>
                <a:spcPct val="90000"/>
              </a:lnSpc>
              <a:defRPr sz="1249" spc="-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731655" y="28992418"/>
            <a:ext cx="24977051" cy="7133965"/>
          </a:xfrm>
        </p:spPr>
        <p:txBody>
          <a:bodyPr lIns="91440" rIns="91440">
            <a:normAutofit/>
          </a:bodyPr>
          <a:lstStyle>
            <a:lvl1pPr marL="0" indent="0" algn="l">
              <a:buNone/>
              <a:defRPr sz="375" cap="all" spc="31" baseline="0">
                <a:solidFill>
                  <a:schemeClr val="tx1"/>
                </a:solidFill>
                <a:latin typeface="+mn-lt"/>
              </a:defRPr>
            </a:lvl1pPr>
            <a:lvl2pPr marL="71404" indent="0" algn="ctr">
              <a:buNone/>
              <a:defRPr sz="375"/>
            </a:lvl2pPr>
            <a:lvl3pPr marL="142809" indent="0" algn="ctr">
              <a:buNone/>
              <a:defRPr sz="375"/>
            </a:lvl3pPr>
            <a:lvl4pPr marL="214213" indent="0" algn="ctr">
              <a:buNone/>
              <a:defRPr sz="312"/>
            </a:lvl4pPr>
            <a:lvl5pPr marL="285617" indent="0" algn="ctr">
              <a:buNone/>
              <a:defRPr sz="312"/>
            </a:lvl5pPr>
            <a:lvl6pPr marL="357021" indent="0" algn="ctr">
              <a:buNone/>
              <a:defRPr sz="312"/>
            </a:lvl6pPr>
            <a:lvl7pPr marL="428426" indent="0" algn="ctr">
              <a:buNone/>
              <a:defRPr sz="312"/>
            </a:lvl7pPr>
            <a:lvl8pPr marL="499830" indent="0" algn="ctr">
              <a:buNone/>
              <a:defRPr sz="312"/>
            </a:lvl8pPr>
            <a:lvl9pPr marL="571235" indent="0" algn="ctr">
              <a:buNone/>
              <a:defRPr sz="312"/>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2998857" y="27928809"/>
            <a:ext cx="2452292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488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287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7890" y="39950185"/>
            <a:ext cx="30267331" cy="285358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21665709" y="2573360"/>
            <a:ext cx="6528088" cy="359500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5" y="2573360"/>
            <a:ext cx="19205838" cy="3595003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030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15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7890" y="39950185"/>
            <a:ext cx="30267331" cy="285358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24773" y="4736955"/>
            <a:ext cx="24977051" cy="22257957"/>
          </a:xfrm>
        </p:spPr>
        <p:txBody>
          <a:bodyPr anchor="b" anchorCtr="0">
            <a:normAutofit/>
          </a:bodyPr>
          <a:lstStyle>
            <a:lvl1pPr>
              <a:lnSpc>
                <a:spcPct val="90000"/>
              </a:lnSpc>
              <a:defRPr sz="1249"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724773" y="29106566"/>
            <a:ext cx="24977051" cy="7133965"/>
          </a:xfrm>
        </p:spPr>
        <p:txBody>
          <a:bodyPr lIns="91440" rIns="91440" anchor="t" anchorCtr="0">
            <a:normAutofit/>
          </a:bodyPr>
          <a:lstStyle>
            <a:lvl1pPr marL="0" indent="0">
              <a:buNone/>
              <a:defRPr sz="375" cap="all" spc="31" baseline="0">
                <a:solidFill>
                  <a:schemeClr val="tx1"/>
                </a:solidFill>
                <a:latin typeface="+mn-lt"/>
              </a:defRPr>
            </a:lvl1pPr>
            <a:lvl2pPr marL="71404" indent="0">
              <a:buNone/>
              <a:defRPr sz="281">
                <a:solidFill>
                  <a:schemeClr val="tx1">
                    <a:tint val="75000"/>
                  </a:schemeClr>
                </a:solidFill>
              </a:defRPr>
            </a:lvl2pPr>
            <a:lvl3pPr marL="142809" indent="0">
              <a:buNone/>
              <a:defRPr sz="250">
                <a:solidFill>
                  <a:schemeClr val="tx1">
                    <a:tint val="75000"/>
                  </a:schemeClr>
                </a:solidFill>
              </a:defRPr>
            </a:lvl3pPr>
            <a:lvl4pPr marL="214213" indent="0">
              <a:buNone/>
              <a:defRPr sz="219">
                <a:solidFill>
                  <a:schemeClr val="tx1">
                    <a:tint val="75000"/>
                  </a:schemeClr>
                </a:solidFill>
              </a:defRPr>
            </a:lvl4pPr>
            <a:lvl5pPr marL="285617" indent="0">
              <a:buNone/>
              <a:defRPr sz="219">
                <a:solidFill>
                  <a:schemeClr val="tx1">
                    <a:tint val="75000"/>
                  </a:schemeClr>
                </a:solidFill>
              </a:defRPr>
            </a:lvl5pPr>
            <a:lvl6pPr marL="357021" indent="0">
              <a:buNone/>
              <a:defRPr sz="219">
                <a:solidFill>
                  <a:schemeClr val="tx1">
                    <a:tint val="75000"/>
                  </a:schemeClr>
                </a:solidFill>
              </a:defRPr>
            </a:lvl6pPr>
            <a:lvl7pPr marL="428426" indent="0">
              <a:buNone/>
              <a:defRPr sz="219">
                <a:solidFill>
                  <a:schemeClr val="tx1">
                    <a:tint val="75000"/>
                  </a:schemeClr>
                </a:solidFill>
              </a:defRPr>
            </a:lvl7pPr>
            <a:lvl8pPr marL="499830" indent="0">
              <a:buNone/>
              <a:defRPr sz="219">
                <a:solidFill>
                  <a:schemeClr val="tx1">
                    <a:tint val="75000"/>
                  </a:schemeClr>
                </a:solidFill>
              </a:defRPr>
            </a:lvl8pPr>
            <a:lvl9pPr marL="571235" indent="0">
              <a:buNone/>
              <a:defRPr sz="219">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2998857" y="27993656"/>
            <a:ext cx="2452292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45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724773" y="1788822"/>
            <a:ext cx="24977051" cy="905480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724782" y="13237466"/>
            <a:ext cx="11521406" cy="23394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180418" y="13237467"/>
            <a:ext cx="11521406" cy="23394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025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724773" y="1788822"/>
            <a:ext cx="24977051" cy="90548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24782" y="12841137"/>
            <a:ext cx="11521406" cy="4595455"/>
          </a:xfrm>
        </p:spPr>
        <p:txBody>
          <a:bodyPr lIns="91440" rIns="91440" anchor="ctr">
            <a:normAutofit/>
          </a:bodyPr>
          <a:lstStyle>
            <a:lvl1pPr marL="0" indent="0">
              <a:buNone/>
              <a:defRPr sz="312" b="0" cap="all" baseline="0">
                <a:solidFill>
                  <a:schemeClr val="tx1"/>
                </a:solidFill>
              </a:defRPr>
            </a:lvl1pPr>
            <a:lvl2pPr marL="71404" indent="0">
              <a:buNone/>
              <a:defRPr sz="312" b="1"/>
            </a:lvl2pPr>
            <a:lvl3pPr marL="142809" indent="0">
              <a:buNone/>
              <a:defRPr sz="281" b="1"/>
            </a:lvl3pPr>
            <a:lvl4pPr marL="214213" indent="0">
              <a:buNone/>
              <a:defRPr sz="250" b="1"/>
            </a:lvl4pPr>
            <a:lvl5pPr marL="285617" indent="0">
              <a:buNone/>
              <a:defRPr sz="250" b="1"/>
            </a:lvl5pPr>
            <a:lvl6pPr marL="357021" indent="0">
              <a:buNone/>
              <a:defRPr sz="250" b="1"/>
            </a:lvl6pPr>
            <a:lvl7pPr marL="428426" indent="0">
              <a:buNone/>
              <a:defRPr sz="250" b="1"/>
            </a:lvl7pPr>
            <a:lvl8pPr marL="499830" indent="0">
              <a:buNone/>
              <a:defRPr sz="250" b="1"/>
            </a:lvl8pPr>
            <a:lvl9pPr marL="571235" indent="0">
              <a:buNone/>
              <a:defRPr sz="250" b="1"/>
            </a:lvl9pPr>
          </a:lstStyle>
          <a:p>
            <a:pPr lvl="0"/>
            <a:r>
              <a:rPr lang="en-US"/>
              <a:t>Click to edit Master text styles</a:t>
            </a:r>
          </a:p>
        </p:txBody>
      </p:sp>
      <p:sp>
        <p:nvSpPr>
          <p:cNvPr id="4" name="Content Placeholder 3"/>
          <p:cNvSpPr>
            <a:spLocks noGrp="1"/>
          </p:cNvSpPr>
          <p:nvPr>
            <p:ph sz="half" idx="2"/>
          </p:nvPr>
        </p:nvSpPr>
        <p:spPr>
          <a:xfrm>
            <a:off x="2724782" y="18463882"/>
            <a:ext cx="11521406" cy="18167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180418" y="12841137"/>
            <a:ext cx="11521406" cy="4595455"/>
          </a:xfrm>
        </p:spPr>
        <p:txBody>
          <a:bodyPr lIns="91440" rIns="91440" anchor="ctr">
            <a:normAutofit/>
          </a:bodyPr>
          <a:lstStyle>
            <a:lvl1pPr marL="0" indent="0">
              <a:buNone/>
              <a:defRPr sz="312" b="0" cap="all" baseline="0">
                <a:solidFill>
                  <a:schemeClr val="tx1"/>
                </a:solidFill>
              </a:defRPr>
            </a:lvl1pPr>
            <a:lvl2pPr marL="71404" indent="0">
              <a:buNone/>
              <a:defRPr sz="312" b="1"/>
            </a:lvl2pPr>
            <a:lvl3pPr marL="142809" indent="0">
              <a:buNone/>
              <a:defRPr sz="281" b="1"/>
            </a:lvl3pPr>
            <a:lvl4pPr marL="214213" indent="0">
              <a:buNone/>
              <a:defRPr sz="250" b="1"/>
            </a:lvl4pPr>
            <a:lvl5pPr marL="285617" indent="0">
              <a:buNone/>
              <a:defRPr sz="250" b="1"/>
            </a:lvl5pPr>
            <a:lvl6pPr marL="357021" indent="0">
              <a:buNone/>
              <a:defRPr sz="250" b="1"/>
            </a:lvl6pPr>
            <a:lvl7pPr marL="428426" indent="0">
              <a:buNone/>
              <a:defRPr sz="250" b="1"/>
            </a:lvl7pPr>
            <a:lvl8pPr marL="499830" indent="0">
              <a:buNone/>
              <a:defRPr sz="250" b="1"/>
            </a:lvl8pPr>
            <a:lvl9pPr marL="571235" indent="0">
              <a:buNone/>
              <a:defRPr sz="250" b="1"/>
            </a:lvl9pPr>
          </a:lstStyle>
          <a:p>
            <a:pPr lvl="0"/>
            <a:r>
              <a:rPr lang="en-US"/>
              <a:t>Click to edit Master text styles</a:t>
            </a:r>
          </a:p>
        </p:txBody>
      </p:sp>
      <p:sp>
        <p:nvSpPr>
          <p:cNvPr id="6" name="Content Placeholder 5"/>
          <p:cNvSpPr>
            <a:spLocks noGrp="1"/>
          </p:cNvSpPr>
          <p:nvPr>
            <p:ph sz="quarter" idx="4"/>
          </p:nvPr>
        </p:nvSpPr>
        <p:spPr>
          <a:xfrm>
            <a:off x="16180418" y="18463873"/>
            <a:ext cx="11521406" cy="18167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937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7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7890" y="39950185"/>
            <a:ext cx="30267331" cy="285358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41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47" y="6"/>
            <a:ext cx="11557560" cy="428037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7863" y="4908166"/>
            <a:ext cx="8734831" cy="13069406"/>
          </a:xfrm>
        </p:spPr>
        <p:txBody>
          <a:bodyPr anchor="b">
            <a:normAutofit/>
          </a:bodyPr>
          <a:lstStyle>
            <a:lvl1pPr>
              <a:lnSpc>
                <a:spcPct val="90000"/>
              </a:lnSpc>
              <a:defRPr sz="562"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3555769" y="5073042"/>
            <a:ext cx="14721284" cy="33046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97863" y="18993004"/>
            <a:ext cx="8734831" cy="19126911"/>
          </a:xfrm>
        </p:spPr>
        <p:txBody>
          <a:bodyPr lIns="91440" rIns="91440">
            <a:normAutofit/>
          </a:bodyPr>
          <a:lstStyle>
            <a:lvl1pPr marL="0" indent="0">
              <a:buNone/>
              <a:defRPr sz="281">
                <a:solidFill>
                  <a:srgbClr val="FFFFFF"/>
                </a:solidFill>
              </a:defRPr>
            </a:lvl1pPr>
            <a:lvl2pPr marL="71404" indent="0">
              <a:buNone/>
              <a:defRPr sz="188"/>
            </a:lvl2pPr>
            <a:lvl3pPr marL="142809" indent="0">
              <a:buNone/>
              <a:defRPr sz="157"/>
            </a:lvl3pPr>
            <a:lvl4pPr marL="214213" indent="0">
              <a:buNone/>
              <a:defRPr sz="141"/>
            </a:lvl4pPr>
            <a:lvl5pPr marL="285617" indent="0">
              <a:buNone/>
              <a:defRPr sz="141"/>
            </a:lvl5pPr>
            <a:lvl6pPr marL="357021" indent="0">
              <a:buNone/>
              <a:defRPr sz="141"/>
            </a:lvl6pPr>
            <a:lvl7pPr marL="428426" indent="0">
              <a:buNone/>
              <a:defRPr sz="141"/>
            </a:lvl7pPr>
            <a:lvl8pPr marL="499830" indent="0">
              <a:buNone/>
              <a:defRPr sz="141"/>
            </a:lvl8pPr>
            <a:lvl9pPr marL="571235" indent="0">
              <a:buNone/>
              <a:defRPr sz="141"/>
            </a:lvl9pPr>
          </a:lstStyle>
          <a:p>
            <a:pPr lvl="0"/>
            <a:r>
              <a:rPr lang="en-US"/>
              <a:t>Click to edit Master text styles</a:t>
            </a:r>
          </a:p>
        </p:txBody>
      </p:sp>
      <p:sp>
        <p:nvSpPr>
          <p:cNvPr id="5" name="Date Placeholder 4"/>
          <p:cNvSpPr>
            <a:spLocks noGrp="1"/>
          </p:cNvSpPr>
          <p:nvPr>
            <p:ph type="dt" sz="half" idx="10"/>
          </p:nvPr>
        </p:nvSpPr>
        <p:spPr>
          <a:xfrm>
            <a:off x="1597851" y="40235545"/>
            <a:ext cx="8734831" cy="2278903"/>
          </a:xfrm>
        </p:spPr>
        <p:txBody>
          <a:bodyPr/>
          <a:lstStyle>
            <a:lvl1pPr algn="l">
              <a:defRPr/>
            </a:lvl1pPr>
          </a:lstStyle>
          <a:p>
            <a:fld id="{92BEA474-078D-4E9B-9B14-09A87B19DC46}" type="datetime1">
              <a:rPr lang="en-US" smtClean="0"/>
              <a:t>10/23/2023</a:t>
            </a:fld>
            <a:endParaRPr lang="en-US" dirty="0"/>
          </a:p>
        </p:txBody>
      </p:sp>
      <p:sp>
        <p:nvSpPr>
          <p:cNvPr id="6" name="Footer Placeholder 5"/>
          <p:cNvSpPr>
            <a:spLocks noGrp="1"/>
          </p:cNvSpPr>
          <p:nvPr>
            <p:ph type="ftr" sz="quarter" idx="11"/>
          </p:nvPr>
        </p:nvSpPr>
        <p:spPr>
          <a:xfrm>
            <a:off x="13555768" y="40235545"/>
            <a:ext cx="13245453" cy="227890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4736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7" y="28575481"/>
            <a:ext cx="30267331" cy="1422828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41" y="7"/>
            <a:ext cx="30275177" cy="28575477"/>
          </a:xfrm>
          <a:solidFill>
            <a:schemeClr val="bg1">
              <a:lumMod val="85000"/>
            </a:schemeClr>
          </a:solidFill>
        </p:spPr>
        <p:txBody>
          <a:bodyPr lIns="457200" tIns="457200" anchor="t"/>
          <a:lstStyle>
            <a:lvl1pPr marL="0" indent="0">
              <a:buNone/>
              <a:defRPr sz="500"/>
            </a:lvl1pPr>
            <a:lvl2pPr marL="71404" indent="0">
              <a:buNone/>
              <a:defRPr sz="437"/>
            </a:lvl2pPr>
            <a:lvl3pPr marL="142809" indent="0">
              <a:buNone/>
              <a:defRPr sz="375"/>
            </a:lvl3pPr>
            <a:lvl4pPr marL="214213" indent="0">
              <a:buNone/>
              <a:defRPr sz="312"/>
            </a:lvl4pPr>
            <a:lvl5pPr marL="285617" indent="0">
              <a:buNone/>
              <a:defRPr sz="312"/>
            </a:lvl5pPr>
            <a:lvl6pPr marL="357021" indent="0">
              <a:buNone/>
              <a:defRPr sz="312"/>
            </a:lvl6pPr>
            <a:lvl7pPr marL="428426" indent="0">
              <a:buNone/>
              <a:defRPr sz="312"/>
            </a:lvl7pPr>
            <a:lvl8pPr marL="499830" indent="0">
              <a:buNone/>
              <a:defRPr sz="312"/>
            </a:lvl8pPr>
            <a:lvl9pPr marL="571235" indent="0">
              <a:buNone/>
              <a:defRPr sz="312"/>
            </a:lvl9pPr>
          </a:lstStyle>
          <a:p>
            <a:r>
              <a:rPr lang="en-US" dirty="0"/>
              <a:t>Click icon to add picture</a:t>
            </a:r>
          </a:p>
        </p:txBody>
      </p:sp>
      <p:sp>
        <p:nvSpPr>
          <p:cNvPr id="2" name="Title 1"/>
          <p:cNvSpPr>
            <a:spLocks noGrp="1"/>
          </p:cNvSpPr>
          <p:nvPr>
            <p:ph type="title"/>
          </p:nvPr>
        </p:nvSpPr>
        <p:spPr>
          <a:xfrm>
            <a:off x="2724769" y="29954905"/>
            <a:ext cx="25114240" cy="4641648"/>
          </a:xfrm>
        </p:spPr>
        <p:txBody>
          <a:bodyPr tIns="0" bIns="0" anchor="b">
            <a:noAutofit/>
          </a:bodyPr>
          <a:lstStyle>
            <a:lvl1pPr>
              <a:defRPr sz="562"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2724770" y="35669807"/>
            <a:ext cx="25113283" cy="3804779"/>
          </a:xfrm>
        </p:spPr>
        <p:txBody>
          <a:bodyPr lIns="91440" tIns="0" rIns="91440" bIns="0">
            <a:normAutofit/>
          </a:bodyPr>
          <a:lstStyle>
            <a:lvl1pPr marL="0" indent="0">
              <a:spcBef>
                <a:spcPts val="0"/>
              </a:spcBef>
              <a:spcAft>
                <a:spcPts val="94"/>
              </a:spcAft>
              <a:buNone/>
              <a:defRPr sz="281">
                <a:solidFill>
                  <a:srgbClr val="FFFFFF"/>
                </a:solidFill>
              </a:defRPr>
            </a:lvl1pPr>
            <a:lvl2pPr marL="71404" indent="0">
              <a:buNone/>
              <a:defRPr sz="188"/>
            </a:lvl2pPr>
            <a:lvl3pPr marL="142809" indent="0">
              <a:buNone/>
              <a:defRPr sz="157"/>
            </a:lvl3pPr>
            <a:lvl4pPr marL="214213" indent="0">
              <a:buNone/>
              <a:defRPr sz="141"/>
            </a:lvl4pPr>
            <a:lvl5pPr marL="285617" indent="0">
              <a:buNone/>
              <a:defRPr sz="141"/>
            </a:lvl5pPr>
            <a:lvl6pPr marL="357021" indent="0">
              <a:buNone/>
              <a:defRPr sz="141"/>
            </a:lvl6pPr>
            <a:lvl7pPr marL="428426" indent="0">
              <a:buNone/>
              <a:defRPr sz="141"/>
            </a:lvl7pPr>
            <a:lvl8pPr marL="499830" indent="0">
              <a:buNone/>
              <a:defRPr sz="141"/>
            </a:lvl8pPr>
            <a:lvl9pPr marL="571235" indent="0">
              <a:buNone/>
              <a:defRPr sz="14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10/23/2023</a:t>
            </a:fld>
            <a:endParaRPr lang="en-US" dirty="0"/>
          </a:p>
        </p:txBody>
      </p:sp>
      <p:sp>
        <p:nvSpPr>
          <p:cNvPr id="6" name="Footer Placeholder 5"/>
          <p:cNvSpPr>
            <a:spLocks noGrp="1"/>
          </p:cNvSpPr>
          <p:nvPr>
            <p:ph type="ftr" sz="quarter" idx="11"/>
          </p:nvPr>
        </p:nvSpPr>
        <p:spPr>
          <a:xfrm>
            <a:off x="2724774" y="40237526"/>
            <a:ext cx="16931129" cy="2278903"/>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317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7890" y="39950185"/>
            <a:ext cx="30267331" cy="285358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24773" y="1788822"/>
            <a:ext cx="24977051" cy="905480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724773" y="13158206"/>
            <a:ext cx="24977051" cy="2347336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08018" y="40237526"/>
            <a:ext cx="6418708" cy="2278903"/>
          </a:xfrm>
          <a:prstGeom prst="rect">
            <a:avLst/>
          </a:prstGeom>
        </p:spPr>
        <p:txBody>
          <a:bodyPr vert="horz" lIns="91440" tIns="45720" rIns="91440" bIns="45720" rtlCol="0" anchor="ctr"/>
          <a:lstStyle>
            <a:lvl1pPr algn="r">
              <a:defRPr sz="125">
                <a:solidFill>
                  <a:srgbClr val="FFFFFF"/>
                </a:solidFill>
              </a:defRPr>
            </a:lvl1pPr>
          </a:lstStyle>
          <a:p>
            <a:fld id="{62D6E202-B606-4609-B914-27C9371A1F6D}" type="datetime1">
              <a:rPr lang="en-US" smtClean="0"/>
              <a:t>10/23/2023</a:t>
            </a:fld>
            <a:endParaRPr lang="en-US" dirty="0"/>
          </a:p>
        </p:txBody>
      </p:sp>
      <p:sp>
        <p:nvSpPr>
          <p:cNvPr id="5" name="Footer Placeholder 4"/>
          <p:cNvSpPr>
            <a:spLocks noGrp="1"/>
          </p:cNvSpPr>
          <p:nvPr>
            <p:ph type="ftr" sz="quarter" idx="3"/>
          </p:nvPr>
        </p:nvSpPr>
        <p:spPr>
          <a:xfrm>
            <a:off x="2724774" y="40237526"/>
            <a:ext cx="16931129" cy="2278903"/>
          </a:xfrm>
          <a:prstGeom prst="rect">
            <a:avLst/>
          </a:prstGeom>
        </p:spPr>
        <p:txBody>
          <a:bodyPr vert="horz" lIns="91440" tIns="45720" rIns="91440" bIns="45720" rtlCol="0" anchor="ctr"/>
          <a:lstStyle>
            <a:lvl1pPr algn="l">
              <a:defRPr sz="12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27299296" y="40237526"/>
            <a:ext cx="1936922" cy="2278903"/>
          </a:xfrm>
          <a:prstGeom prst="rect">
            <a:avLst/>
          </a:prstGeom>
        </p:spPr>
        <p:txBody>
          <a:bodyPr vert="horz" lIns="91440" tIns="45720" rIns="91440" bIns="45720" rtlCol="0" anchor="ctr"/>
          <a:lstStyle>
            <a:lvl1pPr algn="l">
              <a:defRPr sz="125">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2963787" y="11842375"/>
            <a:ext cx="2474998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164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142809" rtl="0" eaLnBrk="1" latinLnBrk="0" hangingPunct="1">
        <a:lnSpc>
          <a:spcPct val="90000"/>
        </a:lnSpc>
        <a:spcBef>
          <a:spcPct val="0"/>
        </a:spcBef>
        <a:buNone/>
        <a:defRPr sz="687" i="0" kern="1200" spc="-8" baseline="0">
          <a:solidFill>
            <a:schemeClr val="tx1">
              <a:lumMod val="75000"/>
              <a:lumOff val="25000"/>
            </a:schemeClr>
          </a:solidFill>
          <a:latin typeface="+mj-lt"/>
          <a:ea typeface="+mj-ea"/>
          <a:cs typeface="+mj-cs"/>
        </a:defRPr>
      </a:lvl1pPr>
    </p:titleStyle>
    <p:bodyStyle>
      <a:lvl1pPr marL="14281" indent="-14281" algn="l" defTabSz="142809" rtl="0" eaLnBrk="1" latinLnBrk="0" hangingPunct="1">
        <a:lnSpc>
          <a:spcPct val="120000"/>
        </a:lnSpc>
        <a:spcBef>
          <a:spcPts val="188"/>
        </a:spcBef>
        <a:spcAft>
          <a:spcPts val="31"/>
        </a:spcAft>
        <a:buClr>
          <a:schemeClr val="accent1"/>
        </a:buClr>
        <a:buSzPct val="100000"/>
        <a:buFont typeface="Calibri" panose="020F0502020204030204" pitchFamily="34" charset="0"/>
        <a:buChar char=" "/>
        <a:defRPr sz="297" kern="1200">
          <a:solidFill>
            <a:schemeClr val="tx1">
              <a:lumMod val="75000"/>
              <a:lumOff val="25000"/>
            </a:schemeClr>
          </a:solidFill>
          <a:latin typeface="+mn-lt"/>
          <a:ea typeface="+mn-ea"/>
          <a:cs typeface="+mn-cs"/>
        </a:defRPr>
      </a:lvl1pPr>
      <a:lvl2pPr marL="59980" indent="-28562" algn="l" defTabSz="142809" rtl="0" eaLnBrk="1" latinLnBrk="0" hangingPunct="1">
        <a:lnSpc>
          <a:spcPct val="120000"/>
        </a:lnSpc>
        <a:spcBef>
          <a:spcPts val="31"/>
        </a:spcBef>
        <a:spcAft>
          <a:spcPts val="63"/>
        </a:spcAft>
        <a:buClrTx/>
        <a:buFont typeface="Calibri" pitchFamily="34" charset="0"/>
        <a:buChar char="◦"/>
        <a:defRPr sz="265" kern="1200">
          <a:solidFill>
            <a:schemeClr val="tx1">
              <a:lumMod val="75000"/>
              <a:lumOff val="25000"/>
            </a:schemeClr>
          </a:solidFill>
          <a:latin typeface="+mn-lt"/>
          <a:ea typeface="+mn-ea"/>
          <a:cs typeface="+mn-cs"/>
        </a:defRPr>
      </a:lvl2pPr>
      <a:lvl3pPr marL="88542" indent="-28562" algn="l" defTabSz="142809" rtl="0" eaLnBrk="1" latinLnBrk="0" hangingPunct="1">
        <a:lnSpc>
          <a:spcPct val="120000"/>
        </a:lnSpc>
        <a:spcBef>
          <a:spcPts val="31"/>
        </a:spcBef>
        <a:spcAft>
          <a:spcPts val="63"/>
        </a:spcAft>
        <a:buClrTx/>
        <a:buFont typeface="Calibri" pitchFamily="34" charset="0"/>
        <a:buChar char="◦"/>
        <a:defRPr sz="203" kern="1200">
          <a:solidFill>
            <a:schemeClr val="tx1">
              <a:lumMod val="75000"/>
              <a:lumOff val="25000"/>
            </a:schemeClr>
          </a:solidFill>
          <a:latin typeface="+mn-lt"/>
          <a:ea typeface="+mn-ea"/>
          <a:cs typeface="+mn-cs"/>
        </a:defRPr>
      </a:lvl3pPr>
      <a:lvl4pPr marL="117103" indent="-28562" algn="l" defTabSz="142809" rtl="0" eaLnBrk="1" latinLnBrk="0" hangingPunct="1">
        <a:lnSpc>
          <a:spcPct val="120000"/>
        </a:lnSpc>
        <a:spcBef>
          <a:spcPts val="31"/>
        </a:spcBef>
        <a:spcAft>
          <a:spcPts val="63"/>
        </a:spcAft>
        <a:buClrTx/>
        <a:buFont typeface="Calibri" pitchFamily="34" charset="0"/>
        <a:buChar char="◦"/>
        <a:defRPr sz="203" kern="1200">
          <a:solidFill>
            <a:schemeClr val="tx1">
              <a:lumMod val="75000"/>
              <a:lumOff val="25000"/>
            </a:schemeClr>
          </a:solidFill>
          <a:latin typeface="+mn-lt"/>
          <a:ea typeface="+mn-ea"/>
          <a:cs typeface="+mn-cs"/>
        </a:defRPr>
      </a:lvl4pPr>
      <a:lvl5pPr marL="145664" indent="-28562" algn="l" defTabSz="142809" rtl="0" eaLnBrk="1" latinLnBrk="0" hangingPunct="1">
        <a:lnSpc>
          <a:spcPct val="120000"/>
        </a:lnSpc>
        <a:spcBef>
          <a:spcPts val="31"/>
        </a:spcBef>
        <a:spcAft>
          <a:spcPts val="63"/>
        </a:spcAft>
        <a:buClrTx/>
        <a:buFont typeface="Calibri" pitchFamily="34" charset="0"/>
        <a:buChar char="◦"/>
        <a:defRPr sz="203" kern="1200">
          <a:solidFill>
            <a:schemeClr val="tx1">
              <a:lumMod val="75000"/>
              <a:lumOff val="25000"/>
            </a:schemeClr>
          </a:solidFill>
          <a:latin typeface="+mn-lt"/>
          <a:ea typeface="+mn-ea"/>
          <a:cs typeface="+mn-cs"/>
        </a:defRPr>
      </a:lvl5pPr>
      <a:lvl6pPr marL="171796" indent="-35702" algn="l" defTabSz="142809" rtl="0" eaLnBrk="1" latinLnBrk="0" hangingPunct="1">
        <a:lnSpc>
          <a:spcPct val="90000"/>
        </a:lnSpc>
        <a:spcBef>
          <a:spcPts val="31"/>
        </a:spcBef>
        <a:spcAft>
          <a:spcPts val="63"/>
        </a:spcAft>
        <a:buClr>
          <a:schemeClr val="accent1"/>
        </a:buClr>
        <a:buFont typeface="Calibri" pitchFamily="34" charset="0"/>
        <a:buChar char="◦"/>
        <a:defRPr sz="219" kern="1200">
          <a:solidFill>
            <a:schemeClr val="tx1">
              <a:lumMod val="75000"/>
              <a:lumOff val="25000"/>
            </a:schemeClr>
          </a:solidFill>
          <a:latin typeface="+mn-lt"/>
          <a:ea typeface="+mn-ea"/>
          <a:cs typeface="+mn-cs"/>
        </a:defRPr>
      </a:lvl6pPr>
      <a:lvl7pPr marL="203031" indent="-35702" algn="l" defTabSz="142809" rtl="0" eaLnBrk="1" latinLnBrk="0" hangingPunct="1">
        <a:lnSpc>
          <a:spcPct val="90000"/>
        </a:lnSpc>
        <a:spcBef>
          <a:spcPts val="31"/>
        </a:spcBef>
        <a:spcAft>
          <a:spcPts val="63"/>
        </a:spcAft>
        <a:buClr>
          <a:schemeClr val="accent1"/>
        </a:buClr>
        <a:buFont typeface="Calibri" pitchFamily="34" charset="0"/>
        <a:buChar char="◦"/>
        <a:defRPr sz="219" kern="1200">
          <a:solidFill>
            <a:schemeClr val="tx1">
              <a:lumMod val="75000"/>
              <a:lumOff val="25000"/>
            </a:schemeClr>
          </a:solidFill>
          <a:latin typeface="+mn-lt"/>
          <a:ea typeface="+mn-ea"/>
          <a:cs typeface="+mn-cs"/>
        </a:defRPr>
      </a:lvl7pPr>
      <a:lvl8pPr marL="234266" indent="-35702" algn="l" defTabSz="142809" rtl="0" eaLnBrk="1" latinLnBrk="0" hangingPunct="1">
        <a:lnSpc>
          <a:spcPct val="90000"/>
        </a:lnSpc>
        <a:spcBef>
          <a:spcPts val="31"/>
        </a:spcBef>
        <a:spcAft>
          <a:spcPts val="63"/>
        </a:spcAft>
        <a:buClr>
          <a:schemeClr val="accent1"/>
        </a:buClr>
        <a:buFont typeface="Calibri" pitchFamily="34" charset="0"/>
        <a:buChar char="◦"/>
        <a:defRPr sz="219" kern="1200">
          <a:solidFill>
            <a:schemeClr val="tx1">
              <a:lumMod val="75000"/>
              <a:lumOff val="25000"/>
            </a:schemeClr>
          </a:solidFill>
          <a:latin typeface="+mn-lt"/>
          <a:ea typeface="+mn-ea"/>
          <a:cs typeface="+mn-cs"/>
        </a:defRPr>
      </a:lvl8pPr>
      <a:lvl9pPr marL="265502" indent="-35702" algn="l" defTabSz="142809" rtl="0" eaLnBrk="1" latinLnBrk="0" hangingPunct="1">
        <a:lnSpc>
          <a:spcPct val="90000"/>
        </a:lnSpc>
        <a:spcBef>
          <a:spcPts val="31"/>
        </a:spcBef>
        <a:spcAft>
          <a:spcPts val="63"/>
        </a:spcAft>
        <a:buClr>
          <a:schemeClr val="accent1"/>
        </a:buClr>
        <a:buFont typeface="Calibri" pitchFamily="34" charset="0"/>
        <a:buChar char="◦"/>
        <a:defRPr sz="219" kern="1200">
          <a:solidFill>
            <a:schemeClr val="tx1">
              <a:lumMod val="75000"/>
              <a:lumOff val="25000"/>
            </a:schemeClr>
          </a:solidFill>
          <a:latin typeface="+mn-lt"/>
          <a:ea typeface="+mn-ea"/>
          <a:cs typeface="+mn-cs"/>
        </a:defRPr>
      </a:lvl9pPr>
    </p:bodyStyle>
    <p:otherStyle>
      <a:defPPr>
        <a:defRPr lang="en-US"/>
      </a:defPPr>
      <a:lvl1pPr marL="0" algn="l" defTabSz="142809" rtl="0" eaLnBrk="1" latinLnBrk="0" hangingPunct="1">
        <a:defRPr sz="281" kern="1200">
          <a:solidFill>
            <a:schemeClr val="tx1"/>
          </a:solidFill>
          <a:latin typeface="+mn-lt"/>
          <a:ea typeface="+mn-ea"/>
          <a:cs typeface="+mn-cs"/>
        </a:defRPr>
      </a:lvl1pPr>
      <a:lvl2pPr marL="71404" algn="l" defTabSz="142809" rtl="0" eaLnBrk="1" latinLnBrk="0" hangingPunct="1">
        <a:defRPr sz="281" kern="1200">
          <a:solidFill>
            <a:schemeClr val="tx1"/>
          </a:solidFill>
          <a:latin typeface="+mn-lt"/>
          <a:ea typeface="+mn-ea"/>
          <a:cs typeface="+mn-cs"/>
        </a:defRPr>
      </a:lvl2pPr>
      <a:lvl3pPr marL="142809" algn="l" defTabSz="142809" rtl="0" eaLnBrk="1" latinLnBrk="0" hangingPunct="1">
        <a:defRPr sz="281" kern="1200">
          <a:solidFill>
            <a:schemeClr val="tx1"/>
          </a:solidFill>
          <a:latin typeface="+mn-lt"/>
          <a:ea typeface="+mn-ea"/>
          <a:cs typeface="+mn-cs"/>
        </a:defRPr>
      </a:lvl3pPr>
      <a:lvl4pPr marL="214213" algn="l" defTabSz="142809" rtl="0" eaLnBrk="1" latinLnBrk="0" hangingPunct="1">
        <a:defRPr sz="281" kern="1200">
          <a:solidFill>
            <a:schemeClr val="tx1"/>
          </a:solidFill>
          <a:latin typeface="+mn-lt"/>
          <a:ea typeface="+mn-ea"/>
          <a:cs typeface="+mn-cs"/>
        </a:defRPr>
      </a:lvl4pPr>
      <a:lvl5pPr marL="285617" algn="l" defTabSz="142809" rtl="0" eaLnBrk="1" latinLnBrk="0" hangingPunct="1">
        <a:defRPr sz="281" kern="1200">
          <a:solidFill>
            <a:schemeClr val="tx1"/>
          </a:solidFill>
          <a:latin typeface="+mn-lt"/>
          <a:ea typeface="+mn-ea"/>
          <a:cs typeface="+mn-cs"/>
        </a:defRPr>
      </a:lvl5pPr>
      <a:lvl6pPr marL="357021" algn="l" defTabSz="142809" rtl="0" eaLnBrk="1" latinLnBrk="0" hangingPunct="1">
        <a:defRPr sz="281" kern="1200">
          <a:solidFill>
            <a:schemeClr val="tx1"/>
          </a:solidFill>
          <a:latin typeface="+mn-lt"/>
          <a:ea typeface="+mn-ea"/>
          <a:cs typeface="+mn-cs"/>
        </a:defRPr>
      </a:lvl6pPr>
      <a:lvl7pPr marL="428426" algn="l" defTabSz="142809" rtl="0" eaLnBrk="1" latinLnBrk="0" hangingPunct="1">
        <a:defRPr sz="281" kern="1200">
          <a:solidFill>
            <a:schemeClr val="tx1"/>
          </a:solidFill>
          <a:latin typeface="+mn-lt"/>
          <a:ea typeface="+mn-ea"/>
          <a:cs typeface="+mn-cs"/>
        </a:defRPr>
      </a:lvl7pPr>
      <a:lvl8pPr marL="499830" algn="l" defTabSz="142809" rtl="0" eaLnBrk="1" latinLnBrk="0" hangingPunct="1">
        <a:defRPr sz="281" kern="1200">
          <a:solidFill>
            <a:schemeClr val="tx1"/>
          </a:solidFill>
          <a:latin typeface="+mn-lt"/>
          <a:ea typeface="+mn-ea"/>
          <a:cs typeface="+mn-cs"/>
        </a:defRPr>
      </a:lvl8pPr>
      <a:lvl9pPr marL="571235" algn="l" defTabSz="142809" rtl="0" eaLnBrk="1" latinLnBrk="0" hangingPunct="1">
        <a:defRPr sz="2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18" Type="http://schemas.openxmlformats.org/officeDocument/2006/relationships/diagramData" Target="../diagrams/data3.xml"/><Relationship Id="rId26" Type="http://schemas.openxmlformats.org/officeDocument/2006/relationships/hyperlink" Target="https://www.pharmacyregulation.org/sites/default/files/standards_for_the_initial_education_and_training_of_pharmacy_technicians_october_2017.pdf" TargetMode="External"/><Relationship Id="rId3" Type="http://schemas.openxmlformats.org/officeDocument/2006/relationships/image" Target="../media/image2.png"/><Relationship Id="rId21" Type="http://schemas.openxmlformats.org/officeDocument/2006/relationships/diagramColors" Target="../diagrams/colors3.xml"/><Relationship Id="rId7" Type="http://schemas.openxmlformats.org/officeDocument/2006/relationships/image" Target="../media/image6.png"/><Relationship Id="rId12" Type="http://schemas.microsoft.com/office/2007/relationships/diagramDrawing" Target="../diagrams/drawing1.xml"/><Relationship Id="rId17" Type="http://schemas.microsoft.com/office/2007/relationships/diagramDrawing" Target="../diagrams/drawing2.xml"/><Relationship Id="rId25" Type="http://schemas.openxmlformats.org/officeDocument/2006/relationships/hyperlink" Target="https://www.pharmacyregulation.org/sites/default/files/standards_for_pharmacy_professionals_may_2017_0.pdf" TargetMode="External"/><Relationship Id="rId2" Type="http://schemas.openxmlformats.org/officeDocument/2006/relationships/image" Target="../media/image1.png"/><Relationship Id="rId16" Type="http://schemas.openxmlformats.org/officeDocument/2006/relationships/diagramColors" Target="../diagrams/colors2.xml"/><Relationship Id="rId20"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diagramColors" Target="../diagrams/colors1.xml"/><Relationship Id="rId24" Type="http://schemas.openxmlformats.org/officeDocument/2006/relationships/hyperlink" Target="https://www.hee.nhs.uk/sites/default/files/documents/Advancing%20Pharmacy%20Education%20and%20Training%20Review.pdf" TargetMode="External"/><Relationship Id="rId5" Type="http://schemas.openxmlformats.org/officeDocument/2006/relationships/image" Target="../media/image4.svg"/><Relationship Id="rId15" Type="http://schemas.openxmlformats.org/officeDocument/2006/relationships/diagramQuickStyle" Target="../diagrams/quickStyle2.xml"/><Relationship Id="rId23" Type="http://schemas.openxmlformats.org/officeDocument/2006/relationships/hyperlink" Target="http://www.pwds.nhs.uk/" TargetMode="External"/><Relationship Id="rId10" Type="http://schemas.openxmlformats.org/officeDocument/2006/relationships/diagramQuickStyle" Target="../diagrams/quickStyle1.xml"/><Relationship Id="rId19" Type="http://schemas.openxmlformats.org/officeDocument/2006/relationships/diagramLayout" Target="../diagrams/layout3.xml"/><Relationship Id="rId4" Type="http://schemas.openxmlformats.org/officeDocument/2006/relationships/image" Target="../media/image3.png"/><Relationship Id="rId9" Type="http://schemas.openxmlformats.org/officeDocument/2006/relationships/diagramLayout" Target="../diagrams/layout1.xml"/><Relationship Id="rId14" Type="http://schemas.openxmlformats.org/officeDocument/2006/relationships/diagramLayout" Target="../diagrams/layout2.xml"/><Relationship Id="rId22" Type="http://schemas.microsoft.com/office/2007/relationships/diagramDrawing" Target="../diagrams/drawing3.xml"/><Relationship Id="rId2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BB539F-0AB5-C0E0-5778-CC6664FA8816}"/>
              </a:ext>
            </a:extLst>
          </p:cNvPr>
          <p:cNvSpPr/>
          <p:nvPr/>
        </p:nvSpPr>
        <p:spPr>
          <a:xfrm>
            <a:off x="20730589" y="5262453"/>
            <a:ext cx="9039989" cy="7811522"/>
          </a:xfrm>
          <a:prstGeom prst="rect">
            <a:avLst/>
          </a:prstGeom>
          <a:noFill/>
          <a:ln w="152400">
            <a:solidFill>
              <a:srgbClr val="007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D473DAD4-5024-5D3A-D766-716482E0E821}"/>
              </a:ext>
            </a:extLst>
          </p:cNvPr>
          <p:cNvPicPr>
            <a:picLocks noChangeAspect="1"/>
          </p:cNvPicPr>
          <p:nvPr/>
        </p:nvPicPr>
        <p:blipFill>
          <a:blip r:embed="rId2"/>
          <a:stretch>
            <a:fillRect/>
          </a:stretch>
        </p:blipFill>
        <p:spPr>
          <a:xfrm>
            <a:off x="401724" y="37317711"/>
            <a:ext cx="6232541" cy="3505804"/>
          </a:xfrm>
          <a:prstGeom prst="rect">
            <a:avLst/>
          </a:prstGeom>
        </p:spPr>
      </p:pic>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85573" y="20866362"/>
            <a:ext cx="1904068" cy="1071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 dirty="0"/>
          </a:p>
        </p:txBody>
      </p:sp>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033244" y="21568975"/>
            <a:ext cx="880211"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7A0043D-A46A-1A24-33C2-932751BA5F86}"/>
              </a:ext>
            </a:extLst>
          </p:cNvPr>
          <p:cNvPicPr>
            <a:picLocks noChangeAspect="1"/>
          </p:cNvPicPr>
          <p:nvPr/>
        </p:nvPicPr>
        <p:blipFill>
          <a:blip r:embed="rId3"/>
          <a:stretch>
            <a:fillRect/>
          </a:stretch>
        </p:blipFill>
        <p:spPr>
          <a:xfrm>
            <a:off x="22041721" y="8762207"/>
            <a:ext cx="6375246" cy="3579496"/>
          </a:xfrm>
          <a:prstGeom prst="rect">
            <a:avLst/>
          </a:prstGeom>
        </p:spPr>
      </p:pic>
      <p:pic>
        <p:nvPicPr>
          <p:cNvPr id="20" name="Graphic 19" descr="Artificial Intelligence outline">
            <a:extLst>
              <a:ext uri="{FF2B5EF4-FFF2-40B4-BE49-F238E27FC236}">
                <a16:creationId xmlns:a16="http://schemas.microsoft.com/office/drawing/2014/main" id="{E3479633-DC1D-DE49-2CE7-CC5EEAC11D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65445" y="6445935"/>
            <a:ext cx="2659625" cy="2659625"/>
          </a:xfrm>
          <a:prstGeom prst="rect">
            <a:avLst/>
          </a:prstGeom>
        </p:spPr>
      </p:pic>
      <p:pic>
        <p:nvPicPr>
          <p:cNvPr id="21" name="Picture 8" descr="Download Future Arrows Direction Royalty-Free Stock Illustration Image -  Pixabay">
            <a:extLst>
              <a:ext uri="{FF2B5EF4-FFF2-40B4-BE49-F238E27FC236}">
                <a16:creationId xmlns:a16="http://schemas.microsoft.com/office/drawing/2014/main" id="{662D8CC0-1840-0BF3-64F8-70F00A6685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19020" y="6247492"/>
            <a:ext cx="5362170" cy="22980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D92485F-88E6-FB8D-467A-DDE1B39234A6}"/>
              </a:ext>
            </a:extLst>
          </p:cNvPr>
          <p:cNvSpPr txBox="1"/>
          <p:nvPr/>
        </p:nvSpPr>
        <p:spPr>
          <a:xfrm>
            <a:off x="10182346" y="5262453"/>
            <a:ext cx="10027252" cy="7867287"/>
          </a:xfrm>
          <a:prstGeom prst="rect">
            <a:avLst/>
          </a:prstGeom>
          <a:solidFill>
            <a:srgbClr val="12175E"/>
          </a:solidFill>
          <a:ln>
            <a:noFill/>
          </a:ln>
        </p:spPr>
        <p:txBody>
          <a:bodyPr wrap="square" lIns="241145" tIns="252000" rIns="241145" bIns="216000" rtlCol="0">
            <a:spAutoFit/>
          </a:bodyPr>
          <a:lstStyle/>
          <a:p>
            <a:pPr>
              <a:lnSpc>
                <a:spcPct val="107000"/>
              </a:lnSpc>
              <a:spcBef>
                <a:spcPts val="600"/>
              </a:spcBef>
              <a:spcAft>
                <a:spcPts val="600"/>
              </a:spcAft>
              <a:tabLst>
                <a:tab pos="161184" algn="l"/>
              </a:tabLst>
            </a:pP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 Service Development Aim</a:t>
            </a:r>
          </a:p>
          <a:p>
            <a:pPr>
              <a:tabLst>
                <a:tab pos="161184" algn="l"/>
              </a:tabLst>
            </a:pPr>
            <a:endParaRPr lang="en-GB" sz="9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800" dirty="0">
                <a:solidFill>
                  <a:schemeClr val="bg1"/>
                </a:solidFill>
                <a:latin typeface="Arial" panose="020B0604020202020204" pitchFamily="34" charset="0"/>
                <a:ea typeface="Calibri" panose="020F0502020204030204" pitchFamily="34" charset="0"/>
                <a:cs typeface="Arial" panose="020B0604020202020204" pitchFamily="34" charset="0"/>
              </a:rPr>
              <a:t>Pharmacy Workforce Development South (PWDS) aimed to review, develop and redesign </a:t>
            </a:r>
            <a:r>
              <a:rPr lang="en-GB"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AMITTS to create the new Medicines Information and Advice Training Programme. </a:t>
            </a:r>
          </a:p>
          <a:p>
            <a:pPr marL="342900" indent="-342900">
              <a:lnSpc>
                <a:spcPct val="107000"/>
              </a:lnSpc>
              <a:spcBef>
                <a:spcPts val="600"/>
              </a:spcBef>
              <a:spcAft>
                <a:spcPts val="600"/>
              </a:spcAft>
              <a:buFont typeface="Symbol" panose="05050102010706020507" pitchFamily="18" charset="2"/>
              <a:buChar char=""/>
              <a:tabLst>
                <a:tab pos="228600" algn="l"/>
              </a:tabLst>
            </a:pPr>
            <a:r>
              <a:rPr lang="en-GB" sz="2800" dirty="0">
                <a:solidFill>
                  <a:schemeClr val="bg1"/>
                </a:solidFill>
                <a:latin typeface="Arial" panose="020B0604020202020204" pitchFamily="34" charset="0"/>
                <a:ea typeface="Calibri" panose="020F0502020204030204" pitchFamily="34" charset="0"/>
                <a:cs typeface="Arial" panose="020B0604020202020204" pitchFamily="34" charset="0"/>
              </a:rPr>
              <a:t>To work in collaboration with UKMI, in line with national and educational practice standards. </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800" dirty="0">
                <a:solidFill>
                  <a:schemeClr val="bg1"/>
                </a:solidFill>
                <a:latin typeface="Arial" panose="020B0604020202020204" pitchFamily="34" charset="0"/>
                <a:ea typeface="Times New Roman" panose="02020603050405020304" pitchFamily="18" charset="0"/>
                <a:cs typeface="Arial" panose="020B0604020202020204" pitchFamily="34" charset="0"/>
              </a:rPr>
              <a:t>T</a:t>
            </a: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 support MI pharmacy technicians for their current and future roles. </a:t>
            </a:r>
            <a:endParaRPr lang="en-GB"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To reflect the current and future workforce needs through new enquiry-type categories and novel competencies.</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new programme will be a robust, accessible, relevant, quality assured programme, endorsed by UKMI and delivered by PWDS. </a:t>
            </a:r>
          </a:p>
        </p:txBody>
      </p:sp>
      <p:sp>
        <p:nvSpPr>
          <p:cNvPr id="31" name="TextBox 30">
            <a:extLst>
              <a:ext uri="{FF2B5EF4-FFF2-40B4-BE49-F238E27FC236}">
                <a16:creationId xmlns:a16="http://schemas.microsoft.com/office/drawing/2014/main" id="{C4CCA2BB-4BF7-A258-BAB9-894FE8241E3B}"/>
              </a:ext>
            </a:extLst>
          </p:cNvPr>
          <p:cNvSpPr txBox="1"/>
          <p:nvPr/>
        </p:nvSpPr>
        <p:spPr>
          <a:xfrm>
            <a:off x="482400" y="13701599"/>
            <a:ext cx="7416000" cy="13068000"/>
          </a:xfrm>
          <a:prstGeom prst="rect">
            <a:avLst/>
          </a:prstGeom>
          <a:gradFill flip="none" rotWithShape="1">
            <a:gsLst>
              <a:gs pos="0">
                <a:srgbClr val="00A78E">
                  <a:tint val="66000"/>
                  <a:satMod val="160000"/>
                </a:srgbClr>
              </a:gs>
              <a:gs pos="50000">
                <a:srgbClr val="00A78E">
                  <a:tint val="44500"/>
                  <a:satMod val="160000"/>
                </a:srgbClr>
              </a:gs>
              <a:gs pos="100000">
                <a:srgbClr val="00A78E">
                  <a:tint val="23500"/>
                  <a:satMod val="160000"/>
                </a:srgbClr>
              </a:gs>
            </a:gsLst>
            <a:lin ang="5400000" scaled="1"/>
            <a:tileRect/>
          </a:gradFill>
          <a:ln>
            <a:solidFill>
              <a:srgbClr val="00A78E"/>
            </a:solidFill>
          </a:ln>
        </p:spPr>
        <p:txBody>
          <a:bodyPr wrap="square" lIns="360000" tIns="360000" rIns="360000" bIns="360000" rtlCol="0">
            <a:spAutoFit/>
          </a:bodyPr>
          <a:lstStyle/>
          <a:p>
            <a:r>
              <a:rPr lang="en-GB" sz="3200" b="1" dirty="0">
                <a:solidFill>
                  <a:srgbClr val="12175E"/>
                </a:solidFill>
                <a:latin typeface="Arial" panose="020B0604020202020204" pitchFamily="34" charset="0"/>
                <a:ea typeface="Times New Roman" panose="02020603050405020304" pitchFamily="18" charset="0"/>
                <a:cs typeface="Arial" panose="020B0604020202020204" pitchFamily="34" charset="0"/>
              </a:rPr>
              <a:t>Method</a:t>
            </a:r>
          </a:p>
          <a:p>
            <a:endParaRPr lang="en-GB" sz="1600" b="1"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A programme board was created that provided expertise in MI, training and service provision. The board represented </a:t>
            </a:r>
            <a:r>
              <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rPr>
              <a:t>pharmacists and pharmacy technicians, </a:t>
            </a: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UKMI and non-UKMI pharmacy team members, SPS staff and different home nations. </a:t>
            </a:r>
            <a:endPar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The board reviewed the portfolio-based programme requirements and agreed changes to encompass the broader enquiry workload experienced by current MI PTs. These changes included: new enquiry categories and novel assessment pathways to align with current educational practice and UKMI standards.</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Existing enquiry types were reviewed to ensure relevance and reflection of the full range of enquiries included in the category. </a:t>
            </a:r>
            <a:endPar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Online delivery of training was redesigned to provide deeper underpinning knowledge in all enquiry categories. </a:t>
            </a:r>
            <a:endPar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The quality and suitability of the new programme is assured through endorsement of programme decisions by the UKMI executive.</a:t>
            </a:r>
            <a:endParaRPr lang="en-GB" sz="2600" dirty="0">
              <a:solidFill>
                <a:srgbClr val="12175E"/>
              </a:solidFill>
            </a:endParaRPr>
          </a:p>
        </p:txBody>
      </p:sp>
      <p:sp>
        <p:nvSpPr>
          <p:cNvPr id="35" name="TextBox 34">
            <a:extLst>
              <a:ext uri="{FF2B5EF4-FFF2-40B4-BE49-F238E27FC236}">
                <a16:creationId xmlns:a16="http://schemas.microsoft.com/office/drawing/2014/main" id="{081AE5A8-9883-F95A-C5A5-06AB9E799CF1}"/>
              </a:ext>
            </a:extLst>
          </p:cNvPr>
          <p:cNvSpPr txBox="1"/>
          <p:nvPr/>
        </p:nvSpPr>
        <p:spPr>
          <a:xfrm>
            <a:off x="483553" y="5262453"/>
            <a:ext cx="9203267" cy="7861457"/>
          </a:xfrm>
          <a:prstGeom prst="rect">
            <a:avLst/>
          </a:prstGeom>
          <a:solidFill>
            <a:srgbClr val="0076BF"/>
          </a:solidFill>
        </p:spPr>
        <p:txBody>
          <a:bodyPr wrap="square" lIns="180000" tIns="252000" rIns="360000" bIns="180000" rtlCol="0">
            <a:spAutoFit/>
          </a:bodyPr>
          <a:lstStyle/>
          <a:p>
            <a:pPr marL="180000"/>
            <a:r>
              <a:rPr lang="en-GB" sz="3200" b="1" dirty="0">
                <a:solidFill>
                  <a:schemeClr val="bg1"/>
                </a:solidFill>
                <a:latin typeface="Arial" panose="020B0604020202020204" pitchFamily="34" charset="0"/>
                <a:cs typeface="Arial" panose="020B0604020202020204" pitchFamily="34" charset="0"/>
              </a:rPr>
              <a:t>Background</a:t>
            </a:r>
          </a:p>
          <a:p>
            <a:pPr marL="180000"/>
            <a:endParaRPr lang="en-GB" sz="2800" b="1" dirty="0">
              <a:solidFill>
                <a:schemeClr val="bg1"/>
              </a:solidFill>
              <a:latin typeface="Arial" panose="020B0604020202020204" pitchFamily="34" charset="0"/>
              <a:cs typeface="Arial" panose="020B0604020202020204" pitchFamily="34" charset="0"/>
            </a:endParaRPr>
          </a:p>
          <a:p>
            <a:pPr marL="180000" algn="just">
              <a:lnSpc>
                <a:spcPct val="107000"/>
              </a:lnSpc>
              <a:spcAft>
                <a:spcPts val="800"/>
              </a:spcAft>
            </a:pP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Pharmacy Workforce Development South (PWDS)</a:t>
            </a:r>
            <a:r>
              <a:rPr lang="en-GB" sz="2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 a leading NHS Pharmacy Education &amp; Training Provider and</a:t>
            </a: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have been responsible for the delivery of the </a:t>
            </a:r>
            <a:r>
              <a:rPr lang="en-GB" sz="2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Accredited Medicines Information Technician Training Scheme (AMITTS)</a:t>
            </a: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since December 2022.</a:t>
            </a:r>
          </a:p>
          <a:p>
            <a:pPr marL="180000" algn="just">
              <a:lnSpc>
                <a:spcPct val="107000"/>
              </a:lnSpc>
              <a:spcAft>
                <a:spcPts val="800"/>
              </a:spcAft>
            </a:pPr>
            <a:endParaRPr lang="en-GB"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000" algn="just">
              <a:lnSpc>
                <a:spcPct val="107000"/>
              </a:lnSpc>
              <a:spcAft>
                <a:spcPts val="800"/>
              </a:spcAft>
            </a:pP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AMITTS was developed in 1999 to provide UKMI accreditation to pharmacy technicians (PTs) wishing to specialise in MI. Since its development, many educational reforms and changes to practice have occurred, including professional registration of PTs</a:t>
            </a:r>
            <a:r>
              <a:rPr lang="en-GB" sz="28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1-3</a:t>
            </a: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180000" algn="just">
              <a:lnSpc>
                <a:spcPct val="107000"/>
              </a:lnSpc>
              <a:spcAft>
                <a:spcPts val="800"/>
              </a:spcAft>
            </a:pPr>
            <a:endParaRPr lang="en-GB"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000" algn="just">
              <a:lnSpc>
                <a:spcPct val="107000"/>
              </a:lnSpc>
              <a:spcAft>
                <a:spcPts val="800"/>
              </a:spcAft>
            </a:pPr>
            <a:r>
              <a:rPr lang="en-GB"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Specialist MI PTs are contributing to increasingly varied and complex functions in MI units. </a:t>
            </a:r>
          </a:p>
        </p:txBody>
      </p:sp>
      <p:pic>
        <p:nvPicPr>
          <p:cNvPr id="42" name="Picture 41">
            <a:extLst>
              <a:ext uri="{FF2B5EF4-FFF2-40B4-BE49-F238E27FC236}">
                <a16:creationId xmlns:a16="http://schemas.microsoft.com/office/drawing/2014/main" id="{1FE64A45-35EF-CC77-B161-E0E93F7376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82664" y="38196584"/>
            <a:ext cx="2790825" cy="1578836"/>
          </a:xfrm>
          <a:prstGeom prst="rect">
            <a:avLst/>
          </a:prstGeom>
        </p:spPr>
      </p:pic>
      <p:graphicFrame>
        <p:nvGraphicFramePr>
          <p:cNvPr id="47" name="Diagram 46">
            <a:extLst>
              <a:ext uri="{FF2B5EF4-FFF2-40B4-BE49-F238E27FC236}">
                <a16:creationId xmlns:a16="http://schemas.microsoft.com/office/drawing/2014/main" id="{498C6C68-7FBD-6180-79CB-CA201C9A353C}"/>
              </a:ext>
            </a:extLst>
          </p:cNvPr>
          <p:cNvGraphicFramePr/>
          <p:nvPr>
            <p:extLst>
              <p:ext uri="{D42A27DB-BD31-4B8C-83A1-F6EECF244321}">
                <p14:modId xmlns:p14="http://schemas.microsoft.com/office/powerpoint/2010/main" val="2365848045"/>
              </p:ext>
            </p:extLst>
          </p:nvPr>
        </p:nvGraphicFramePr>
        <p:xfrm>
          <a:off x="5045869" y="13652633"/>
          <a:ext cx="20183475" cy="13455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1" name="TextBox 50">
            <a:extLst>
              <a:ext uri="{FF2B5EF4-FFF2-40B4-BE49-F238E27FC236}">
                <a16:creationId xmlns:a16="http://schemas.microsoft.com/office/drawing/2014/main" id="{17677E71-B88D-E923-C88C-E9744C4A6D5F}"/>
              </a:ext>
            </a:extLst>
          </p:cNvPr>
          <p:cNvSpPr txBox="1"/>
          <p:nvPr/>
        </p:nvSpPr>
        <p:spPr>
          <a:xfrm>
            <a:off x="5185309" y="27674475"/>
            <a:ext cx="7229707" cy="954107"/>
          </a:xfrm>
          <a:prstGeom prst="rect">
            <a:avLst/>
          </a:prstGeom>
          <a:noFill/>
        </p:spPr>
        <p:txBody>
          <a:bodyPr wrap="square" rtlCol="0">
            <a:spAutoFit/>
          </a:bodyPr>
          <a:lstStyle/>
          <a:p>
            <a:pPr algn="ctr"/>
            <a:r>
              <a:rPr lang="en-GB" sz="2800" b="1" dirty="0">
                <a:solidFill>
                  <a:srgbClr val="12175E"/>
                </a:solidFill>
                <a:latin typeface="Arial" panose="020B0604020202020204" pitchFamily="34" charset="0"/>
                <a:cs typeface="Arial" panose="020B0604020202020204" pitchFamily="34" charset="0"/>
              </a:rPr>
              <a:t>Opportunities for Pharmacy Technicians New to Medicines Information</a:t>
            </a:r>
          </a:p>
        </p:txBody>
      </p:sp>
      <p:sp>
        <p:nvSpPr>
          <p:cNvPr id="52" name="TextBox 51">
            <a:extLst>
              <a:ext uri="{FF2B5EF4-FFF2-40B4-BE49-F238E27FC236}">
                <a16:creationId xmlns:a16="http://schemas.microsoft.com/office/drawing/2014/main" id="{2F109CF4-DEE3-79B5-64B6-895854EB18F6}"/>
              </a:ext>
            </a:extLst>
          </p:cNvPr>
          <p:cNvSpPr txBox="1"/>
          <p:nvPr/>
        </p:nvSpPr>
        <p:spPr>
          <a:xfrm>
            <a:off x="17279734" y="27674474"/>
            <a:ext cx="8478571" cy="954107"/>
          </a:xfrm>
          <a:prstGeom prst="rect">
            <a:avLst/>
          </a:prstGeom>
          <a:noFill/>
        </p:spPr>
        <p:txBody>
          <a:bodyPr wrap="square" rtlCol="0">
            <a:spAutoFit/>
          </a:bodyPr>
          <a:lstStyle/>
          <a:p>
            <a:pPr algn="ctr"/>
            <a:r>
              <a:rPr lang="en-GB" sz="2800" b="1" dirty="0">
                <a:solidFill>
                  <a:srgbClr val="12175E"/>
                </a:solidFill>
                <a:latin typeface="Arial" panose="020B0604020202020204" pitchFamily="34" charset="0"/>
                <a:cs typeface="Arial" panose="020B0604020202020204" pitchFamily="34" charset="0"/>
              </a:rPr>
              <a:t>Opportunities for Existing </a:t>
            </a:r>
          </a:p>
          <a:p>
            <a:pPr algn="ctr"/>
            <a:r>
              <a:rPr lang="en-GB" sz="2800" b="1" dirty="0">
                <a:solidFill>
                  <a:srgbClr val="12175E"/>
                </a:solidFill>
                <a:latin typeface="Arial" panose="020B0604020202020204" pitchFamily="34" charset="0"/>
                <a:cs typeface="Arial" panose="020B0604020202020204" pitchFamily="34" charset="0"/>
              </a:rPr>
              <a:t>Medicines Information Pharmacy Technicians</a:t>
            </a:r>
          </a:p>
        </p:txBody>
      </p:sp>
      <p:grpSp>
        <p:nvGrpSpPr>
          <p:cNvPr id="13" name="Group 12">
            <a:extLst>
              <a:ext uri="{FF2B5EF4-FFF2-40B4-BE49-F238E27FC236}">
                <a16:creationId xmlns:a16="http://schemas.microsoft.com/office/drawing/2014/main" id="{37D0B22D-39C8-C454-A3FF-CC6F0602E5EA}"/>
              </a:ext>
            </a:extLst>
          </p:cNvPr>
          <p:cNvGrpSpPr/>
          <p:nvPr/>
        </p:nvGrpSpPr>
        <p:grpSpPr>
          <a:xfrm>
            <a:off x="2752401" y="28645200"/>
            <a:ext cx="24770410" cy="10190378"/>
            <a:chOff x="2593310" y="28645200"/>
            <a:chExt cx="24770410" cy="10190378"/>
          </a:xfrm>
        </p:grpSpPr>
        <p:graphicFrame>
          <p:nvGraphicFramePr>
            <p:cNvPr id="50" name="Diagram 49">
              <a:extLst>
                <a:ext uri="{FF2B5EF4-FFF2-40B4-BE49-F238E27FC236}">
                  <a16:creationId xmlns:a16="http://schemas.microsoft.com/office/drawing/2014/main" id="{E696D011-6D2D-91FE-2387-AA13398CDE5C}"/>
                </a:ext>
              </a:extLst>
            </p:cNvPr>
            <p:cNvGraphicFramePr/>
            <p:nvPr>
              <p:extLst>
                <p:ext uri="{D42A27DB-BD31-4B8C-83A1-F6EECF244321}">
                  <p14:modId xmlns:p14="http://schemas.microsoft.com/office/powerpoint/2010/main" val="978565657"/>
                </p:ext>
              </p:extLst>
            </p:nvPr>
          </p:nvGraphicFramePr>
          <p:xfrm>
            <a:off x="2593310" y="28646546"/>
            <a:ext cx="12095525" cy="100437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5" name="Diagram 54">
              <a:extLst>
                <a:ext uri="{FF2B5EF4-FFF2-40B4-BE49-F238E27FC236}">
                  <a16:creationId xmlns:a16="http://schemas.microsoft.com/office/drawing/2014/main" id="{09864857-5295-AF5C-E780-99685A3030F3}"/>
                </a:ext>
              </a:extLst>
            </p:cNvPr>
            <p:cNvGraphicFramePr/>
            <p:nvPr>
              <p:extLst>
                <p:ext uri="{D42A27DB-BD31-4B8C-83A1-F6EECF244321}">
                  <p14:modId xmlns:p14="http://schemas.microsoft.com/office/powerpoint/2010/main" val="2879192034"/>
                </p:ext>
              </p:extLst>
            </p:nvPr>
          </p:nvGraphicFramePr>
          <p:xfrm>
            <a:off x="15595272" y="28645200"/>
            <a:ext cx="11768448" cy="101903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56" name="TextBox 55">
            <a:extLst>
              <a:ext uri="{FF2B5EF4-FFF2-40B4-BE49-F238E27FC236}">
                <a16:creationId xmlns:a16="http://schemas.microsoft.com/office/drawing/2014/main" id="{3500EAE0-3CE8-63D5-BC40-4A9E5D1B495B}"/>
              </a:ext>
            </a:extLst>
          </p:cNvPr>
          <p:cNvSpPr txBox="1"/>
          <p:nvPr/>
        </p:nvSpPr>
        <p:spPr>
          <a:xfrm>
            <a:off x="22383195" y="13701600"/>
            <a:ext cx="7416000" cy="12857248"/>
          </a:xfrm>
          <a:prstGeom prst="rect">
            <a:avLst/>
          </a:prstGeom>
          <a:gradFill flip="none" rotWithShape="1">
            <a:gsLst>
              <a:gs pos="0">
                <a:srgbClr val="00A78E">
                  <a:tint val="66000"/>
                  <a:satMod val="160000"/>
                </a:srgbClr>
              </a:gs>
              <a:gs pos="50000">
                <a:srgbClr val="00A78E">
                  <a:tint val="44500"/>
                  <a:satMod val="160000"/>
                </a:srgbClr>
              </a:gs>
              <a:gs pos="100000">
                <a:srgbClr val="00A78E">
                  <a:tint val="23500"/>
                  <a:satMod val="160000"/>
                </a:srgbClr>
              </a:gs>
            </a:gsLst>
            <a:lin ang="5400000" scaled="1"/>
            <a:tileRect/>
          </a:gradFill>
          <a:ln>
            <a:solidFill>
              <a:srgbClr val="00A78E"/>
            </a:solidFill>
          </a:ln>
        </p:spPr>
        <p:txBody>
          <a:bodyPr wrap="square" lIns="360000" tIns="360000" rIns="360000" bIns="72000" rtlCol="0">
            <a:spAutoFit/>
          </a:bodyPr>
          <a:lstStyle/>
          <a:p>
            <a:pPr>
              <a:lnSpc>
                <a:spcPct val="107000"/>
              </a:lnSpc>
              <a:spcAft>
                <a:spcPts val="800"/>
              </a:spcAft>
            </a:pPr>
            <a:r>
              <a:rPr lang="en-GB" sz="3200" b="1"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Discussion</a:t>
            </a:r>
            <a:r>
              <a:rPr lang="en-GB" sz="3200" b="1" dirty="0">
                <a:solidFill>
                  <a:srgbClr val="00A78E"/>
                </a:solidFill>
                <a:effectLst/>
                <a:latin typeface="Arial" panose="020B0604020202020204" pitchFamily="34" charset="0"/>
                <a:ea typeface="Times New Roman" panose="02020603050405020304" pitchFamily="18" charset="0"/>
                <a:cs typeface="Arial" panose="020B0604020202020204" pitchFamily="34" charset="0"/>
              </a:rPr>
              <a:t> </a:t>
            </a:r>
            <a:endParaRPr lang="en-GB" sz="3200" b="1" dirty="0">
              <a:solidFill>
                <a:srgbClr val="00A78E"/>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GB" sz="100" b="1" dirty="0">
              <a:solidFill>
                <a:srgbClr val="12175E"/>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Major changes to the AMITTS programme were needed to reflect the extended roles undertaken by professionally registered specialist MI pharmacy technicians. </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Enquiry categories will be significantly expanded to 15 enquiry types. </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Existing MI PTs can extend their roles by undertaking supplementary training and assessment in any of the enquiry categories offered by the new programme. </a:t>
            </a:r>
            <a:endPar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latin typeface="Arial" panose="020B0604020202020204" pitchFamily="34" charset="0"/>
                <a:cs typeface="Arial" panose="020B0604020202020204" pitchFamily="34" charset="0"/>
              </a:rPr>
              <a:t>The new programme is expected to launch in February 2024.</a:t>
            </a:r>
            <a:endParaRPr lang="en-GB" sz="2600" dirty="0">
              <a:solidFill>
                <a:srgbClr val="12175E"/>
              </a:solidFill>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This new programme allows UKMI to fully utilise the skills and potential of their specialist PT workforce. It supports workforce recruitment and retention through facilitating career progression opportunities. </a:t>
            </a:r>
            <a:endParaRPr lang="en-GB" sz="2600" dirty="0">
              <a:solidFill>
                <a:srgbClr val="12175E"/>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Regular programme review will ensure it remains aligned to educational reforms and the needs of UKMI.</a:t>
            </a:r>
          </a:p>
          <a:p>
            <a:pPr marL="342900" lvl="0" indent="-342900">
              <a:lnSpc>
                <a:spcPct val="107000"/>
              </a:lnSpc>
              <a:spcBef>
                <a:spcPts val="600"/>
              </a:spcBef>
              <a:spcAft>
                <a:spcPts val="600"/>
              </a:spcAft>
              <a:buFont typeface="Symbol" panose="05050102010706020507" pitchFamily="18" charset="2"/>
              <a:buChar char=""/>
              <a:tabLst>
                <a:tab pos="228600" algn="l"/>
              </a:tabLst>
            </a:pPr>
            <a:r>
              <a:rPr lang="en-GB" sz="2600" dirty="0">
                <a:solidFill>
                  <a:srgbClr val="12175E"/>
                </a:solidFill>
                <a:effectLst/>
                <a:latin typeface="Arial" panose="020B0604020202020204" pitchFamily="34" charset="0"/>
                <a:ea typeface="Times New Roman" panose="02020603050405020304" pitchFamily="18" charset="0"/>
                <a:cs typeface="Arial" panose="020B0604020202020204" pitchFamily="34" charset="0"/>
              </a:rPr>
              <a:t>Further development and expansion of the programme to primary care pharmacy professionals and non-UKMI workforce are future aims. </a:t>
            </a:r>
          </a:p>
        </p:txBody>
      </p:sp>
      <p:sp>
        <p:nvSpPr>
          <p:cNvPr id="57" name="TextBox 56">
            <a:extLst>
              <a:ext uri="{FF2B5EF4-FFF2-40B4-BE49-F238E27FC236}">
                <a16:creationId xmlns:a16="http://schemas.microsoft.com/office/drawing/2014/main" id="{4E35182C-0CFD-56A5-5FEF-249661743C31}"/>
              </a:ext>
            </a:extLst>
          </p:cNvPr>
          <p:cNvSpPr txBox="1"/>
          <p:nvPr/>
        </p:nvSpPr>
        <p:spPr>
          <a:xfrm>
            <a:off x="0" y="39940011"/>
            <a:ext cx="30300679" cy="2863752"/>
          </a:xfrm>
          <a:prstGeom prst="rect">
            <a:avLst/>
          </a:prstGeom>
          <a:solidFill>
            <a:srgbClr val="00A78E"/>
          </a:solidFill>
        </p:spPr>
        <p:txBody>
          <a:bodyPr wrap="square" lIns="180000" tIns="180000" rIns="180000" bIns="180000" rtlCol="0">
            <a:spAutoFit/>
          </a:bodyPr>
          <a:lstStyle/>
          <a:p>
            <a:pPr algn="ctr">
              <a:lnSpc>
                <a:spcPct val="107000"/>
              </a:lnSpc>
              <a:spcAft>
                <a:spcPts val="800"/>
              </a:spcAft>
            </a:pPr>
            <a:r>
              <a:rPr lang="en-GB" sz="2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Authors: Michele Skipp and Kate Postle, Pharmacy Workforce Development South, </a:t>
            </a:r>
            <a:r>
              <a:rPr lang="en-GB" sz="2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www.pwds.nhs.uk</a:t>
            </a:r>
            <a:r>
              <a:rPr lang="en-GB" sz="2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en-GB" sz="105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References</a:t>
            </a:r>
            <a:r>
              <a:rPr lang="en-GB"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228600" algn="l"/>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Health Education England. Advancing pharmacy education and training: a review. </a:t>
            </a:r>
            <a:r>
              <a:rPr lang="en-GB" sz="18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https://www.hee.nhs.uk/sites/default/files/documents/Advancing%20Pharmacy%20Education%20and%20Training%20Review.pdf</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(accessed 13/09/23)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228600" algn="l"/>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General Pharmaceutical Council. Standards for pharmacy professionals. May 2017.</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8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5">
                  <a:extLst>
                    <a:ext uri="{A12FA001-AC4F-418D-AE19-62706E023703}">
                      <ahyp:hlinkClr xmlns:ahyp="http://schemas.microsoft.com/office/drawing/2018/hyperlinkcolor" val="tx"/>
                    </a:ext>
                  </a:extLst>
                </a:hlinkClick>
              </a:rPr>
              <a:t>https://www.pharmacyregulation.org/sites/default/files/standards_for_pharmacy_professionals_may_2017_0.pdf</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(accessed 13/09/2)</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228600" algn="l"/>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General Pharmaceutical Council. Standards for the initial education and training of pharmacy technicians. October 2017. </a:t>
            </a:r>
            <a:r>
              <a:rPr lang="en-GB" sz="18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6">
                  <a:extLst>
                    <a:ext uri="{A12FA001-AC4F-418D-AE19-62706E023703}">
                      <ahyp:hlinkClr xmlns:ahyp="http://schemas.microsoft.com/office/drawing/2018/hyperlinkcolor" val="tx"/>
                    </a:ext>
                  </a:extLst>
                </a:hlinkClick>
              </a:rPr>
              <a:t>https://www.pharmacyregulation.org/sites/default/files/standards_for_the_initial_education_and_training_of_pharmacy_technicians_october_2017.pdf</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1118B3-FBFD-2CE7-E803-ACC10A8C79D1}"/>
              </a:ext>
            </a:extLst>
          </p:cNvPr>
          <p:cNvSpPr txBox="1"/>
          <p:nvPr/>
        </p:nvSpPr>
        <p:spPr>
          <a:xfrm>
            <a:off x="-5465" y="62725"/>
            <a:ext cx="30286142" cy="4117190"/>
          </a:xfrm>
          <a:prstGeom prst="rect">
            <a:avLst/>
          </a:prstGeom>
          <a:solidFill>
            <a:schemeClr val="bg1"/>
          </a:solidFill>
        </p:spPr>
        <p:txBody>
          <a:bodyPr wrap="square" lIns="288000" tIns="360000" rIns="288000" bIns="360000" rtlCol="0">
            <a:spAutoFit/>
          </a:bodyPr>
          <a:lstStyle/>
          <a:p>
            <a:pPr algn="ctr"/>
            <a:endParaRPr lang="en-GB" sz="1050" b="1" dirty="0">
              <a:solidFill>
                <a:srgbClr val="12175E"/>
              </a:solidFill>
              <a:latin typeface="Calibri" panose="020F0502020204030204" pitchFamily="34" charset="0"/>
              <a:cs typeface="Calibri" panose="020F0502020204030204" pitchFamily="34" charset="0"/>
            </a:endParaRPr>
          </a:p>
          <a:p>
            <a:pPr algn="ctr">
              <a:lnSpc>
                <a:spcPct val="130000"/>
              </a:lnSpc>
            </a:pPr>
            <a:r>
              <a:rPr lang="en-GB" sz="8000" b="1" dirty="0">
                <a:solidFill>
                  <a:srgbClr val="12175E"/>
                </a:solidFill>
                <a:latin typeface="Calibri" panose="020F0502020204030204" pitchFamily="34" charset="0"/>
                <a:cs typeface="Calibri" panose="020F0502020204030204" pitchFamily="34" charset="0"/>
              </a:rPr>
              <a:t>Medicines Information and Advice Training Programme</a:t>
            </a:r>
          </a:p>
          <a:p>
            <a:pPr algn="ctr">
              <a:lnSpc>
                <a:spcPct val="130000"/>
              </a:lnSpc>
            </a:pPr>
            <a:r>
              <a:rPr lang="en-GB" sz="6600" b="1" dirty="0">
                <a:solidFill>
                  <a:srgbClr val="12175E"/>
                </a:solidFill>
                <a:latin typeface="Calibri" panose="020F0502020204030204" pitchFamily="34" charset="0"/>
                <a:cs typeface="Calibri" panose="020F0502020204030204" pitchFamily="34" charset="0"/>
              </a:rPr>
              <a:t>The Future of Specialist Medicines Information Pharmacy Technician Training</a:t>
            </a:r>
          </a:p>
          <a:p>
            <a:pPr algn="ctr"/>
            <a:endParaRPr lang="en-GB" sz="2000" dirty="0">
              <a:solidFill>
                <a:srgbClr val="12175E"/>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5C4DCC5-C034-65FD-C1E0-F52EA10C817D}"/>
              </a:ext>
            </a:extLst>
          </p:cNvPr>
          <p:cNvPicPr>
            <a:picLocks noChangeAspect="1"/>
          </p:cNvPicPr>
          <p:nvPr/>
        </p:nvPicPr>
        <p:blipFill>
          <a:blip r:embed="rId27"/>
          <a:stretch>
            <a:fillRect/>
          </a:stretch>
        </p:blipFill>
        <p:spPr>
          <a:xfrm>
            <a:off x="28095258" y="40461950"/>
            <a:ext cx="1871795" cy="1871795"/>
          </a:xfrm>
          <a:prstGeom prst="rect">
            <a:avLst/>
          </a:prstGeom>
        </p:spPr>
      </p:pic>
      <p:graphicFrame>
        <p:nvGraphicFramePr>
          <p:cNvPr id="10" name="Table 12">
            <a:extLst>
              <a:ext uri="{FF2B5EF4-FFF2-40B4-BE49-F238E27FC236}">
                <a16:creationId xmlns:a16="http://schemas.microsoft.com/office/drawing/2014/main" id="{798F01A0-8640-4696-A5CD-611EFE53F84F}"/>
              </a:ext>
            </a:extLst>
          </p:cNvPr>
          <p:cNvGraphicFramePr>
            <a:graphicFrameLocks noGrp="1"/>
          </p:cNvGraphicFramePr>
          <p:nvPr>
            <p:extLst>
              <p:ext uri="{D42A27DB-BD31-4B8C-83A1-F6EECF244321}">
                <p14:modId xmlns:p14="http://schemas.microsoft.com/office/powerpoint/2010/main" val="3288381832"/>
              </p:ext>
            </p:extLst>
          </p:nvPr>
        </p:nvGraphicFramePr>
        <p:xfrm>
          <a:off x="-25466" y="3968185"/>
          <a:ext cx="30286143" cy="796620"/>
        </p:xfrm>
        <a:graphic>
          <a:graphicData uri="http://schemas.openxmlformats.org/drawingml/2006/table">
            <a:tbl>
              <a:tblPr firstRow="1" bandRow="1">
                <a:tableStyleId>{5C22544A-7EE6-4342-B048-85BDC9FD1C3A}</a:tableStyleId>
              </a:tblPr>
              <a:tblGrid>
                <a:gridCol w="30286143">
                  <a:extLst>
                    <a:ext uri="{9D8B030D-6E8A-4147-A177-3AD203B41FA5}">
                      <a16:colId xmlns:a16="http://schemas.microsoft.com/office/drawing/2014/main" val="872727327"/>
                    </a:ext>
                  </a:extLst>
                </a:gridCol>
              </a:tblGrid>
              <a:tr h="199155">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BF"/>
                    </a:solidFill>
                  </a:tcPr>
                </a:tc>
                <a:extLst>
                  <a:ext uri="{0D108BD9-81ED-4DB2-BD59-A6C34878D82A}">
                    <a16:rowId xmlns:a16="http://schemas.microsoft.com/office/drawing/2014/main" val="3073217606"/>
                  </a:ext>
                </a:extLst>
              </a:tr>
              <a:tr h="199155">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BAF33"/>
                    </a:solidFill>
                  </a:tcPr>
                </a:tc>
                <a:extLst>
                  <a:ext uri="{0D108BD9-81ED-4DB2-BD59-A6C34878D82A}">
                    <a16:rowId xmlns:a16="http://schemas.microsoft.com/office/drawing/2014/main" val="3045690275"/>
                  </a:ext>
                </a:extLst>
              </a:tr>
              <a:tr h="199155">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175E"/>
                    </a:solidFill>
                  </a:tcPr>
                </a:tc>
                <a:extLst>
                  <a:ext uri="{0D108BD9-81ED-4DB2-BD59-A6C34878D82A}">
                    <a16:rowId xmlns:a16="http://schemas.microsoft.com/office/drawing/2014/main" val="3573853553"/>
                  </a:ext>
                </a:extLst>
              </a:tr>
              <a:tr h="199155">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A78E"/>
                    </a:solidFill>
                  </a:tcPr>
                </a:tc>
                <a:extLst>
                  <a:ext uri="{0D108BD9-81ED-4DB2-BD59-A6C34878D82A}">
                    <a16:rowId xmlns:a16="http://schemas.microsoft.com/office/drawing/2014/main" val="4090885412"/>
                  </a:ext>
                </a:extLst>
              </a:tr>
            </a:tbl>
          </a:graphicData>
        </a:graphic>
      </p:graphicFrame>
    </p:spTree>
    <p:extLst>
      <p:ext uri="{BB962C8B-B14F-4D97-AF65-F5344CB8AC3E}">
        <p14:creationId xmlns:p14="http://schemas.microsoft.com/office/powerpoint/2010/main" val="919437868"/>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243841"/>
      </a:dk2>
      <a:lt2>
        <a:srgbClr val="E8E3E2"/>
      </a:lt2>
      <a:accent1>
        <a:srgbClr val="7AA9B7"/>
      </a:accent1>
      <a:accent2>
        <a:srgbClr val="80A9A1"/>
      </a:accent2>
      <a:accent3>
        <a:srgbClr val="8FA2C3"/>
      </a:accent3>
      <a:accent4>
        <a:srgbClr val="BA7F80"/>
      </a:accent4>
      <a:accent5>
        <a:srgbClr val="BC9B84"/>
      </a:accent5>
      <a:accent6>
        <a:srgbClr val="ABA175"/>
      </a:accent6>
      <a:hlink>
        <a:srgbClr val="AC7465"/>
      </a:hlink>
      <a:folHlink>
        <a:srgbClr val="7F7F7F"/>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997</TotalTime>
  <Words>836</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Sagona Book</vt:lpstr>
      <vt:lpstr>Sagona ExtraLight</vt:lpstr>
      <vt:lpstr>Symbol</vt:lpstr>
      <vt:lpstr>RetrospectVTI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Skipp</dc:creator>
  <cp:lastModifiedBy>Thompson Clare - Office Manager</cp:lastModifiedBy>
  <cp:revision>27</cp:revision>
  <dcterms:created xsi:type="dcterms:W3CDTF">2023-10-11T08:58:55Z</dcterms:created>
  <dcterms:modified xsi:type="dcterms:W3CDTF">2023-10-23T15:57:21Z</dcterms:modified>
</cp:coreProperties>
</file>