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4" autoAdjust="0"/>
    <p:restoredTop sz="94660"/>
  </p:normalViewPr>
  <p:slideViewPr>
    <p:cSldViewPr>
      <p:cViewPr varScale="1">
        <p:scale>
          <a:sx n="69" d="100"/>
          <a:sy n="69" d="100"/>
        </p:scale>
        <p:origin x="1376" y="44"/>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88" d="100"/>
          <a:sy n="88" d="100"/>
        </p:scale>
        <p:origin x="-382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579A8A-25BA-49F1-9C8F-991F3F97B173}" type="datetimeFigureOut">
              <a:rPr lang="en-GB" smtClean="0"/>
              <a:t>09/09/2021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845B0C-6BEB-465F-B603-E1AE890B875F}" type="slidenum">
              <a:rPr lang="en-GB" smtClean="0"/>
              <a:t>‹#›</a:t>
            </a:fld>
            <a:endParaRPr lang="en-GB"/>
          </a:p>
        </p:txBody>
      </p:sp>
    </p:spTree>
    <p:extLst>
      <p:ext uri="{BB962C8B-B14F-4D97-AF65-F5344CB8AC3E}">
        <p14:creationId xmlns:p14="http://schemas.microsoft.com/office/powerpoint/2010/main" val="1231250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845B0C-6BEB-465F-B603-E1AE890B875F}" type="slidenum">
              <a:rPr lang="en-GB" smtClean="0"/>
              <a:t>2</a:t>
            </a:fld>
            <a:endParaRPr lang="en-GB"/>
          </a:p>
        </p:txBody>
      </p:sp>
    </p:spTree>
    <p:extLst>
      <p:ext uri="{BB962C8B-B14F-4D97-AF65-F5344CB8AC3E}">
        <p14:creationId xmlns:p14="http://schemas.microsoft.com/office/powerpoint/2010/main" val="3436118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357CB3A-FCB0-4F0D-8A54-1DC1A2E679B4}"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18DAC6-BFEA-489D-931A-6029B632795C}" type="slidenum">
              <a:rPr lang="en-GB" smtClean="0"/>
              <a:t>‹#›</a:t>
            </a:fld>
            <a:endParaRPr lang="en-GB"/>
          </a:p>
        </p:txBody>
      </p:sp>
    </p:spTree>
    <p:extLst>
      <p:ext uri="{BB962C8B-B14F-4D97-AF65-F5344CB8AC3E}">
        <p14:creationId xmlns:p14="http://schemas.microsoft.com/office/powerpoint/2010/main" val="590954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57CB3A-FCB0-4F0D-8A54-1DC1A2E679B4}"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18DAC6-BFEA-489D-931A-6029B632795C}" type="slidenum">
              <a:rPr lang="en-GB" smtClean="0"/>
              <a:t>‹#›</a:t>
            </a:fld>
            <a:endParaRPr lang="en-GB"/>
          </a:p>
        </p:txBody>
      </p:sp>
    </p:spTree>
    <p:extLst>
      <p:ext uri="{BB962C8B-B14F-4D97-AF65-F5344CB8AC3E}">
        <p14:creationId xmlns:p14="http://schemas.microsoft.com/office/powerpoint/2010/main" val="1410690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57CB3A-FCB0-4F0D-8A54-1DC1A2E679B4}"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18DAC6-BFEA-489D-931A-6029B632795C}" type="slidenum">
              <a:rPr lang="en-GB" smtClean="0"/>
              <a:t>‹#›</a:t>
            </a:fld>
            <a:endParaRPr lang="en-GB"/>
          </a:p>
        </p:txBody>
      </p:sp>
    </p:spTree>
    <p:extLst>
      <p:ext uri="{BB962C8B-B14F-4D97-AF65-F5344CB8AC3E}">
        <p14:creationId xmlns:p14="http://schemas.microsoft.com/office/powerpoint/2010/main" val="127478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57CB3A-FCB0-4F0D-8A54-1DC1A2E679B4}"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18DAC6-BFEA-489D-931A-6029B632795C}" type="slidenum">
              <a:rPr lang="en-GB" smtClean="0"/>
              <a:t>‹#›</a:t>
            </a:fld>
            <a:endParaRPr lang="en-GB"/>
          </a:p>
        </p:txBody>
      </p:sp>
    </p:spTree>
    <p:extLst>
      <p:ext uri="{BB962C8B-B14F-4D97-AF65-F5344CB8AC3E}">
        <p14:creationId xmlns:p14="http://schemas.microsoft.com/office/powerpoint/2010/main" val="745128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57CB3A-FCB0-4F0D-8A54-1DC1A2E679B4}"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18DAC6-BFEA-489D-931A-6029B632795C}" type="slidenum">
              <a:rPr lang="en-GB" smtClean="0"/>
              <a:t>‹#›</a:t>
            </a:fld>
            <a:endParaRPr lang="en-GB"/>
          </a:p>
        </p:txBody>
      </p:sp>
    </p:spTree>
    <p:extLst>
      <p:ext uri="{BB962C8B-B14F-4D97-AF65-F5344CB8AC3E}">
        <p14:creationId xmlns:p14="http://schemas.microsoft.com/office/powerpoint/2010/main" val="1054797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357CB3A-FCB0-4F0D-8A54-1DC1A2E679B4}" type="datetimeFigureOut">
              <a:rPr lang="en-GB" smtClean="0"/>
              <a:t>09/09/2021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18DAC6-BFEA-489D-931A-6029B632795C}" type="slidenum">
              <a:rPr lang="en-GB" smtClean="0"/>
              <a:t>‹#›</a:t>
            </a:fld>
            <a:endParaRPr lang="en-GB"/>
          </a:p>
        </p:txBody>
      </p:sp>
    </p:spTree>
    <p:extLst>
      <p:ext uri="{BB962C8B-B14F-4D97-AF65-F5344CB8AC3E}">
        <p14:creationId xmlns:p14="http://schemas.microsoft.com/office/powerpoint/2010/main" val="310632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357CB3A-FCB0-4F0D-8A54-1DC1A2E679B4}" type="datetimeFigureOut">
              <a:rPr lang="en-GB" smtClean="0"/>
              <a:t>09/09/2021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18DAC6-BFEA-489D-931A-6029B632795C}" type="slidenum">
              <a:rPr lang="en-GB" smtClean="0"/>
              <a:t>‹#›</a:t>
            </a:fld>
            <a:endParaRPr lang="en-GB"/>
          </a:p>
        </p:txBody>
      </p:sp>
    </p:spTree>
    <p:extLst>
      <p:ext uri="{BB962C8B-B14F-4D97-AF65-F5344CB8AC3E}">
        <p14:creationId xmlns:p14="http://schemas.microsoft.com/office/powerpoint/2010/main" val="1764055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357CB3A-FCB0-4F0D-8A54-1DC1A2E679B4}" type="datetimeFigureOut">
              <a:rPr lang="en-GB" smtClean="0"/>
              <a:t>09/09/2021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18DAC6-BFEA-489D-931A-6029B632795C}" type="slidenum">
              <a:rPr lang="en-GB" smtClean="0"/>
              <a:t>‹#›</a:t>
            </a:fld>
            <a:endParaRPr lang="en-GB"/>
          </a:p>
        </p:txBody>
      </p:sp>
    </p:spTree>
    <p:extLst>
      <p:ext uri="{BB962C8B-B14F-4D97-AF65-F5344CB8AC3E}">
        <p14:creationId xmlns:p14="http://schemas.microsoft.com/office/powerpoint/2010/main" val="3423449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7CB3A-FCB0-4F0D-8A54-1DC1A2E679B4}" type="datetimeFigureOut">
              <a:rPr lang="en-GB" smtClean="0"/>
              <a:t>09/09/2021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18DAC6-BFEA-489D-931A-6029B632795C}" type="slidenum">
              <a:rPr lang="en-GB" smtClean="0"/>
              <a:t>‹#›</a:t>
            </a:fld>
            <a:endParaRPr lang="en-GB"/>
          </a:p>
        </p:txBody>
      </p:sp>
    </p:spTree>
    <p:extLst>
      <p:ext uri="{BB962C8B-B14F-4D97-AF65-F5344CB8AC3E}">
        <p14:creationId xmlns:p14="http://schemas.microsoft.com/office/powerpoint/2010/main" val="3887860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57CB3A-FCB0-4F0D-8A54-1DC1A2E679B4}" type="datetimeFigureOut">
              <a:rPr lang="en-GB" smtClean="0"/>
              <a:t>09/09/2021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18DAC6-BFEA-489D-931A-6029B632795C}" type="slidenum">
              <a:rPr lang="en-GB" smtClean="0"/>
              <a:t>‹#›</a:t>
            </a:fld>
            <a:endParaRPr lang="en-GB"/>
          </a:p>
        </p:txBody>
      </p:sp>
    </p:spTree>
    <p:extLst>
      <p:ext uri="{BB962C8B-B14F-4D97-AF65-F5344CB8AC3E}">
        <p14:creationId xmlns:p14="http://schemas.microsoft.com/office/powerpoint/2010/main" val="1110506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57CB3A-FCB0-4F0D-8A54-1DC1A2E679B4}" type="datetimeFigureOut">
              <a:rPr lang="en-GB" smtClean="0"/>
              <a:t>09/09/2021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18DAC6-BFEA-489D-931A-6029B632795C}" type="slidenum">
              <a:rPr lang="en-GB" smtClean="0"/>
              <a:t>‹#›</a:t>
            </a:fld>
            <a:endParaRPr lang="en-GB"/>
          </a:p>
        </p:txBody>
      </p:sp>
    </p:spTree>
    <p:extLst>
      <p:ext uri="{BB962C8B-B14F-4D97-AF65-F5344CB8AC3E}">
        <p14:creationId xmlns:p14="http://schemas.microsoft.com/office/powerpoint/2010/main" val="2281723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7CB3A-FCB0-4F0D-8A54-1DC1A2E679B4}" type="datetimeFigureOut">
              <a:rPr lang="en-GB" smtClean="0"/>
              <a:t>09/09/2021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18DAC6-BFEA-489D-931A-6029B632795C}" type="slidenum">
              <a:rPr lang="en-GB" smtClean="0"/>
              <a:t>‹#›</a:t>
            </a:fld>
            <a:endParaRPr lang="en-GB"/>
          </a:p>
        </p:txBody>
      </p:sp>
    </p:spTree>
    <p:extLst>
      <p:ext uri="{BB962C8B-B14F-4D97-AF65-F5344CB8AC3E}">
        <p14:creationId xmlns:p14="http://schemas.microsoft.com/office/powerpoint/2010/main" val="1682592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t>Improving and maintaining the reporting of Adverse Drug Reactions in a local hospital setting</a:t>
            </a:r>
            <a:r>
              <a:rPr lang="en-GB" dirty="0"/>
              <a:t/>
            </a:r>
            <a:br>
              <a:rPr lang="en-GB" dirty="0"/>
            </a:br>
            <a:endParaRPr lang="en-GB" dirty="0"/>
          </a:p>
        </p:txBody>
      </p:sp>
      <p:sp>
        <p:nvSpPr>
          <p:cNvPr id="3" name="Subtitle 2"/>
          <p:cNvSpPr>
            <a:spLocks noGrp="1"/>
          </p:cNvSpPr>
          <p:nvPr>
            <p:ph type="subTitle" idx="1"/>
          </p:nvPr>
        </p:nvSpPr>
        <p:spPr/>
        <p:txBody>
          <a:bodyPr>
            <a:normAutofit fontScale="92500" lnSpcReduction="10000"/>
          </a:bodyPr>
          <a:lstStyle/>
          <a:p>
            <a:r>
              <a:rPr lang="en-GB" u="sng" dirty="0"/>
              <a:t>Sue Smith</a:t>
            </a:r>
            <a:r>
              <a:rPr lang="en-GB" dirty="0"/>
              <a:t>, Medicines Information Department, Liverpool University Hospitals NHS Foundation Trust, Aintree University Hospital (AUH) site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 y="385043"/>
            <a:ext cx="269557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437431"/>
            <a:ext cx="145732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Sue Smith">
            <a:hlinkClick r:id="" action="ppaction://media"/>
            <a:extLst>
              <a:ext uri="{FF2B5EF4-FFF2-40B4-BE49-F238E27FC236}">
                <a16:creationId xmlns:a16="http://schemas.microsoft.com/office/drawing/2014/main" id="{4B6B651B-6E27-4AB3-B896-4BCD452FE1B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98670766"/>
      </p:ext>
    </p:extLst>
  </p:cSld>
  <p:clrMapOvr>
    <a:masterClrMapping/>
  </p:clrMapOvr>
  <mc:AlternateContent xmlns:mc="http://schemas.openxmlformats.org/markup-compatibility/2006" xmlns:p14="http://schemas.microsoft.com/office/powerpoint/2010/main">
    <mc:Choice Requires="p14">
      <p:transition spd="slow" p14:dur="2000" advTm="7707"/>
    </mc:Choice>
    <mc:Fallback xmlns="">
      <p:transition spd="slow" advTm="77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Focal points</a:t>
            </a:r>
          </a:p>
        </p:txBody>
      </p:sp>
      <p:sp>
        <p:nvSpPr>
          <p:cNvPr id="3" name="Content Placeholder 2"/>
          <p:cNvSpPr>
            <a:spLocks noGrp="1"/>
          </p:cNvSpPr>
          <p:nvPr>
            <p:ph idx="1"/>
          </p:nvPr>
        </p:nvSpPr>
        <p:spPr/>
        <p:txBody>
          <a:bodyPr>
            <a:normAutofit fontScale="70000" lnSpcReduction="20000"/>
          </a:bodyPr>
          <a:lstStyle/>
          <a:p>
            <a:pPr lvl="0"/>
            <a:r>
              <a:rPr lang="en-GB" sz="3000" dirty="0"/>
              <a:t>Under reporting of ADRs is both a national and international problem</a:t>
            </a:r>
          </a:p>
          <a:p>
            <a:pPr marL="0" lvl="0" indent="0">
              <a:buNone/>
            </a:pPr>
            <a:endParaRPr lang="en-GB" sz="3000" dirty="0"/>
          </a:p>
          <a:p>
            <a:pPr lvl="0"/>
            <a:r>
              <a:rPr lang="en-GB" sz="3000" dirty="0"/>
              <a:t>In 2014 a goal was set at AUH to increase reporting of adverse drug reactions (ADRs) and to use MI Databank to facilitate this</a:t>
            </a:r>
          </a:p>
          <a:p>
            <a:pPr marL="0" lvl="0" indent="0">
              <a:buNone/>
            </a:pPr>
            <a:endParaRPr lang="en-GB" sz="3000" dirty="0"/>
          </a:p>
          <a:p>
            <a:pPr lvl="0"/>
            <a:r>
              <a:rPr lang="en-GB" sz="3000" dirty="0"/>
              <a:t>One year later, in 2015 our ADR reporting had increased to 200 ADRs/per annum</a:t>
            </a:r>
          </a:p>
          <a:p>
            <a:pPr marL="0" lvl="0" indent="0">
              <a:buNone/>
            </a:pPr>
            <a:endParaRPr lang="en-GB" sz="3000" dirty="0"/>
          </a:p>
          <a:p>
            <a:pPr lvl="0"/>
            <a:r>
              <a:rPr lang="en-GB" sz="3000" dirty="0"/>
              <a:t>Six years later, in 2021 our ADR reporting has increased to 500 ADRs/per annum</a:t>
            </a:r>
          </a:p>
          <a:p>
            <a:pPr marL="0" lvl="0" indent="0">
              <a:buNone/>
            </a:pPr>
            <a:endParaRPr lang="en-GB" sz="3000" dirty="0"/>
          </a:p>
          <a:p>
            <a:pPr lvl="0"/>
            <a:r>
              <a:rPr lang="en-GB" sz="3000" dirty="0"/>
              <a:t>Medicines Information (MI) Pharmacists are in an ideal position to facilitate ADR reporting with minimal time commitment and the increase in ADR reporting can be maintained long-term. </a:t>
            </a:r>
          </a:p>
          <a:p>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32656"/>
            <a:ext cx="21526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368604"/>
      </p:ext>
    </p:extLst>
  </p:cSld>
  <p:clrMapOvr>
    <a:masterClrMapping/>
  </p:clrMapOvr>
  <mc:AlternateContent xmlns:mc="http://schemas.openxmlformats.org/markup-compatibility/2006" xmlns:p14="http://schemas.microsoft.com/office/powerpoint/2010/main">
    <mc:Choice Requires="p14">
      <p:transition spd="slow" p14:dur="2000" advTm="45301"/>
    </mc:Choice>
    <mc:Fallback xmlns="">
      <p:transition spd="slow" advTm="4530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4176464" cy="936104"/>
          </a:xfrm>
        </p:spPr>
        <p:txBody>
          <a:bodyPr/>
          <a:lstStyle/>
          <a:p>
            <a:pPr algn="l"/>
            <a:r>
              <a:rPr lang="en-GB" dirty="0"/>
              <a:t>History</a:t>
            </a:r>
          </a:p>
        </p:txBody>
      </p:sp>
      <p:sp>
        <p:nvSpPr>
          <p:cNvPr id="3" name="Content Placeholder 2"/>
          <p:cNvSpPr>
            <a:spLocks noGrp="1"/>
          </p:cNvSpPr>
          <p:nvPr>
            <p:ph idx="1"/>
          </p:nvPr>
        </p:nvSpPr>
        <p:spPr>
          <a:xfrm>
            <a:off x="467544" y="908720"/>
            <a:ext cx="8352928" cy="5760640"/>
          </a:xfrm>
        </p:spPr>
        <p:txBody>
          <a:bodyPr>
            <a:normAutofit/>
          </a:bodyPr>
          <a:lstStyle/>
          <a:p>
            <a:pPr marL="0" indent="0">
              <a:buNone/>
            </a:pPr>
            <a:r>
              <a:rPr lang="en-GB" sz="1800" dirty="0"/>
              <a:t>In 2014/15 we ran a campaign to increase ADR reporting and created an MI led reporting service. </a:t>
            </a:r>
          </a:p>
          <a:p>
            <a:pPr marL="0" indent="0">
              <a:buNone/>
            </a:pPr>
            <a:endParaRPr lang="en-GB" sz="1800" dirty="0"/>
          </a:p>
          <a:p>
            <a:pPr lvl="0"/>
            <a:r>
              <a:rPr lang="en-GB" sz="1800" dirty="0"/>
              <a:t>Trust wide bulletin distributed to all staff </a:t>
            </a:r>
          </a:p>
          <a:p>
            <a:pPr marL="0" lvl="0" indent="0">
              <a:buNone/>
            </a:pPr>
            <a:r>
              <a:rPr lang="en-GB" sz="1800" dirty="0"/>
              <a:t>       and pharmacist education sessions held</a:t>
            </a:r>
          </a:p>
          <a:p>
            <a:pPr lvl="0"/>
            <a:endParaRPr lang="en-GB" sz="1800" dirty="0"/>
          </a:p>
          <a:p>
            <a:pPr lvl="0"/>
            <a:endParaRPr lang="en-GB" sz="1800" dirty="0"/>
          </a:p>
          <a:p>
            <a:pPr marL="0" lvl="0" indent="0">
              <a:buNone/>
            </a:pPr>
            <a:endParaRPr lang="en-GB" sz="1800" dirty="0"/>
          </a:p>
          <a:p>
            <a:pPr lvl="0"/>
            <a:r>
              <a:rPr lang="en-GB" sz="1800" dirty="0"/>
              <a:t>Promotional event held to celebrate the </a:t>
            </a:r>
          </a:p>
          <a:p>
            <a:pPr marL="0" lvl="0" indent="0">
              <a:buNone/>
            </a:pPr>
            <a:r>
              <a:rPr lang="en-GB" sz="1800" dirty="0"/>
              <a:t>       Yellow Card 50</a:t>
            </a:r>
            <a:r>
              <a:rPr lang="en-GB" sz="1800" baseline="30000" dirty="0"/>
              <a:t>th</a:t>
            </a:r>
            <a:r>
              <a:rPr lang="en-GB" sz="1800" dirty="0"/>
              <a:t> Anniversary</a:t>
            </a:r>
          </a:p>
          <a:p>
            <a:pPr lvl="0"/>
            <a:endParaRPr lang="en-GB" sz="1800" dirty="0"/>
          </a:p>
          <a:p>
            <a:pPr lvl="0"/>
            <a:endParaRPr lang="en-GB" sz="1800" dirty="0"/>
          </a:p>
          <a:p>
            <a:pPr marL="0" indent="0">
              <a:buNone/>
            </a:pPr>
            <a:endParaRPr lang="en-GB" dirty="0"/>
          </a:p>
          <a:p>
            <a:r>
              <a:rPr lang="en-GB" sz="1800" dirty="0"/>
              <a:t>ADRs sent via email to the MI </a:t>
            </a:r>
          </a:p>
          <a:p>
            <a:pPr marL="0" indent="0">
              <a:buNone/>
            </a:pPr>
            <a:r>
              <a:rPr lang="en-GB" sz="1800" dirty="0"/>
              <a:t>       department and entered onto</a:t>
            </a:r>
          </a:p>
          <a:p>
            <a:pPr marL="0" indent="0">
              <a:buNone/>
            </a:pPr>
            <a:r>
              <a:rPr lang="en-GB" sz="1800" dirty="0"/>
              <a:t>       MI databank</a:t>
            </a:r>
          </a:p>
          <a:p>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3501008"/>
            <a:ext cx="2448272" cy="179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3137" y="1537876"/>
            <a:ext cx="1455047" cy="1814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291" y="5552362"/>
            <a:ext cx="2457602" cy="636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1387" y="1527125"/>
            <a:ext cx="1500752" cy="1814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6506478"/>
      </p:ext>
    </p:extLst>
  </p:cSld>
  <p:clrMapOvr>
    <a:masterClrMapping/>
  </p:clrMapOvr>
  <mc:AlternateContent xmlns:mc="http://schemas.openxmlformats.org/markup-compatibility/2006" xmlns:p14="http://schemas.microsoft.com/office/powerpoint/2010/main">
    <mc:Choice Requires="p14">
      <p:transition spd="slow" p14:dur="2000" advTm="26625"/>
    </mc:Choice>
    <mc:Fallback xmlns="">
      <p:transition spd="slow" advTm="2662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How reporting works today</a:t>
            </a:r>
          </a:p>
        </p:txBody>
      </p:sp>
      <p:sp>
        <p:nvSpPr>
          <p:cNvPr id="3" name="Content Placeholder 2"/>
          <p:cNvSpPr>
            <a:spLocks noGrp="1"/>
          </p:cNvSpPr>
          <p:nvPr>
            <p:ph idx="1"/>
          </p:nvPr>
        </p:nvSpPr>
        <p:spPr>
          <a:xfrm>
            <a:off x="457200" y="1600200"/>
            <a:ext cx="8229600" cy="4925144"/>
          </a:xfrm>
        </p:spPr>
        <p:txBody>
          <a:bodyPr>
            <a:normAutofit fontScale="47500" lnSpcReduction="20000"/>
          </a:bodyPr>
          <a:lstStyle/>
          <a:p>
            <a:pPr lvl="0"/>
            <a:r>
              <a:rPr lang="en-GB" dirty="0"/>
              <a:t>An ADR desktop icon has been developed, </a:t>
            </a:r>
          </a:p>
          <a:p>
            <a:pPr marL="0" lvl="0" indent="0">
              <a:buNone/>
            </a:pPr>
            <a:r>
              <a:rPr lang="en-GB" dirty="0"/>
              <a:t>       this facilitates the ADR reporting process</a:t>
            </a:r>
          </a:p>
          <a:p>
            <a:pPr lvl="0"/>
            <a:endParaRPr lang="en-GB" dirty="0"/>
          </a:p>
          <a:p>
            <a:pPr lvl="0"/>
            <a:endParaRPr lang="en-GB" dirty="0"/>
          </a:p>
          <a:p>
            <a:pPr lvl="0"/>
            <a:endParaRPr lang="en-GB" dirty="0"/>
          </a:p>
          <a:p>
            <a:pPr marL="0" lvl="0" indent="0">
              <a:buNone/>
            </a:pPr>
            <a:endParaRPr lang="en-GB" dirty="0"/>
          </a:p>
          <a:p>
            <a:pPr marL="0" lvl="0" indent="0">
              <a:buNone/>
            </a:pPr>
            <a:endParaRPr lang="en-GB" dirty="0"/>
          </a:p>
          <a:p>
            <a:pPr lvl="0"/>
            <a:r>
              <a:rPr lang="en-GB" dirty="0"/>
              <a:t>An automatic email alert has been developed </a:t>
            </a:r>
          </a:p>
          <a:p>
            <a:pPr marL="0" lvl="0" indent="0">
              <a:buNone/>
            </a:pPr>
            <a:r>
              <a:rPr lang="en-GB" dirty="0"/>
              <a:t>        with the electronic prescribing system to flag </a:t>
            </a:r>
          </a:p>
          <a:p>
            <a:pPr marL="0" lvl="0" indent="0">
              <a:buNone/>
            </a:pPr>
            <a:r>
              <a:rPr lang="en-GB" dirty="0"/>
              <a:t>        any medicines to MI which are suspended or</a:t>
            </a:r>
          </a:p>
          <a:p>
            <a:pPr marL="0" lvl="0" indent="0">
              <a:buNone/>
            </a:pPr>
            <a:r>
              <a:rPr lang="en-GB" dirty="0"/>
              <a:t>        discontinued. </a:t>
            </a:r>
          </a:p>
          <a:p>
            <a:endParaRPr lang="en-GB" dirty="0"/>
          </a:p>
          <a:p>
            <a:endParaRPr lang="en-GB" dirty="0"/>
          </a:p>
          <a:p>
            <a:endParaRPr lang="en-GB" dirty="0"/>
          </a:p>
          <a:p>
            <a:pPr marL="0" indent="0">
              <a:buNone/>
            </a:pPr>
            <a:endParaRPr lang="en-GB" dirty="0"/>
          </a:p>
          <a:p>
            <a:pPr marL="0" indent="0">
              <a:buNone/>
            </a:pPr>
            <a:endParaRPr lang="en-GB" dirty="0"/>
          </a:p>
          <a:p>
            <a:pPr marL="0" indent="0">
              <a:buNone/>
            </a:pPr>
            <a:endParaRPr lang="en-GB" dirty="0"/>
          </a:p>
          <a:p>
            <a:r>
              <a:rPr lang="en-GB" dirty="0"/>
              <a:t>An MI databank ADR inputting team has been</a:t>
            </a:r>
          </a:p>
          <a:p>
            <a:pPr marL="0" indent="0">
              <a:buNone/>
            </a:pPr>
            <a:r>
              <a:rPr lang="en-GB" dirty="0"/>
              <a:t>        created and now has a membership of 20</a:t>
            </a:r>
          </a:p>
          <a:p>
            <a:pPr marL="0" indent="0">
              <a:buNone/>
            </a:pPr>
            <a:r>
              <a:rPr lang="en-GB" dirty="0"/>
              <a:t>        pharmacists and technicians.</a:t>
            </a:r>
          </a:p>
          <a:p>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3924" y="1340768"/>
            <a:ext cx="542635" cy="681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1342593"/>
            <a:ext cx="1751241" cy="1800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3924" y="3284984"/>
            <a:ext cx="1252292" cy="18302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81617" y="5373216"/>
            <a:ext cx="1821262" cy="1229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a:off x="5890070" y="1681569"/>
            <a:ext cx="48213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364598"/>
      </p:ext>
    </p:extLst>
  </p:cSld>
  <p:clrMapOvr>
    <a:masterClrMapping/>
  </p:clrMapOvr>
  <mc:AlternateContent xmlns:mc="http://schemas.openxmlformats.org/markup-compatibility/2006" xmlns:p14="http://schemas.microsoft.com/office/powerpoint/2010/main">
    <mc:Choice Requires="p14">
      <p:transition spd="slow" p14:dur="2000" advTm="53871"/>
    </mc:Choice>
    <mc:Fallback xmlns="">
      <p:transition spd="slow" advTm="5387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algn="l"/>
            <a:r>
              <a:rPr lang="en-GB" dirty="0"/>
              <a:t>Results</a:t>
            </a:r>
          </a:p>
        </p:txBody>
      </p:sp>
      <p:sp>
        <p:nvSpPr>
          <p:cNvPr id="3" name="Content Placeholder 2"/>
          <p:cNvSpPr>
            <a:spLocks noGrp="1"/>
          </p:cNvSpPr>
          <p:nvPr>
            <p:ph idx="1"/>
          </p:nvPr>
        </p:nvSpPr>
        <p:spPr>
          <a:xfrm>
            <a:off x="467544" y="836712"/>
            <a:ext cx="8229600" cy="5688632"/>
          </a:xfrm>
        </p:spPr>
        <p:txBody>
          <a:bodyPr>
            <a:normAutofit fontScale="92500" lnSpcReduction="20000"/>
          </a:bodyPr>
          <a:lstStyle/>
          <a:p>
            <a:r>
              <a:rPr lang="en-GB" sz="1800" dirty="0"/>
              <a:t>The number of ADRs reported via MI Databank in the year 2020/21 was 503, this has    </a:t>
            </a:r>
            <a:br>
              <a:rPr lang="en-GB" sz="1800" dirty="0"/>
            </a:br>
            <a:r>
              <a:rPr lang="en-GB" sz="1800" dirty="0"/>
              <a:t> increased dramatically since 2014. </a:t>
            </a:r>
          </a:p>
          <a:p>
            <a:r>
              <a:rPr lang="en-GB" sz="1800" dirty="0"/>
              <a:t>The average time spent entering the data </a:t>
            </a:r>
          </a:p>
          <a:p>
            <a:pPr marL="0" indent="0">
              <a:buNone/>
            </a:pPr>
            <a:r>
              <a:rPr lang="en-GB" sz="1800" dirty="0"/>
              <a:t>       onto MI databank for each ADR is</a:t>
            </a:r>
          </a:p>
          <a:p>
            <a:pPr marL="0" indent="0">
              <a:buNone/>
            </a:pPr>
            <a:r>
              <a:rPr lang="en-GB" sz="1800" dirty="0"/>
              <a:t>       13 minutes. </a:t>
            </a:r>
          </a:p>
          <a:p>
            <a:pPr marL="0" indent="0">
              <a:buNone/>
            </a:pPr>
            <a:endParaRPr lang="en-GB" sz="1800" dirty="0">
              <a:latin typeface="+mj-lt"/>
            </a:endParaRPr>
          </a:p>
          <a:p>
            <a:endParaRPr lang="en-GB" sz="1800" dirty="0">
              <a:latin typeface="+mj-lt"/>
            </a:endParaRPr>
          </a:p>
          <a:p>
            <a:pPr marL="0" indent="0">
              <a:buNone/>
            </a:pPr>
            <a:endParaRPr lang="en-GB" sz="1800" dirty="0">
              <a:latin typeface="+mj-lt"/>
            </a:endParaRPr>
          </a:p>
          <a:p>
            <a:pPr marL="0" indent="0">
              <a:buNone/>
            </a:pPr>
            <a:endParaRPr lang="en-GB" sz="4400" dirty="0">
              <a:latin typeface="+mj-lt"/>
            </a:endParaRPr>
          </a:p>
          <a:p>
            <a:pPr marL="0" indent="0">
              <a:buNone/>
            </a:pPr>
            <a:r>
              <a:rPr lang="en-GB" sz="4400" dirty="0">
                <a:latin typeface="+mj-lt"/>
              </a:rPr>
              <a:t>Discussion</a:t>
            </a:r>
          </a:p>
          <a:p>
            <a:r>
              <a:rPr lang="en-GB" sz="1800" dirty="0"/>
              <a:t>AUH has successfully improved ADR reporting since 2014. Our model of reporting appears to work well and our numbers continue to rise despite being in the midst of a Covid-19 pandemic. </a:t>
            </a:r>
          </a:p>
          <a:p>
            <a:r>
              <a:rPr lang="en-GB" sz="1800" dirty="0"/>
              <a:t>Maintaining high levels of reporting has mainly been achieved by having a large team of ADR MI databank inputters who share the workload and ensure that this is a manageable task. </a:t>
            </a:r>
          </a:p>
          <a:p>
            <a:r>
              <a:rPr lang="en-GB" sz="1800" dirty="0"/>
              <a:t>It is worth noting that this improvement is still mainly attributed to pharmacist reporting with low numbers of ADRs being submitted from other health professionals. We continue to educate and encourage other staff groups to report ADRs.</a:t>
            </a:r>
          </a:p>
          <a:p>
            <a:endParaRPr lang="en-GB" sz="18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08" y="1196752"/>
            <a:ext cx="4007662"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486098"/>
      </p:ext>
    </p:extLst>
  </p:cSld>
  <p:clrMapOvr>
    <a:masterClrMapping/>
  </p:clrMapOvr>
  <mc:AlternateContent xmlns:mc="http://schemas.openxmlformats.org/markup-compatibility/2006" xmlns:p14="http://schemas.microsoft.com/office/powerpoint/2010/main">
    <mc:Choice Requires="p14">
      <p:transition spd="slow" p14:dur="2000" advTm="59118"/>
    </mc:Choice>
    <mc:Fallback xmlns="">
      <p:transition spd="slow" advTm="59118"/>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515</TotalTime>
  <Words>411</Words>
  <Application>Microsoft Office PowerPoint</Application>
  <PresentationFormat>On-screen Show (4:3)</PresentationFormat>
  <Paragraphs>63</Paragraphs>
  <Slides>5</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Improving and maintaining the reporting of Adverse Drug Reactions in a local hospital setting </vt:lpstr>
      <vt:lpstr>Focal points</vt:lpstr>
      <vt:lpstr>History</vt:lpstr>
      <vt:lpstr>How reporting works today</vt:lpstr>
      <vt:lpstr>Results</vt:lpstr>
    </vt:vector>
  </TitlesOfParts>
  <Company>Aintree University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and maintaining the reporting of Adverse Drug Reactions in a local hospital setting</dc:title>
  <dc:creator>SUSAN SMITH (Pharmacist)</dc:creator>
  <cp:lastModifiedBy>Cheeseman, Mark</cp:lastModifiedBy>
  <cp:revision>26</cp:revision>
  <dcterms:created xsi:type="dcterms:W3CDTF">2021-07-14T09:52:00Z</dcterms:created>
  <dcterms:modified xsi:type="dcterms:W3CDTF">2021-09-09T13:31:30Z</dcterms:modified>
</cp:coreProperties>
</file>