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60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2C120-F805-4B16-943D-D1CEC7715DA1}" v="2107" dt="2022-10-16T15:57:25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48" autoAdjust="0"/>
  </p:normalViewPr>
  <p:slideViewPr>
    <p:cSldViewPr snapToGrid="0">
      <p:cViewPr varScale="1">
        <p:scale>
          <a:sx n="76" d="100"/>
          <a:sy n="76" d="100"/>
        </p:scale>
        <p:origin x="126" y="6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71080613928503E-2"/>
          <c:y val="1.323714931857454E-2"/>
          <c:w val="0.91697232929685601"/>
          <c:h val="0.6645697823615484"/>
        </c:manualLayout>
      </c:layout>
      <c:barChart>
        <c:barDir val="col"/>
        <c:grouping val="clustered"/>
        <c:varyColors val="0"/>
        <c:ser>
          <c:idx val="0"/>
          <c:order val="0"/>
          <c:tx>
            <c:v>Mobile Phone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Ward</c:v>
                </c:pt>
                <c:pt idx="1">
                  <c:v>Community</c:v>
                </c:pt>
                <c:pt idx="2">
                  <c:v>Clinic</c:v>
                </c:pt>
                <c:pt idx="3">
                  <c:v>Office</c:v>
                </c:pt>
                <c:pt idx="4">
                  <c:v>Dispensary</c:v>
                </c:pt>
                <c:pt idx="5">
                  <c:v>Home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82</c:v>
                </c:pt>
                <c:pt idx="1">
                  <c:v>100</c:v>
                </c:pt>
                <c:pt idx="2">
                  <c:v>61</c:v>
                </c:pt>
                <c:pt idx="3">
                  <c:v>74</c:v>
                </c:pt>
                <c:pt idx="4">
                  <c:v>79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5-45F4-8A62-4115A0C299F7}"/>
            </c:ext>
          </c:extLst>
        </c:ser>
        <c:ser>
          <c:idx val="1"/>
          <c:order val="1"/>
          <c:tx>
            <c:v>Tablet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Ward</c:v>
                </c:pt>
                <c:pt idx="1">
                  <c:v>Community</c:v>
                </c:pt>
                <c:pt idx="2">
                  <c:v>Clinic</c:v>
                </c:pt>
                <c:pt idx="3">
                  <c:v>Office</c:v>
                </c:pt>
                <c:pt idx="4">
                  <c:v>Dispensary</c:v>
                </c:pt>
                <c:pt idx="5">
                  <c:v>Home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>
                  <c:v>3</c:v>
                </c:pt>
                <c:pt idx="1">
                  <c:v>20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5-45F4-8A62-4115A0C299F7}"/>
            </c:ext>
          </c:extLst>
        </c:ser>
        <c:ser>
          <c:idx val="2"/>
          <c:order val="2"/>
          <c:tx>
            <c:v>Desktop Computer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Ward</c:v>
                </c:pt>
                <c:pt idx="1">
                  <c:v>Community</c:v>
                </c:pt>
                <c:pt idx="2">
                  <c:v>Clinic</c:v>
                </c:pt>
                <c:pt idx="3">
                  <c:v>Office</c:v>
                </c:pt>
                <c:pt idx="4">
                  <c:v>Dispensary</c:v>
                </c:pt>
                <c:pt idx="5">
                  <c:v>Home</c:v>
                </c:pt>
              </c:strCache>
            </c:strRef>
          </c:cat>
          <c:val>
            <c:numRef>
              <c:f>Sheet1!$D$1:$D$6</c:f>
              <c:numCache>
                <c:formatCode>General</c:formatCode>
                <c:ptCount val="6"/>
                <c:pt idx="0">
                  <c:v>92</c:v>
                </c:pt>
                <c:pt idx="1">
                  <c:v>40</c:v>
                </c:pt>
                <c:pt idx="2">
                  <c:v>83</c:v>
                </c:pt>
                <c:pt idx="3">
                  <c:v>85</c:v>
                </c:pt>
                <c:pt idx="4">
                  <c:v>100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5-45F4-8A62-4115A0C299F7}"/>
            </c:ext>
          </c:extLst>
        </c:ser>
        <c:ser>
          <c:idx val="3"/>
          <c:order val="3"/>
          <c:tx>
            <c:v>Laptop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Ward</c:v>
                </c:pt>
                <c:pt idx="1">
                  <c:v>Community</c:v>
                </c:pt>
                <c:pt idx="2">
                  <c:v>Clinic</c:v>
                </c:pt>
                <c:pt idx="3">
                  <c:v>Office</c:v>
                </c:pt>
                <c:pt idx="4">
                  <c:v>Dispensary</c:v>
                </c:pt>
                <c:pt idx="5">
                  <c:v>Home</c:v>
                </c:pt>
              </c:strCache>
            </c:strRef>
          </c:cat>
          <c:val>
            <c:numRef>
              <c:f>Sheet1!$E$1:$E$6</c:f>
              <c:numCache>
                <c:formatCode>General</c:formatCode>
                <c:ptCount val="6"/>
                <c:pt idx="0">
                  <c:v>64</c:v>
                </c:pt>
                <c:pt idx="1">
                  <c:v>80</c:v>
                </c:pt>
                <c:pt idx="2">
                  <c:v>48</c:v>
                </c:pt>
                <c:pt idx="3">
                  <c:v>61</c:v>
                </c:pt>
                <c:pt idx="4">
                  <c:v>36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85-45F4-8A62-4115A0C299F7}"/>
            </c:ext>
          </c:extLst>
        </c:ser>
        <c:ser>
          <c:idx val="4"/>
          <c:order val="4"/>
          <c:tx>
            <c:v>Printouts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Ward</c:v>
                </c:pt>
                <c:pt idx="1">
                  <c:v>Community</c:v>
                </c:pt>
                <c:pt idx="2">
                  <c:v>Clinic</c:v>
                </c:pt>
                <c:pt idx="3">
                  <c:v>Office</c:v>
                </c:pt>
                <c:pt idx="4">
                  <c:v>Dispensary</c:v>
                </c:pt>
                <c:pt idx="5">
                  <c:v>Home</c:v>
                </c:pt>
              </c:strCache>
            </c:strRef>
          </c:cat>
          <c:val>
            <c:numRef>
              <c:f>Sheet1!$F$1:$F$6</c:f>
              <c:numCache>
                <c:formatCode>General</c:formatCode>
                <c:ptCount val="6"/>
                <c:pt idx="0">
                  <c:v>3</c:v>
                </c:pt>
                <c:pt idx="1">
                  <c:v>20</c:v>
                </c:pt>
                <c:pt idx="2">
                  <c:v>4</c:v>
                </c:pt>
                <c:pt idx="3">
                  <c:v>11</c:v>
                </c:pt>
                <c:pt idx="4">
                  <c:v>29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5-45F4-8A62-4115A0C29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280943"/>
        <c:axId val="306280111"/>
      </c:barChart>
      <c:catAx>
        <c:axId val="3062809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57150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280111"/>
        <c:crosses val="autoZero"/>
        <c:auto val="1"/>
        <c:lblAlgn val="ctr"/>
        <c:lblOffset val="100"/>
        <c:noMultiLvlLbl val="0"/>
      </c:catAx>
      <c:valAx>
        <c:axId val="30628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50" b="1" i="0" baseline="0"/>
                  <a:t>%</a:t>
                </a:r>
              </a:p>
            </c:rich>
          </c:tx>
          <c:layout>
            <c:manualLayout>
              <c:xMode val="edge"/>
              <c:yMode val="edge"/>
              <c:x val="4.7663503100407369E-3"/>
              <c:y val="0.38828962940752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28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5530502334678582"/>
          <c:w val="1"/>
          <c:h val="0.14469498068466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Work setting  /  Years practicing  /  MI training</a:t>
          </a:r>
          <a:endParaRPr lang="en-US" sz="2100" dirty="0"/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Devices used in different work settings</a:t>
          </a:r>
          <a:endParaRPr lang="en-US" sz="2400" dirty="0"/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07713612-DB7C-4467-899D-152DC0C4AE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Format / search preferences and barriers</a:t>
          </a:r>
          <a:endParaRPr lang="en-US" sz="2400" dirty="0"/>
        </a:p>
      </dgm:t>
    </dgm:pt>
    <dgm:pt modelId="{101D7C1F-38E7-488F-A89F-76DB08F74E52}" type="parTrans" cxnId="{1B84EA37-2D2B-48D8-B8AE-B7A30C502138}">
      <dgm:prSet/>
      <dgm:spPr/>
      <dgm:t>
        <a:bodyPr/>
        <a:lstStyle/>
        <a:p>
          <a:endParaRPr lang="en-US"/>
        </a:p>
      </dgm:t>
    </dgm:pt>
    <dgm:pt modelId="{E686EBBC-3B0B-4DE7-A40A-5E7CF4BB4639}" type="sibTrans" cxnId="{1B84EA37-2D2B-48D8-B8AE-B7A30C502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49208C22-3DCA-4700-AD63-E887473DE26F}" type="pres">
      <dgm:prSet presAssocID="{07713612-DB7C-4467-899D-152DC0C4AE00}" presName="text_3" presStyleLbl="node1" presStyleIdx="2" presStyleCnt="3">
        <dgm:presLayoutVars>
          <dgm:bulletEnabled val="1"/>
        </dgm:presLayoutVars>
      </dgm:prSet>
      <dgm:spPr/>
    </dgm:pt>
    <dgm:pt modelId="{E800F6D9-A253-41D4-92FE-88EC1103A72C}" type="pres">
      <dgm:prSet presAssocID="{07713612-DB7C-4467-899D-152DC0C4AE00}" presName="accent_3" presStyleCnt="0"/>
      <dgm:spPr/>
    </dgm:pt>
    <dgm:pt modelId="{45D1EB6F-1E17-42B2-AD19-A56165F93841}" type="pres">
      <dgm:prSet presAssocID="{07713612-DB7C-4467-899D-152DC0C4AE00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1B84EA37-2D2B-48D8-B8AE-B7A30C502138}" srcId="{7E5AA53B-3EEE-4DE4-BB81-9044890C2946}" destId="{07713612-DB7C-4467-899D-152DC0C4AE00}" srcOrd="2" destOrd="0" parTransId="{101D7C1F-38E7-488F-A89F-76DB08F74E52}" sibTransId="{E686EBBC-3B0B-4DE7-A40A-5E7CF4BB4639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2BEEB8AC-D39A-4B55-845E-3E00FECFA761}" type="presOf" srcId="{07713612-DB7C-4467-899D-152DC0C4AE00}" destId="{49208C22-3DCA-4700-AD63-E887473DE26F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713FF9C4-57CE-42E2-9906-6D7280D3B389}" type="presParOf" srcId="{90561C55-3C6E-4D53-85E1-2C50BCDDA392}" destId="{49208C22-3DCA-4700-AD63-E887473DE26F}" srcOrd="5" destOrd="0" presId="urn:microsoft.com/office/officeart/2008/layout/VerticalCurvedList"/>
    <dgm:cxn modelId="{468D50A6-4389-4D4A-A399-263B6B0028CD}" type="presParOf" srcId="{90561C55-3C6E-4D53-85E1-2C50BCDDA392}" destId="{E800F6D9-A253-41D4-92FE-88EC1103A72C}" srcOrd="6" destOrd="0" presId="urn:microsoft.com/office/officeart/2008/layout/VerticalCurvedList"/>
    <dgm:cxn modelId="{BA52CF7F-8D0A-4AE3-95F2-DD722C26E452}" type="presParOf" srcId="{E800F6D9-A253-41D4-92FE-88EC1103A72C}" destId="{45D1EB6F-1E17-42B2-AD19-A56165F938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Improve availability of work devices and subscriptions for multiple users</a:t>
          </a:r>
          <a:endParaRPr lang="en-US" dirty="0"/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9B0D2AD9-2AE0-42D6-94B1-07B8468F254A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Training and refresher training sessions to help pharmacist maintain e-resource skills</a:t>
          </a:r>
          <a:endParaRPr lang="en-US" dirty="0"/>
        </a:p>
      </dgm:t>
    </dgm:pt>
    <dgm:pt modelId="{D13B271E-D665-4D2B-BA5D-B2D1E117D8C8}" type="parTrans" cxnId="{F99AFB15-E2D6-49FC-B000-D4173E0D63A7}">
      <dgm:prSet/>
      <dgm:spPr/>
      <dgm:t>
        <a:bodyPr/>
        <a:lstStyle/>
        <a:p>
          <a:endParaRPr lang="en-US"/>
        </a:p>
      </dgm:t>
    </dgm:pt>
    <dgm:pt modelId="{6978A78C-2FA0-4226-A62E-D079F76F602B}" type="sibTrans" cxnId="{F99AFB15-E2D6-49FC-B000-D4173E0D63A7}">
      <dgm:prSet/>
      <dgm:spPr/>
      <dgm:t>
        <a:bodyPr/>
        <a:lstStyle/>
        <a:p>
          <a:endParaRPr lang="en-US"/>
        </a:p>
      </dgm:t>
    </dgm:pt>
    <dgm:pt modelId="{40A0C945-42DE-4337-80B6-601B62C266D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  Use these features where possible when writing e.g. MI enquiry responses, guidelines, newsletters </a:t>
          </a:r>
        </a:p>
      </dgm:t>
    </dgm:pt>
    <dgm:pt modelId="{2E7BCB5F-C61C-4DC0-825B-9F89C9789C74}" type="parTrans" cxnId="{6519A21E-D459-410D-87D5-C53A3B99AC07}">
      <dgm:prSet/>
      <dgm:spPr/>
      <dgm:t>
        <a:bodyPr/>
        <a:lstStyle/>
        <a:p>
          <a:endParaRPr lang="en-US"/>
        </a:p>
      </dgm:t>
    </dgm:pt>
    <dgm:pt modelId="{D0807CB3-8E52-4511-960A-655DFEC0D3FC}" type="sibTrans" cxnId="{6519A21E-D459-410D-87D5-C53A3B99AC07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0442E138-FE1D-43F6-9E67-0D1B42031F34}" type="pres">
      <dgm:prSet presAssocID="{40A0C945-42DE-4337-80B6-601B62C266D4}" presName="text_1" presStyleLbl="node1" presStyleIdx="0" presStyleCnt="3">
        <dgm:presLayoutVars>
          <dgm:bulletEnabled val="1"/>
        </dgm:presLayoutVars>
      </dgm:prSet>
      <dgm:spPr/>
    </dgm:pt>
    <dgm:pt modelId="{269B8834-84CB-41CA-A697-1CACC202F261}" type="pres">
      <dgm:prSet presAssocID="{40A0C945-42DE-4337-80B6-601B62C266D4}" presName="accent_1" presStyleCnt="0"/>
      <dgm:spPr/>
    </dgm:pt>
    <dgm:pt modelId="{C3EF7238-746F-4C8F-ADE0-041188F431C0}" type="pres">
      <dgm:prSet presAssocID="{40A0C945-42DE-4337-80B6-601B62C266D4}" presName="accentRepeatNode" presStyleLbl="solidFgAcc1" presStyleIdx="0" presStyleCnt="3"/>
      <dgm:spPr/>
    </dgm:pt>
    <dgm:pt modelId="{69EA203D-0670-4391-B103-13BD9B41CF1D}" type="pres">
      <dgm:prSet presAssocID="{5605D28D-2CE6-4513-8566-952984E21E14}" presName="text_2" presStyleLbl="node1" presStyleIdx="1" presStyleCnt="3">
        <dgm:presLayoutVars>
          <dgm:bulletEnabled val="1"/>
        </dgm:presLayoutVars>
      </dgm:prSet>
      <dgm:spPr/>
    </dgm:pt>
    <dgm:pt modelId="{A76A0151-A42B-469D-8004-D255B01C2356}" type="pres">
      <dgm:prSet presAssocID="{5605D28D-2CE6-4513-8566-952984E21E14}" presName="accent_2" presStyleCnt="0"/>
      <dgm:spPr/>
    </dgm:pt>
    <dgm:pt modelId="{A965097E-32F1-4AB8-8C4E-2814A7596B2F}" type="pres">
      <dgm:prSet presAssocID="{5605D28D-2CE6-4513-8566-952984E21E14}" presName="accentRepeatNode" presStyleLbl="solidFgAcc1" presStyleIdx="1" presStyleCnt="3" custLinFactNeighborX="4474" custLinFactNeighborY="2817"/>
      <dgm:spPr/>
    </dgm:pt>
    <dgm:pt modelId="{EC26B19F-A805-40A9-BC84-E18BF0CBAAD1}" type="pres">
      <dgm:prSet presAssocID="{9B0D2AD9-2AE0-42D6-94B1-07B8468F254A}" presName="text_3" presStyleLbl="node1" presStyleIdx="2" presStyleCnt="3">
        <dgm:presLayoutVars>
          <dgm:bulletEnabled val="1"/>
        </dgm:presLayoutVars>
      </dgm:prSet>
      <dgm:spPr/>
    </dgm:pt>
    <dgm:pt modelId="{E4F0CB8A-3911-4D83-9FCE-AFDEF1DEC7FD}" type="pres">
      <dgm:prSet presAssocID="{9B0D2AD9-2AE0-42D6-94B1-07B8468F254A}" presName="accent_3" presStyleCnt="0"/>
      <dgm:spPr/>
    </dgm:pt>
    <dgm:pt modelId="{CDB37816-7E9F-43E0-9BB7-6DA19430962A}" type="pres">
      <dgm:prSet presAssocID="{9B0D2AD9-2AE0-42D6-94B1-07B8468F254A}" presName="accentRepeatNode" presStyleLbl="solidFgAcc1" presStyleIdx="2" presStyleCnt="3" custScaleX="103069" custLinFactNeighborX="-10245" custLinFactNeighborY="4423"/>
      <dgm:spPr/>
    </dgm:pt>
  </dgm:ptLst>
  <dgm:cxnLst>
    <dgm:cxn modelId="{B0F8720C-203C-4A49-B566-65194B1F549B}" type="presOf" srcId="{5605D28D-2CE6-4513-8566-952984E21E14}" destId="{69EA203D-0670-4391-B103-13BD9B41CF1D}" srcOrd="0" destOrd="0" presId="urn:microsoft.com/office/officeart/2008/layout/VerticalCurvedList"/>
    <dgm:cxn modelId="{F99AFB15-E2D6-49FC-B000-D4173E0D63A7}" srcId="{7E5AA53B-3EEE-4DE4-BB81-9044890C2946}" destId="{9B0D2AD9-2AE0-42D6-94B1-07B8468F254A}" srcOrd="2" destOrd="0" parTransId="{D13B271E-D665-4D2B-BA5D-B2D1E117D8C8}" sibTransId="{6978A78C-2FA0-4226-A62E-D079F76F602B}"/>
    <dgm:cxn modelId="{6519A21E-D459-410D-87D5-C53A3B99AC07}" srcId="{7E5AA53B-3EEE-4DE4-BB81-9044890C2946}" destId="{40A0C945-42DE-4337-80B6-601B62C266D4}" srcOrd="0" destOrd="0" parTransId="{2E7BCB5F-C61C-4DC0-825B-9F89C9789C74}" sibTransId="{D0807CB3-8E52-4511-960A-655DFEC0D3FC}"/>
    <dgm:cxn modelId="{99037932-E721-403B-B5CC-BBAE6692E1AC}" type="presOf" srcId="{40A0C945-42DE-4337-80B6-601B62C266D4}" destId="{0442E138-FE1D-43F6-9E67-0D1B42031F34}" srcOrd="0" destOrd="0" presId="urn:microsoft.com/office/officeart/2008/layout/VerticalCurvedList"/>
    <dgm:cxn modelId="{FAF3F884-F0CF-440F-8CB1-B7648AB1B138}" srcId="{7E5AA53B-3EEE-4DE4-BB81-9044890C2946}" destId="{5605D28D-2CE6-4513-8566-952984E21E14}" srcOrd="1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3199F5D3-AB5E-48B2-9BFC-4A99DC6D4C4E}" type="presOf" srcId="{9B0D2AD9-2AE0-42D6-94B1-07B8468F254A}" destId="{EC26B19F-A805-40A9-BC84-E18BF0CBAAD1}" srcOrd="0" destOrd="0" presId="urn:microsoft.com/office/officeart/2008/layout/VerticalCurvedList"/>
    <dgm:cxn modelId="{CC84BFEC-28F2-4850-BCDC-0F1A1DA17F1E}" type="presOf" srcId="{D0807CB3-8E52-4511-960A-655DFEC0D3FC}" destId="{D79B43FC-100B-4A0D-A4D5-0D2D04B99064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177737F6-971C-41FA-9179-A55FB25A0327}" type="presParOf" srcId="{90561C55-3C6E-4D53-85E1-2C50BCDDA392}" destId="{0442E138-FE1D-43F6-9E67-0D1B42031F34}" srcOrd="1" destOrd="0" presId="urn:microsoft.com/office/officeart/2008/layout/VerticalCurvedList"/>
    <dgm:cxn modelId="{8ACCE3C7-E21B-46CC-BF6F-FC7CEC58EF99}" type="presParOf" srcId="{90561C55-3C6E-4D53-85E1-2C50BCDDA392}" destId="{269B8834-84CB-41CA-A697-1CACC202F261}" srcOrd="2" destOrd="0" presId="urn:microsoft.com/office/officeart/2008/layout/VerticalCurvedList"/>
    <dgm:cxn modelId="{E13DB1C8-A984-498D-AFC5-C66D1340FDD7}" type="presParOf" srcId="{269B8834-84CB-41CA-A697-1CACC202F261}" destId="{C3EF7238-746F-4C8F-ADE0-041188F431C0}" srcOrd="0" destOrd="0" presId="urn:microsoft.com/office/officeart/2008/layout/VerticalCurvedList"/>
    <dgm:cxn modelId="{02F4663D-5688-4208-8A85-2420B0A5CA08}" type="presParOf" srcId="{90561C55-3C6E-4D53-85E1-2C50BCDDA392}" destId="{69EA203D-0670-4391-B103-13BD9B41CF1D}" srcOrd="3" destOrd="0" presId="urn:microsoft.com/office/officeart/2008/layout/VerticalCurvedList"/>
    <dgm:cxn modelId="{DA796635-4157-471E-A997-E9488B1641A8}" type="presParOf" srcId="{90561C55-3C6E-4D53-85E1-2C50BCDDA392}" destId="{A76A0151-A42B-469D-8004-D255B01C2356}" srcOrd="4" destOrd="0" presId="urn:microsoft.com/office/officeart/2008/layout/VerticalCurvedList"/>
    <dgm:cxn modelId="{99B1F945-3941-4E49-9020-22E0104D29C5}" type="presParOf" srcId="{A76A0151-A42B-469D-8004-D255B01C2356}" destId="{A965097E-32F1-4AB8-8C4E-2814A7596B2F}" srcOrd="0" destOrd="0" presId="urn:microsoft.com/office/officeart/2008/layout/VerticalCurvedList"/>
    <dgm:cxn modelId="{C63467FE-FD19-47A2-96A9-9A766C9ACB7B}" type="presParOf" srcId="{90561C55-3C6E-4D53-85E1-2C50BCDDA392}" destId="{EC26B19F-A805-40A9-BC84-E18BF0CBAAD1}" srcOrd="5" destOrd="0" presId="urn:microsoft.com/office/officeart/2008/layout/VerticalCurvedList"/>
    <dgm:cxn modelId="{AC43B9DF-A3EA-4437-8493-9539CDC87EE8}" type="presParOf" srcId="{90561C55-3C6E-4D53-85E1-2C50BCDDA392}" destId="{E4F0CB8A-3911-4D83-9FCE-AFDEF1DEC7FD}" srcOrd="6" destOrd="0" presId="urn:microsoft.com/office/officeart/2008/layout/VerticalCurvedList"/>
    <dgm:cxn modelId="{BF71B7E4-BE77-4E74-A7C9-FFA037118EFC}" type="presParOf" srcId="{E4F0CB8A-3911-4D83-9FCE-AFDEF1DEC7FD}" destId="{CDB37816-7E9F-43E0-9BB7-6DA1943096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57898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Work setting  /  Years practicing  /  MI training</a:t>
          </a:r>
          <a:endParaRPr lang="en-US" sz="2100" kern="1200" dirty="0"/>
        </a:p>
      </dsp:txBody>
      <dsp:txXfrm>
        <a:off x="496568" y="356393"/>
        <a:ext cx="6578982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319883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Devices used in different work settings</a:t>
          </a:r>
          <a:endParaRPr lang="en-US" sz="2400" kern="1200" dirty="0"/>
        </a:p>
      </dsp:txBody>
      <dsp:txXfrm>
        <a:off x="755666" y="1425575"/>
        <a:ext cx="6319883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08C22-3DCA-4700-AD63-E887473DE26F}">
      <dsp:nvSpPr>
        <dsp:cNvPr id="0" name=""/>
        <dsp:cNvSpPr/>
      </dsp:nvSpPr>
      <dsp:spPr>
        <a:xfrm>
          <a:off x="496568" y="2494756"/>
          <a:ext cx="657898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Format / search preferences and barriers</a:t>
          </a:r>
          <a:endParaRPr lang="en-US" sz="2400" kern="1200" dirty="0"/>
        </a:p>
      </dsp:txBody>
      <dsp:txXfrm>
        <a:off x="496568" y="2494756"/>
        <a:ext cx="6578982" cy="712787"/>
      </dsp:txXfrm>
    </dsp:sp>
    <dsp:sp modelId="{45D1EB6F-1E17-42B2-AD19-A56165F93841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2024171" y="-313674"/>
          <a:ext cx="2419645" cy="2419645"/>
        </a:xfrm>
        <a:prstGeom prst="blockArc">
          <a:avLst>
            <a:gd name="adj1" fmla="val 18900000"/>
            <a:gd name="adj2" fmla="val 2700000"/>
            <a:gd name="adj3" fmla="val 893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2E138-FE1D-43F6-9E67-0D1B42031F34}">
      <dsp:nvSpPr>
        <dsp:cNvPr id="0" name=""/>
        <dsp:cNvSpPr/>
      </dsp:nvSpPr>
      <dsp:spPr>
        <a:xfrm>
          <a:off x="254196" y="179229"/>
          <a:ext cx="8176742" cy="358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52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  Use these features where possible when writing e.g. MI enquiry responses, guidelines, newsletters </a:t>
          </a:r>
        </a:p>
      </dsp:txBody>
      <dsp:txXfrm>
        <a:off x="254196" y="179229"/>
        <a:ext cx="8176742" cy="358459"/>
      </dsp:txXfrm>
    </dsp:sp>
    <dsp:sp modelId="{C3EF7238-746F-4C8F-ADE0-041188F431C0}">
      <dsp:nvSpPr>
        <dsp:cNvPr id="0" name=""/>
        <dsp:cNvSpPr/>
      </dsp:nvSpPr>
      <dsp:spPr>
        <a:xfrm>
          <a:off x="30159" y="134422"/>
          <a:ext cx="448074" cy="448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A203D-0670-4391-B103-13BD9B41CF1D}">
      <dsp:nvSpPr>
        <dsp:cNvPr id="0" name=""/>
        <dsp:cNvSpPr/>
      </dsp:nvSpPr>
      <dsp:spPr>
        <a:xfrm>
          <a:off x="384496" y="716918"/>
          <a:ext cx="8046442" cy="358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52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 Improve availability of work devices and subscriptions for multiple users</a:t>
          </a:r>
          <a:endParaRPr lang="en-US" sz="1500" kern="1200" dirty="0"/>
        </a:p>
      </dsp:txBody>
      <dsp:txXfrm>
        <a:off x="384496" y="716918"/>
        <a:ext cx="8046442" cy="358459"/>
      </dsp:txXfrm>
    </dsp:sp>
    <dsp:sp modelId="{A965097E-32F1-4AB8-8C4E-2814A7596B2F}">
      <dsp:nvSpPr>
        <dsp:cNvPr id="0" name=""/>
        <dsp:cNvSpPr/>
      </dsp:nvSpPr>
      <dsp:spPr>
        <a:xfrm>
          <a:off x="180506" y="684733"/>
          <a:ext cx="448074" cy="448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6B19F-A805-40A9-BC84-E18BF0CBAAD1}">
      <dsp:nvSpPr>
        <dsp:cNvPr id="0" name=""/>
        <dsp:cNvSpPr/>
      </dsp:nvSpPr>
      <dsp:spPr>
        <a:xfrm>
          <a:off x="254196" y="1254607"/>
          <a:ext cx="8176742" cy="358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52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Training and refresher training sessions to help pharmacist maintain e-resource skills</a:t>
          </a:r>
          <a:endParaRPr lang="en-US" sz="1500" kern="1200" dirty="0"/>
        </a:p>
      </dsp:txBody>
      <dsp:txXfrm>
        <a:off x="254196" y="1254607"/>
        <a:ext cx="8176742" cy="358459"/>
      </dsp:txXfrm>
    </dsp:sp>
    <dsp:sp modelId="{CDB37816-7E9F-43E0-9BB7-6DA19430962A}">
      <dsp:nvSpPr>
        <dsp:cNvPr id="0" name=""/>
        <dsp:cNvSpPr/>
      </dsp:nvSpPr>
      <dsp:spPr>
        <a:xfrm>
          <a:off x="0" y="1229618"/>
          <a:ext cx="461825" cy="448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5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3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5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5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pixabay.com/en/tablet-screen-monitor-phone-pc-31415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pixabay.com/en/tablet-screen-monitor-phone-pc-31415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074" y="4401741"/>
            <a:ext cx="10993549" cy="1563267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>
                <a:solidFill>
                  <a:schemeClr val="bg1"/>
                </a:solidFill>
              </a:rPr>
              <a:t>How Pharmacists Access </a:t>
            </a:r>
            <a:br>
              <a:rPr lang="en-US" sz="3800" cap="none" dirty="0">
                <a:solidFill>
                  <a:schemeClr val="bg1"/>
                </a:solidFill>
              </a:rPr>
            </a:br>
            <a:r>
              <a:rPr lang="en-US" sz="3800" cap="none" dirty="0">
                <a:solidFill>
                  <a:schemeClr val="bg1"/>
                </a:solidFill>
              </a:rPr>
              <a:t>Electronic Information About Medicines?</a:t>
            </a:r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443883" y="581882"/>
            <a:ext cx="3689968" cy="370817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70F4BC-82CF-8F63-60FD-0C859B003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250" y="581882"/>
            <a:ext cx="1853635" cy="3708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58EE0-72E4-C3BD-0FDB-513B021913B5}"/>
              </a:ext>
            </a:extLst>
          </p:cNvPr>
          <p:cNvSpPr txBox="1"/>
          <p:nvPr/>
        </p:nvSpPr>
        <p:spPr>
          <a:xfrm>
            <a:off x="4243029" y="1931658"/>
            <a:ext cx="463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solidFill>
                  <a:schemeClr val="accent1"/>
                </a:solidFill>
              </a:rPr>
              <a:t>1 </a:t>
            </a:r>
            <a:r>
              <a:rPr lang="en-GB" dirty="0">
                <a:solidFill>
                  <a:schemeClr val="accent1"/>
                </a:solidFill>
              </a:rPr>
              <a:t>Guy’s and St </a:t>
            </a:r>
            <a:r>
              <a:rPr lang="en-GB" dirty="0" err="1">
                <a:solidFill>
                  <a:schemeClr val="accent1"/>
                </a:solidFill>
              </a:rPr>
              <a:t>Thomas’</a:t>
            </a:r>
            <a:r>
              <a:rPr lang="en-GB" dirty="0">
                <a:solidFill>
                  <a:schemeClr val="accent1"/>
                </a:solidFill>
              </a:rPr>
              <a:t> NHS Foundation Trust</a:t>
            </a:r>
          </a:p>
          <a:p>
            <a:r>
              <a:rPr lang="en-GB" baseline="30000" dirty="0">
                <a:solidFill>
                  <a:schemeClr val="accent1"/>
                </a:solidFill>
              </a:rPr>
              <a:t>2 </a:t>
            </a:r>
            <a:r>
              <a:rPr lang="en-GB" dirty="0">
                <a:solidFill>
                  <a:schemeClr val="accent1"/>
                </a:solidFill>
              </a:rPr>
              <a:t>University College London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DA7CF-4738-3DF4-20A7-6C374AA7CE0D}"/>
              </a:ext>
            </a:extLst>
          </p:cNvPr>
          <p:cNvSpPr txBox="1"/>
          <p:nvPr/>
        </p:nvSpPr>
        <p:spPr>
          <a:xfrm rot="10800000" flipH="1" flipV="1">
            <a:off x="4298996" y="1387483"/>
            <a:ext cx="500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Diane Bramley</a:t>
            </a:r>
            <a:r>
              <a:rPr lang="en-GB" baseline="30000" dirty="0">
                <a:solidFill>
                  <a:schemeClr val="accent1"/>
                </a:solidFill>
              </a:rPr>
              <a:t>1</a:t>
            </a:r>
            <a:r>
              <a:rPr lang="en-GB" dirty="0">
                <a:solidFill>
                  <a:schemeClr val="accent1"/>
                </a:solidFill>
              </a:rPr>
              <a:t>, Noura Al-Shalan,</a:t>
            </a:r>
            <a:r>
              <a:rPr lang="en-GB" baseline="30000" dirty="0">
                <a:solidFill>
                  <a:schemeClr val="accent1"/>
                </a:solidFill>
              </a:rPr>
              <a:t>2</a:t>
            </a:r>
            <a:r>
              <a:rPr lang="en-GB" dirty="0">
                <a:solidFill>
                  <a:schemeClr val="accent1"/>
                </a:solidFill>
              </a:rPr>
              <a:t> Josephine Falade</a:t>
            </a:r>
            <a:r>
              <a:rPr lang="en-GB" baseline="30000" dirty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BD91D1-6C2F-95D4-BB05-F400CBD2E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865" y="2627079"/>
            <a:ext cx="3332385" cy="1662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97E259-3D41-EBCC-CEF7-DF5E9FAB864E}"/>
              </a:ext>
            </a:extLst>
          </p:cNvPr>
          <p:cNvSpPr/>
          <p:nvPr/>
        </p:nvSpPr>
        <p:spPr>
          <a:xfrm>
            <a:off x="4133851" y="3074894"/>
            <a:ext cx="2688290" cy="121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8FC98C-93C1-C762-84B9-86ECED1CA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72781" y="30452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70"/>
    </mc:Choice>
    <mc:Fallback xmlns="">
      <p:transition spd="slow" advTm="17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gital Numbers">
            <a:extLst>
              <a:ext uri="{FF2B5EF4-FFF2-40B4-BE49-F238E27FC236}">
                <a16:creationId xmlns:a16="http://schemas.microsoft.com/office/drawing/2014/main" id="{046AAFC3-F082-2AF3-C58A-23DD4E50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4" r="6843" b="-1"/>
          <a:stretch/>
        </p:blipFill>
        <p:spPr>
          <a:xfrm>
            <a:off x="-80682" y="-3745"/>
            <a:ext cx="9470067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ACE967-4F69-86DC-0371-5D7D07C494AF}"/>
              </a:ext>
            </a:extLst>
          </p:cNvPr>
          <p:cNvSpPr/>
          <p:nvPr/>
        </p:nvSpPr>
        <p:spPr>
          <a:xfrm>
            <a:off x="330134" y="286871"/>
            <a:ext cx="8724219" cy="6275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Digital Numbers">
            <a:extLst>
              <a:ext uri="{FF2B5EF4-FFF2-40B4-BE49-F238E27FC236}">
                <a16:creationId xmlns:a16="http://schemas.microsoft.com/office/drawing/2014/main" id="{025F52E8-C888-CE5A-BED5-58ECF84D1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92" r="29042" b="-1"/>
          <a:stretch/>
        </p:blipFill>
        <p:spPr>
          <a:xfrm>
            <a:off x="9457765" y="10"/>
            <a:ext cx="2734234" cy="685799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48BC707-6046-68C6-CD1C-DB0E0DC03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385" y="1247639"/>
            <a:ext cx="2802614" cy="5606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69D48-9888-AC7A-BAC9-D031C943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385" y="0"/>
            <a:ext cx="2802614" cy="1398607"/>
          </a:xfrm>
          <a:prstGeom prst="rect">
            <a:avLst/>
          </a:prstGeom>
        </p:spPr>
      </p:pic>
      <p:graphicFrame>
        <p:nvGraphicFramePr>
          <p:cNvPr id="16" name="Content Placeholder 5" descr="SmartArt">
            <a:extLst>
              <a:ext uri="{FF2B5EF4-FFF2-40B4-BE49-F238E27FC236}">
                <a16:creationId xmlns:a16="http://schemas.microsoft.com/office/drawing/2014/main" id="{9B16669D-A293-ADC9-1C51-279ACA650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085984"/>
              </p:ext>
            </p:extLst>
          </p:nvPr>
        </p:nvGraphicFramePr>
        <p:xfrm>
          <a:off x="935262" y="2926991"/>
          <a:ext cx="7122839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96C0317B-5DDC-3428-69C8-9D49FE3EB518}"/>
              </a:ext>
            </a:extLst>
          </p:cNvPr>
          <p:cNvSpPr/>
          <p:nvPr/>
        </p:nvSpPr>
        <p:spPr>
          <a:xfrm>
            <a:off x="541194" y="755424"/>
            <a:ext cx="8302098" cy="984430"/>
          </a:xfrm>
          <a:prstGeom prst="flowChartAlternateProcess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Aim:   </a:t>
            </a:r>
            <a:r>
              <a:rPr lang="en-GB" sz="2400" dirty="0"/>
              <a:t>To determine pharmacists’ preferences </a:t>
            </a:r>
          </a:p>
          <a:p>
            <a:pPr algn="ctr"/>
            <a:r>
              <a:rPr lang="en-GB" sz="2400" dirty="0"/>
              <a:t>for accessing electronic information about medicines</a:t>
            </a:r>
            <a:endParaRPr lang="en-US" sz="2400" dirty="0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CDE8209F-7BDA-E750-58AD-0294845BDA36}"/>
              </a:ext>
            </a:extLst>
          </p:cNvPr>
          <p:cNvSpPr/>
          <p:nvPr/>
        </p:nvSpPr>
        <p:spPr>
          <a:xfrm>
            <a:off x="541194" y="1965957"/>
            <a:ext cx="8302098" cy="984430"/>
          </a:xfrm>
          <a:prstGeom prst="flowChartAlternateProcess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Method:   </a:t>
            </a:r>
            <a:r>
              <a:rPr lang="en-GB" sz="2800" dirty="0"/>
              <a:t>Electronic Survey for Hospital Pharmacists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505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3" y="713664"/>
            <a:ext cx="7536386" cy="5676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5693" y="2174911"/>
            <a:ext cx="2331739" cy="6704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RESULTS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919" y="3308902"/>
            <a:ext cx="3217678" cy="2784518"/>
          </a:xfrm>
        </p:spPr>
        <p:txBody>
          <a:bodyPr>
            <a:normAutofit lnSpcReduction="10000"/>
          </a:bodyPr>
          <a:lstStyle/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bg2"/>
                </a:solidFill>
              </a:rPr>
              <a:t>57 responses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bg2"/>
                </a:solidFill>
              </a:rPr>
              <a:t>30 had &gt;10 years experience</a:t>
            </a:r>
          </a:p>
          <a:p>
            <a:pPr>
              <a:buSzPct val="130000"/>
            </a:pPr>
            <a:endParaRPr lang="en-US" sz="1800" dirty="0">
              <a:solidFill>
                <a:schemeClr val="bg2"/>
              </a:solidFill>
            </a:endParaRPr>
          </a:p>
          <a:p>
            <a:pPr>
              <a:buSzPct val="130000"/>
            </a:pPr>
            <a:r>
              <a:rPr lang="en-US" sz="1800" dirty="0">
                <a:solidFill>
                  <a:schemeClr val="bg2"/>
                </a:solidFill>
              </a:rPr>
              <a:t>Top 3 Devices: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83-100% </a:t>
            </a:r>
            <a:r>
              <a:rPr lang="en-US" sz="1800" cap="none" dirty="0">
                <a:solidFill>
                  <a:schemeClr val="bg2"/>
                </a:solidFill>
              </a:rPr>
              <a:t>desktops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bg2"/>
                </a:solidFill>
              </a:rPr>
              <a:t>82-92% mobiles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36-89% </a:t>
            </a:r>
            <a:r>
              <a:rPr lang="en-US" sz="1800" cap="none" dirty="0">
                <a:solidFill>
                  <a:schemeClr val="bg2"/>
                </a:solidFill>
              </a:rPr>
              <a:t>laptops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US" sz="1800" cap="none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8561F-AA79-DDC5-C7C3-E15565122A54}"/>
              </a:ext>
            </a:extLst>
          </p:cNvPr>
          <p:cNvSpPr txBox="1"/>
          <p:nvPr/>
        </p:nvSpPr>
        <p:spPr>
          <a:xfrm>
            <a:off x="674403" y="996963"/>
            <a:ext cx="7105912" cy="5093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GB" sz="2500" dirty="0"/>
          </a:p>
          <a:p>
            <a:pPr algn="ctr"/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0A50B-1CCC-E734-2CAE-C2B5357D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830" y="1005838"/>
            <a:ext cx="1998593" cy="99737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AC68E7-0517-A106-226A-E5A8470D9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299" y="1005838"/>
            <a:ext cx="498564" cy="997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EEF21A-ED1F-D374-6219-6D2F39EA7743}"/>
              </a:ext>
            </a:extLst>
          </p:cNvPr>
          <p:cNvSpPr txBox="1"/>
          <p:nvPr/>
        </p:nvSpPr>
        <p:spPr>
          <a:xfrm>
            <a:off x="2055330" y="1107560"/>
            <a:ext cx="4445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Use of devices in different work settings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62FABF2-D797-4FDE-37EB-455121581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9746"/>
              </p:ext>
            </p:extLst>
          </p:nvPr>
        </p:nvGraphicFramePr>
        <p:xfrm>
          <a:off x="966136" y="1371600"/>
          <a:ext cx="6404481" cy="471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09E8AE5-8C6E-AF48-8D32-02A0F8449A1B}"/>
              </a:ext>
            </a:extLst>
          </p:cNvPr>
          <p:cNvSpPr txBox="1"/>
          <p:nvPr/>
        </p:nvSpPr>
        <p:spPr>
          <a:xfrm>
            <a:off x="8724829" y="2493830"/>
            <a:ext cx="199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RESULTS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3" y="733835"/>
            <a:ext cx="7536386" cy="5676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889" y="2569771"/>
            <a:ext cx="2331739" cy="6704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</a:t>
            </a:r>
            <a:r>
              <a:rPr lang="en-US" dirty="0">
                <a:solidFill>
                  <a:srgbClr val="FFFFFF"/>
                </a:solidFill>
              </a:rPr>
              <a:t>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919" y="3182355"/>
            <a:ext cx="3217678" cy="264042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8561F-AA79-DDC5-C7C3-E15565122A54}"/>
              </a:ext>
            </a:extLst>
          </p:cNvPr>
          <p:cNvSpPr txBox="1"/>
          <p:nvPr/>
        </p:nvSpPr>
        <p:spPr>
          <a:xfrm>
            <a:off x="674403" y="819772"/>
            <a:ext cx="7011372" cy="5379806"/>
          </a:xfrm>
          <a:prstGeom prst="rect">
            <a:avLst/>
          </a:prstGeom>
          <a:solidFill>
            <a:srgbClr val="0070C0"/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 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bg1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0A50B-1CCC-E734-2CAE-C2B5357D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19" y="1264869"/>
            <a:ext cx="2406872" cy="120111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AC68E7-0517-A106-226A-E5A8470D9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90" y="1035221"/>
            <a:ext cx="851615" cy="1703646"/>
          </a:xfrm>
          <a:prstGeom prst="rect">
            <a:avLst/>
          </a:prstGeom>
        </p:spPr>
      </p:pic>
      <p:pic>
        <p:nvPicPr>
          <p:cNvPr id="9" name="Picture 8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5BAEAE3C-4928-EA0C-399F-25AE13FFE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42889" y="3948662"/>
            <a:ext cx="2160564" cy="15574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09C72A-B66F-A247-68C0-768199E68702}"/>
              </a:ext>
            </a:extLst>
          </p:cNvPr>
          <p:cNvSpPr txBox="1"/>
          <p:nvPr/>
        </p:nvSpPr>
        <p:spPr>
          <a:xfrm>
            <a:off x="1232840" y="1819431"/>
            <a:ext cx="5963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88% would like mobile-friendly screens</a:t>
            </a:r>
          </a:p>
          <a:p>
            <a:r>
              <a:rPr lang="en-GB" sz="2400" dirty="0">
                <a:solidFill>
                  <a:schemeClr val="bg1"/>
                </a:solidFill>
              </a:rPr>
              <a:t>67% would like e-resources available as an App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E502D6-6CCC-F8C0-CE25-071FE7598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63207"/>
              </p:ext>
            </p:extLst>
          </p:nvPr>
        </p:nvGraphicFramePr>
        <p:xfrm>
          <a:off x="887801" y="2803159"/>
          <a:ext cx="6584575" cy="3127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1234">
                  <a:extLst>
                    <a:ext uri="{9D8B030D-6E8A-4147-A177-3AD203B41FA5}">
                      <a16:colId xmlns:a16="http://schemas.microsoft.com/office/drawing/2014/main" val="4249041419"/>
                    </a:ext>
                  </a:extLst>
                </a:gridCol>
                <a:gridCol w="623341">
                  <a:extLst>
                    <a:ext uri="{9D8B030D-6E8A-4147-A177-3AD203B41FA5}">
                      <a16:colId xmlns:a16="http://schemas.microsoft.com/office/drawing/2014/main" val="841639697"/>
                    </a:ext>
                  </a:extLst>
                </a:gridCol>
              </a:tblGrid>
              <a:tr h="63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 Summary first and option to access detailed information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95%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61712"/>
                  </a:ext>
                </a:extLst>
              </a:tr>
              <a:tr h="63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 Detailed information first and an option to access a summary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47%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18863"/>
                  </a:ext>
                </a:extLst>
              </a:tr>
              <a:tr h="579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 Quick summary only without any background information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28%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80178"/>
                  </a:ext>
                </a:extLst>
              </a:tr>
              <a:tr h="560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 Provides links to extra files or PDFs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77%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28524"/>
                  </a:ext>
                </a:extLst>
              </a:tr>
              <a:tr h="722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 Provides option for printing, emailing or downloading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  <a:latin typeface="Gill Sans MT" panose="020B0502020104020203" pitchFamily="34" charset="0"/>
                        </a:rPr>
                        <a:t> 82%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89" marR="3689" marT="36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20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3" y="733835"/>
            <a:ext cx="7536386" cy="5676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889" y="2569771"/>
            <a:ext cx="2331739" cy="6704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</a:t>
            </a:r>
            <a:r>
              <a:rPr lang="en-US" dirty="0">
                <a:solidFill>
                  <a:srgbClr val="FFFFFF"/>
                </a:solidFill>
              </a:rPr>
              <a:t>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919" y="3182355"/>
            <a:ext cx="3217678" cy="264042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8561F-AA79-DDC5-C7C3-E15565122A54}"/>
              </a:ext>
            </a:extLst>
          </p:cNvPr>
          <p:cNvSpPr txBox="1"/>
          <p:nvPr/>
        </p:nvSpPr>
        <p:spPr>
          <a:xfrm>
            <a:off x="693467" y="818831"/>
            <a:ext cx="7011372" cy="5552289"/>
          </a:xfrm>
          <a:prstGeom prst="rect">
            <a:avLst/>
          </a:prstGeom>
          <a:solidFill>
            <a:srgbClr val="0070C0"/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 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bg1"/>
                </a:solidFill>
              </a:rPr>
              <a:t>   </a:t>
            </a:r>
            <a:r>
              <a:rPr lang="en-GB" sz="1400" dirty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                                                   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Barriers</a:t>
            </a:r>
          </a:p>
          <a:p>
            <a:pPr>
              <a:lnSpc>
                <a:spcPct val="150000"/>
              </a:lnSpc>
            </a:pPr>
            <a:endParaRPr lang="en-GB" sz="2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1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100" dirty="0">
                <a:solidFill>
                  <a:schemeClr val="bg1"/>
                </a:solidFill>
              </a:rPr>
              <a:t>              </a:t>
            </a:r>
          </a:p>
          <a:p>
            <a:pPr>
              <a:lnSpc>
                <a:spcPct val="150000"/>
              </a:lnSpc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0A50B-1CCC-E734-2CAE-C2B5357D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19" y="1264869"/>
            <a:ext cx="2406872" cy="120111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AC68E7-0517-A106-226A-E5A8470D9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90" y="1035221"/>
            <a:ext cx="851615" cy="1703646"/>
          </a:xfrm>
          <a:prstGeom prst="rect">
            <a:avLst/>
          </a:prstGeom>
        </p:spPr>
      </p:pic>
      <p:pic>
        <p:nvPicPr>
          <p:cNvPr id="9" name="Picture 8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5BAEAE3C-4928-EA0C-399F-25AE13FFE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42889" y="3948662"/>
            <a:ext cx="2160564" cy="155740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99264E-DB85-2632-6147-CF8E95C8E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23984"/>
              </p:ext>
            </p:extLst>
          </p:nvPr>
        </p:nvGraphicFramePr>
        <p:xfrm>
          <a:off x="1577788" y="1715015"/>
          <a:ext cx="5392074" cy="1970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3525">
                  <a:extLst>
                    <a:ext uri="{9D8B030D-6E8A-4147-A177-3AD203B41FA5}">
                      <a16:colId xmlns:a16="http://schemas.microsoft.com/office/drawing/2014/main" val="1444467433"/>
                    </a:ext>
                  </a:extLst>
                </a:gridCol>
                <a:gridCol w="578549">
                  <a:extLst>
                    <a:ext uri="{9D8B030D-6E8A-4147-A177-3AD203B41FA5}">
                      <a16:colId xmlns:a16="http://schemas.microsoft.com/office/drawing/2014/main" val="3678688498"/>
                    </a:ext>
                  </a:extLst>
                </a:gridCol>
              </a:tblGrid>
              <a:tr h="3284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Search Functions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%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70044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Ctrl +F to search for a word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86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87349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Clicking on menu subheading takes to relevant section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82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242425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Menu lists and scroll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54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62677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Website search function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49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76306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Read entire document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2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02033"/>
                  </a:ext>
                </a:extLst>
              </a:tr>
            </a:tbl>
          </a:graphicData>
        </a:graphic>
      </p:graphicFrame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059AD5AD-6AA2-A770-1273-25AAC82B5CAE}"/>
              </a:ext>
            </a:extLst>
          </p:cNvPr>
          <p:cNvSpPr/>
          <p:nvPr/>
        </p:nvSpPr>
        <p:spPr>
          <a:xfrm rot="842242">
            <a:off x="768615" y="3585087"/>
            <a:ext cx="3122974" cy="1834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07E0CD11-0B67-FDDD-2539-79B3144716DB}"/>
              </a:ext>
            </a:extLst>
          </p:cNvPr>
          <p:cNvSpPr/>
          <p:nvPr/>
        </p:nvSpPr>
        <p:spPr>
          <a:xfrm rot="973528">
            <a:off x="3171294" y="4651335"/>
            <a:ext cx="2622047" cy="1436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64A4EEDA-D879-42C0-C69A-718FCC362F2C}"/>
              </a:ext>
            </a:extLst>
          </p:cNvPr>
          <p:cNvSpPr/>
          <p:nvPr/>
        </p:nvSpPr>
        <p:spPr>
          <a:xfrm rot="2088962">
            <a:off x="5440828" y="5318817"/>
            <a:ext cx="1664464" cy="11392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F604A458-F74E-BFCC-F455-E8CD579D88C3}"/>
              </a:ext>
            </a:extLst>
          </p:cNvPr>
          <p:cNvSpPr/>
          <p:nvPr/>
        </p:nvSpPr>
        <p:spPr>
          <a:xfrm rot="3750281">
            <a:off x="5531269" y="3408461"/>
            <a:ext cx="2081285" cy="250533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37CD5A84-E116-EE1B-EFC2-1D52D7B4A941}"/>
              </a:ext>
            </a:extLst>
          </p:cNvPr>
          <p:cNvSpPr/>
          <p:nvPr/>
        </p:nvSpPr>
        <p:spPr>
          <a:xfrm rot="1269942">
            <a:off x="1033052" y="5018618"/>
            <a:ext cx="1988602" cy="15043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E01F-D316-77D6-75CC-D7AD18554580}"/>
              </a:ext>
            </a:extLst>
          </p:cNvPr>
          <p:cNvSpPr txBox="1"/>
          <p:nvPr/>
        </p:nvSpPr>
        <p:spPr>
          <a:xfrm rot="247908">
            <a:off x="1392571" y="4086758"/>
            <a:ext cx="181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73-80% Lack of subscriptions or simultaneous users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C4F0A1-C1B3-0899-219F-5115F023EB96}"/>
              </a:ext>
            </a:extLst>
          </p:cNvPr>
          <p:cNvSpPr txBox="1"/>
          <p:nvPr/>
        </p:nvSpPr>
        <p:spPr>
          <a:xfrm rot="21358488">
            <a:off x="1409082" y="5288314"/>
            <a:ext cx="155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  48% Lack </a:t>
            </a:r>
          </a:p>
          <a:p>
            <a:r>
              <a:rPr lang="en-GB" sz="1600" dirty="0">
                <a:solidFill>
                  <a:schemeClr val="bg1"/>
                </a:solidFill>
              </a:rPr>
              <a:t> of shared </a:t>
            </a:r>
          </a:p>
          <a:p>
            <a:r>
              <a:rPr lang="en-GB" sz="1600" dirty="0">
                <a:solidFill>
                  <a:schemeClr val="bg1"/>
                </a:solidFill>
              </a:rPr>
              <a:t>work devices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B93AA0-CD3B-4B24-A734-E0CDA036B047}"/>
              </a:ext>
            </a:extLst>
          </p:cNvPr>
          <p:cNvSpPr txBox="1"/>
          <p:nvPr/>
        </p:nvSpPr>
        <p:spPr>
          <a:xfrm rot="543823">
            <a:off x="5898935" y="4131564"/>
            <a:ext cx="1643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32% Difficulty reading or accessing info </a:t>
            </a:r>
          </a:p>
          <a:p>
            <a:r>
              <a:rPr lang="en-GB" sz="1600" dirty="0">
                <a:solidFill>
                  <a:schemeClr val="bg1"/>
                </a:solidFill>
              </a:rPr>
              <a:t>on mobile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4085EB-ECEA-7049-ABDD-79E4A50CDDB9}"/>
              </a:ext>
            </a:extLst>
          </p:cNvPr>
          <p:cNvSpPr txBox="1"/>
          <p:nvPr/>
        </p:nvSpPr>
        <p:spPr>
          <a:xfrm rot="284044">
            <a:off x="3768651" y="4954028"/>
            <a:ext cx="162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32% Dislike </a:t>
            </a:r>
          </a:p>
          <a:p>
            <a:r>
              <a:rPr lang="en-GB" sz="1600" dirty="0">
                <a:solidFill>
                  <a:schemeClr val="bg1"/>
                </a:solidFill>
              </a:rPr>
              <a:t>using personal</a:t>
            </a:r>
          </a:p>
          <a:p>
            <a:r>
              <a:rPr lang="en-GB" sz="1600" dirty="0">
                <a:solidFill>
                  <a:schemeClr val="bg1"/>
                </a:solidFill>
              </a:rPr>
              <a:t>device for work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EA57A-F523-0986-B759-F544D3DE8B9D}"/>
              </a:ext>
            </a:extLst>
          </p:cNvPr>
          <p:cNvSpPr txBox="1"/>
          <p:nvPr/>
        </p:nvSpPr>
        <p:spPr>
          <a:xfrm rot="1039678">
            <a:off x="5720742" y="5605884"/>
            <a:ext cx="110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10% Lack of training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9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10208A2E-E88C-39A2-D431-BE16AD3A9E5A}"/>
              </a:ext>
            </a:extLst>
          </p:cNvPr>
          <p:cNvSpPr/>
          <p:nvPr/>
        </p:nvSpPr>
        <p:spPr>
          <a:xfrm>
            <a:off x="178837" y="4202779"/>
            <a:ext cx="8758813" cy="2474259"/>
          </a:xfrm>
          <a:prstGeom prst="flowChartAlternateProcess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dirty="0"/>
              <a:t>Implementation: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CFB22-15F2-7A11-7A6C-24C78189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581" y="-111847"/>
            <a:ext cx="2814095" cy="1404337"/>
          </a:xfrm>
          <a:prstGeom prst="rect">
            <a:avLst/>
          </a:prstGeom>
        </p:spPr>
      </p:pic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92640"/>
              </p:ext>
            </p:extLst>
          </p:nvPr>
        </p:nvGraphicFramePr>
        <p:xfrm>
          <a:off x="487403" y="4798268"/>
          <a:ext cx="8450247" cy="179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8388143-8F35-A694-E6DC-FCC87A397C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9581" y="1244684"/>
            <a:ext cx="2814095" cy="5629572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9EC8EA0D-ED6B-05E0-49E6-B1BD09D48B6C}"/>
              </a:ext>
            </a:extLst>
          </p:cNvPr>
          <p:cNvSpPr/>
          <p:nvPr/>
        </p:nvSpPr>
        <p:spPr>
          <a:xfrm>
            <a:off x="304800" y="414177"/>
            <a:ext cx="8453717" cy="612648"/>
          </a:xfrm>
          <a:prstGeom prst="flowChartAlternateProcess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Conclusions</a:t>
            </a:r>
            <a:endParaRPr lang="en-US" sz="2400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221305B8-F872-9E10-873A-9C23E574E00E}"/>
              </a:ext>
            </a:extLst>
          </p:cNvPr>
          <p:cNvSpPr/>
          <p:nvPr/>
        </p:nvSpPr>
        <p:spPr>
          <a:xfrm>
            <a:off x="304800" y="1163584"/>
            <a:ext cx="8453717" cy="612648"/>
          </a:xfrm>
          <a:prstGeom prst="flowChartAlternateProcess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Mobile phones are used widely by pharmacists in all work settings</a:t>
            </a:r>
            <a:endParaRPr lang="en-US" sz="2400" dirty="0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7540631A-6915-9933-06EB-A04C16305054}"/>
              </a:ext>
            </a:extLst>
          </p:cNvPr>
          <p:cNvSpPr/>
          <p:nvPr/>
        </p:nvSpPr>
        <p:spPr>
          <a:xfrm>
            <a:off x="1030941" y="1962824"/>
            <a:ext cx="7073153" cy="2107151"/>
          </a:xfrm>
          <a:prstGeom prst="flowChartAlternateProcess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Popular features of e-resources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Readability on small screens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Searching via menu with clickable subheadings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Summary first, then link to detailed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Hyperlinks to PDFs, references</a:t>
            </a:r>
          </a:p>
        </p:txBody>
      </p:sp>
    </p:spTree>
    <p:extLst>
      <p:ext uri="{BB962C8B-B14F-4D97-AF65-F5344CB8AC3E}">
        <p14:creationId xmlns:p14="http://schemas.microsoft.com/office/powerpoint/2010/main" val="25691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907"/>
    </mc:Choice>
    <mc:Fallback xmlns="">
      <p:transition spd="slow" advTm="345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48092-4A2C-4E16-B971-9ACADFFF69E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E586370-B0FB-4108-8B4F-329716A22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3B719-B9A6-4DC9-AA9D-06F16B758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361</Words>
  <Application>Microsoft Office PowerPoint</Application>
  <PresentationFormat>Widescreen</PresentationFormat>
  <Paragraphs>107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2</vt:lpstr>
      <vt:lpstr>Dividend</vt:lpstr>
      <vt:lpstr>How Pharmacists Access  Electronic Information About Medicines?</vt:lpstr>
      <vt:lpstr>PowerPoint Presentation</vt:lpstr>
      <vt:lpstr>RESULTS</vt:lpstr>
      <vt:lpstr>METHOD</vt:lpstr>
      <vt:lpstr>METHOD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Pharmacists Access  Electronic Information About Medicines?</dc:title>
  <dc:creator>Diane Bramley</dc:creator>
  <cp:lastModifiedBy>Thompson Clare - Office Manager</cp:lastModifiedBy>
  <cp:revision>7</cp:revision>
  <dcterms:created xsi:type="dcterms:W3CDTF">2022-10-04T09:54:53Z</dcterms:created>
  <dcterms:modified xsi:type="dcterms:W3CDTF">2022-10-31T11:29:47Z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