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8"/>
  </p:notesMasterIdLst>
  <p:sldIdLst>
    <p:sldId id="256" r:id="rId2"/>
    <p:sldId id="257" r:id="rId3"/>
    <p:sldId id="258" r:id="rId4"/>
    <p:sldId id="260" r:id="rId5"/>
    <p:sldId id="261"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359" autoAdjust="0"/>
    <p:restoredTop sz="59160" autoAdjust="0"/>
  </p:normalViewPr>
  <p:slideViewPr>
    <p:cSldViewPr snapToGrid="0">
      <p:cViewPr varScale="1">
        <p:scale>
          <a:sx n="59" d="100"/>
          <a:sy n="59" d="100"/>
        </p:scale>
        <p:origin x="10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BCB89D-0AC1-4D85-99AE-834DF2075CB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0CE4EA6-BD1B-4ABA-9B4B-0B9DDFBB76FB}">
      <dgm:prSet phldrT="[Text]"/>
      <dgm:spPr/>
      <dgm:t>
        <a:bodyPr/>
        <a:lstStyle/>
        <a:p>
          <a:r>
            <a:rPr lang="en-GB" dirty="0"/>
            <a:t>This research aims to identify areas of improvement to streamline the process in event of total IT outages in the future </a:t>
          </a:r>
        </a:p>
      </dgm:t>
    </dgm:pt>
    <dgm:pt modelId="{6D7D7DE6-C5D6-4998-91E1-43FB38665DEB}" type="parTrans" cxnId="{6E0D2398-DC26-4237-8F62-6E26E3F0F669}">
      <dgm:prSet/>
      <dgm:spPr/>
      <dgm:t>
        <a:bodyPr/>
        <a:lstStyle/>
        <a:p>
          <a:endParaRPr lang="en-GB"/>
        </a:p>
      </dgm:t>
    </dgm:pt>
    <dgm:pt modelId="{4A80720E-AF26-4EE3-95D7-96B5D829F1B8}" type="sibTrans" cxnId="{6E0D2398-DC26-4237-8F62-6E26E3F0F669}">
      <dgm:prSet/>
      <dgm:spPr/>
      <dgm:t>
        <a:bodyPr/>
        <a:lstStyle/>
        <a:p>
          <a:endParaRPr lang="en-GB"/>
        </a:p>
      </dgm:t>
    </dgm:pt>
    <dgm:pt modelId="{19A7B4C7-FC74-4D20-8340-55FDEE1397F5}">
      <dgm:prSet phldrT="[Text]"/>
      <dgm:spPr/>
      <dgm:t>
        <a:bodyPr/>
        <a:lstStyle/>
        <a:p>
          <a:r>
            <a:rPr lang="en-GB" dirty="0"/>
            <a:t>To produce operational procedures which can be implemented across other MI centres.</a:t>
          </a:r>
        </a:p>
      </dgm:t>
    </dgm:pt>
    <dgm:pt modelId="{7A84FF62-60E4-443C-A170-098E362EB244}" type="parTrans" cxnId="{E31359CB-F6D3-47CB-A208-D5A9C5F0EC5A}">
      <dgm:prSet/>
      <dgm:spPr/>
      <dgm:t>
        <a:bodyPr/>
        <a:lstStyle/>
        <a:p>
          <a:endParaRPr lang="en-GB"/>
        </a:p>
      </dgm:t>
    </dgm:pt>
    <dgm:pt modelId="{25473223-6B5C-4438-8FBD-9CBE0CDD3406}" type="sibTrans" cxnId="{E31359CB-F6D3-47CB-A208-D5A9C5F0EC5A}">
      <dgm:prSet/>
      <dgm:spPr/>
      <dgm:t>
        <a:bodyPr/>
        <a:lstStyle/>
        <a:p>
          <a:endParaRPr lang="en-GB"/>
        </a:p>
      </dgm:t>
    </dgm:pt>
    <dgm:pt modelId="{C38E47FF-9F7C-419E-A057-691A5039EC61}">
      <dgm:prSet phldrT="[Text]"/>
      <dgm:spPr/>
      <dgm:t>
        <a:bodyPr/>
        <a:lstStyle/>
        <a:p>
          <a:r>
            <a:rPr lang="en-GB" dirty="0"/>
            <a:t>To ascertain staffing experience throughout the IT outage</a:t>
          </a:r>
        </a:p>
      </dgm:t>
    </dgm:pt>
    <dgm:pt modelId="{CE7F0735-E9BA-4957-9D55-6CD234C64835}" type="parTrans" cxnId="{8753103B-68A3-46CB-BC89-896C99A16B3A}">
      <dgm:prSet/>
      <dgm:spPr/>
      <dgm:t>
        <a:bodyPr/>
        <a:lstStyle/>
        <a:p>
          <a:endParaRPr lang="en-GB"/>
        </a:p>
      </dgm:t>
    </dgm:pt>
    <dgm:pt modelId="{3DE4B3FF-05CD-4F96-9CF0-D11F0B88B8FF}" type="sibTrans" cxnId="{8753103B-68A3-46CB-BC89-896C99A16B3A}">
      <dgm:prSet/>
      <dgm:spPr/>
      <dgm:t>
        <a:bodyPr/>
        <a:lstStyle/>
        <a:p>
          <a:endParaRPr lang="en-GB"/>
        </a:p>
      </dgm:t>
    </dgm:pt>
    <dgm:pt modelId="{0C334316-81F3-4223-8B52-38D2E3EA46AC}" type="pres">
      <dgm:prSet presAssocID="{20BCB89D-0AC1-4D85-99AE-834DF2075CBE}" presName="Name0" presStyleCnt="0">
        <dgm:presLayoutVars>
          <dgm:chMax val="7"/>
          <dgm:chPref val="7"/>
          <dgm:dir/>
        </dgm:presLayoutVars>
      </dgm:prSet>
      <dgm:spPr/>
    </dgm:pt>
    <dgm:pt modelId="{F0DAACE4-3BAF-4B3C-8A1F-B11FFD3E1CE6}" type="pres">
      <dgm:prSet presAssocID="{20BCB89D-0AC1-4D85-99AE-834DF2075CBE}" presName="Name1" presStyleCnt="0"/>
      <dgm:spPr/>
    </dgm:pt>
    <dgm:pt modelId="{78232B77-9288-4BB1-AD61-2CB8D5BFEC81}" type="pres">
      <dgm:prSet presAssocID="{20BCB89D-0AC1-4D85-99AE-834DF2075CBE}" presName="cycle" presStyleCnt="0"/>
      <dgm:spPr/>
    </dgm:pt>
    <dgm:pt modelId="{6B8FF246-115A-40E1-A24F-1775231346C1}" type="pres">
      <dgm:prSet presAssocID="{20BCB89D-0AC1-4D85-99AE-834DF2075CBE}" presName="srcNode" presStyleLbl="node1" presStyleIdx="0" presStyleCnt="3"/>
      <dgm:spPr/>
    </dgm:pt>
    <dgm:pt modelId="{16731D76-3692-4A3F-8F7D-2DC73763A5D1}" type="pres">
      <dgm:prSet presAssocID="{20BCB89D-0AC1-4D85-99AE-834DF2075CBE}" presName="conn" presStyleLbl="parChTrans1D2" presStyleIdx="0" presStyleCnt="1"/>
      <dgm:spPr/>
    </dgm:pt>
    <dgm:pt modelId="{3414C562-B028-4CF3-AE1C-6A133A1F2BB3}" type="pres">
      <dgm:prSet presAssocID="{20BCB89D-0AC1-4D85-99AE-834DF2075CBE}" presName="extraNode" presStyleLbl="node1" presStyleIdx="0" presStyleCnt="3"/>
      <dgm:spPr/>
    </dgm:pt>
    <dgm:pt modelId="{8C3C227E-344C-49BA-BA47-253799988384}" type="pres">
      <dgm:prSet presAssocID="{20BCB89D-0AC1-4D85-99AE-834DF2075CBE}" presName="dstNode" presStyleLbl="node1" presStyleIdx="0" presStyleCnt="3"/>
      <dgm:spPr/>
    </dgm:pt>
    <dgm:pt modelId="{5B28E55A-D28B-4DE9-B67B-A755A31AB326}" type="pres">
      <dgm:prSet presAssocID="{C0CE4EA6-BD1B-4ABA-9B4B-0B9DDFBB76FB}" presName="text_1" presStyleLbl="node1" presStyleIdx="0" presStyleCnt="3">
        <dgm:presLayoutVars>
          <dgm:bulletEnabled val="1"/>
        </dgm:presLayoutVars>
      </dgm:prSet>
      <dgm:spPr/>
    </dgm:pt>
    <dgm:pt modelId="{4C809565-7B5F-43A3-A5E3-57321C94B232}" type="pres">
      <dgm:prSet presAssocID="{C0CE4EA6-BD1B-4ABA-9B4B-0B9DDFBB76FB}" presName="accent_1" presStyleCnt="0"/>
      <dgm:spPr/>
    </dgm:pt>
    <dgm:pt modelId="{888E28F3-F4A7-4E9E-B06F-015E38056C46}" type="pres">
      <dgm:prSet presAssocID="{C0CE4EA6-BD1B-4ABA-9B4B-0B9DDFBB76FB}" presName="accentRepeatNode" presStyleLbl="solidFgAcc1" presStyleIdx="0" presStyleCnt="3"/>
      <dgm:spPr/>
    </dgm:pt>
    <dgm:pt modelId="{4557779E-D798-46B5-9BBC-E37BE2DE44A2}" type="pres">
      <dgm:prSet presAssocID="{19A7B4C7-FC74-4D20-8340-55FDEE1397F5}" presName="text_2" presStyleLbl="node1" presStyleIdx="1" presStyleCnt="3">
        <dgm:presLayoutVars>
          <dgm:bulletEnabled val="1"/>
        </dgm:presLayoutVars>
      </dgm:prSet>
      <dgm:spPr/>
    </dgm:pt>
    <dgm:pt modelId="{8064CA89-ADBE-4FA0-B13F-82D219D2A1F8}" type="pres">
      <dgm:prSet presAssocID="{19A7B4C7-FC74-4D20-8340-55FDEE1397F5}" presName="accent_2" presStyleCnt="0"/>
      <dgm:spPr/>
    </dgm:pt>
    <dgm:pt modelId="{69B48D8A-D70E-4DB5-BF59-DC0CD15109AD}" type="pres">
      <dgm:prSet presAssocID="{19A7B4C7-FC74-4D20-8340-55FDEE1397F5}" presName="accentRepeatNode" presStyleLbl="solidFgAcc1" presStyleIdx="1" presStyleCnt="3"/>
      <dgm:spPr/>
    </dgm:pt>
    <dgm:pt modelId="{87B84050-56C8-4E20-B9D7-59A7E5332DEF}" type="pres">
      <dgm:prSet presAssocID="{C38E47FF-9F7C-419E-A057-691A5039EC61}" presName="text_3" presStyleLbl="node1" presStyleIdx="2" presStyleCnt="3">
        <dgm:presLayoutVars>
          <dgm:bulletEnabled val="1"/>
        </dgm:presLayoutVars>
      </dgm:prSet>
      <dgm:spPr/>
    </dgm:pt>
    <dgm:pt modelId="{D633DFD4-7232-4AEF-85E1-66CC799B0B65}" type="pres">
      <dgm:prSet presAssocID="{C38E47FF-9F7C-419E-A057-691A5039EC61}" presName="accent_3" presStyleCnt="0"/>
      <dgm:spPr/>
    </dgm:pt>
    <dgm:pt modelId="{F69AF15B-FEAF-49B1-9147-4696CE6F3742}" type="pres">
      <dgm:prSet presAssocID="{C38E47FF-9F7C-419E-A057-691A5039EC61}" presName="accentRepeatNode" presStyleLbl="solidFgAcc1" presStyleIdx="2" presStyleCnt="3"/>
      <dgm:spPr/>
    </dgm:pt>
  </dgm:ptLst>
  <dgm:cxnLst>
    <dgm:cxn modelId="{5DB3EA12-1D6C-4CB2-93B6-A1570F6A1E18}" type="presOf" srcId="{C38E47FF-9F7C-419E-A057-691A5039EC61}" destId="{87B84050-56C8-4E20-B9D7-59A7E5332DEF}" srcOrd="0" destOrd="0" presId="urn:microsoft.com/office/officeart/2008/layout/VerticalCurvedList"/>
    <dgm:cxn modelId="{8753103B-68A3-46CB-BC89-896C99A16B3A}" srcId="{20BCB89D-0AC1-4D85-99AE-834DF2075CBE}" destId="{C38E47FF-9F7C-419E-A057-691A5039EC61}" srcOrd="2" destOrd="0" parTransId="{CE7F0735-E9BA-4957-9D55-6CD234C64835}" sibTransId="{3DE4B3FF-05CD-4F96-9CF0-D11F0B88B8FF}"/>
    <dgm:cxn modelId="{19ED8155-1ACC-4DE0-9783-347232EDAEAD}" type="presOf" srcId="{4A80720E-AF26-4EE3-95D7-96B5D829F1B8}" destId="{16731D76-3692-4A3F-8F7D-2DC73763A5D1}" srcOrd="0" destOrd="0" presId="urn:microsoft.com/office/officeart/2008/layout/VerticalCurvedList"/>
    <dgm:cxn modelId="{A91AE976-F549-4238-A5D6-29EA4B629510}" type="presOf" srcId="{20BCB89D-0AC1-4D85-99AE-834DF2075CBE}" destId="{0C334316-81F3-4223-8B52-38D2E3EA46AC}" srcOrd="0" destOrd="0" presId="urn:microsoft.com/office/officeart/2008/layout/VerticalCurvedList"/>
    <dgm:cxn modelId="{6E0D2398-DC26-4237-8F62-6E26E3F0F669}" srcId="{20BCB89D-0AC1-4D85-99AE-834DF2075CBE}" destId="{C0CE4EA6-BD1B-4ABA-9B4B-0B9DDFBB76FB}" srcOrd="0" destOrd="0" parTransId="{6D7D7DE6-C5D6-4998-91E1-43FB38665DEB}" sibTransId="{4A80720E-AF26-4EE3-95D7-96B5D829F1B8}"/>
    <dgm:cxn modelId="{3223A89D-4A5C-4BAA-9AC0-C6950E888799}" type="presOf" srcId="{19A7B4C7-FC74-4D20-8340-55FDEE1397F5}" destId="{4557779E-D798-46B5-9BBC-E37BE2DE44A2}" srcOrd="0" destOrd="0" presId="urn:microsoft.com/office/officeart/2008/layout/VerticalCurvedList"/>
    <dgm:cxn modelId="{3AB395AD-BA7F-47B0-8C20-75E5CE847D44}" type="presOf" srcId="{C0CE4EA6-BD1B-4ABA-9B4B-0B9DDFBB76FB}" destId="{5B28E55A-D28B-4DE9-B67B-A755A31AB326}" srcOrd="0" destOrd="0" presId="urn:microsoft.com/office/officeart/2008/layout/VerticalCurvedList"/>
    <dgm:cxn modelId="{E31359CB-F6D3-47CB-A208-D5A9C5F0EC5A}" srcId="{20BCB89D-0AC1-4D85-99AE-834DF2075CBE}" destId="{19A7B4C7-FC74-4D20-8340-55FDEE1397F5}" srcOrd="1" destOrd="0" parTransId="{7A84FF62-60E4-443C-A170-098E362EB244}" sibTransId="{25473223-6B5C-4438-8FBD-9CBE0CDD3406}"/>
    <dgm:cxn modelId="{14550B66-F998-49FF-9F27-4B662EF964A4}" type="presParOf" srcId="{0C334316-81F3-4223-8B52-38D2E3EA46AC}" destId="{F0DAACE4-3BAF-4B3C-8A1F-B11FFD3E1CE6}" srcOrd="0" destOrd="0" presId="urn:microsoft.com/office/officeart/2008/layout/VerticalCurvedList"/>
    <dgm:cxn modelId="{8FF8C495-C080-4E45-9FD3-36995F7F82F7}" type="presParOf" srcId="{F0DAACE4-3BAF-4B3C-8A1F-B11FFD3E1CE6}" destId="{78232B77-9288-4BB1-AD61-2CB8D5BFEC81}" srcOrd="0" destOrd="0" presId="urn:microsoft.com/office/officeart/2008/layout/VerticalCurvedList"/>
    <dgm:cxn modelId="{F0683F1A-A5CD-4230-B1B5-0AD5A5CFFAA2}" type="presParOf" srcId="{78232B77-9288-4BB1-AD61-2CB8D5BFEC81}" destId="{6B8FF246-115A-40E1-A24F-1775231346C1}" srcOrd="0" destOrd="0" presId="urn:microsoft.com/office/officeart/2008/layout/VerticalCurvedList"/>
    <dgm:cxn modelId="{3A6E049D-907A-415B-8F50-68122C382052}" type="presParOf" srcId="{78232B77-9288-4BB1-AD61-2CB8D5BFEC81}" destId="{16731D76-3692-4A3F-8F7D-2DC73763A5D1}" srcOrd="1" destOrd="0" presId="urn:microsoft.com/office/officeart/2008/layout/VerticalCurvedList"/>
    <dgm:cxn modelId="{51F8C4FA-528A-4A2C-B0F3-F6C192855C79}" type="presParOf" srcId="{78232B77-9288-4BB1-AD61-2CB8D5BFEC81}" destId="{3414C562-B028-4CF3-AE1C-6A133A1F2BB3}" srcOrd="2" destOrd="0" presId="urn:microsoft.com/office/officeart/2008/layout/VerticalCurvedList"/>
    <dgm:cxn modelId="{EFA459C1-874D-4458-BBEB-9E4514EF77BA}" type="presParOf" srcId="{78232B77-9288-4BB1-AD61-2CB8D5BFEC81}" destId="{8C3C227E-344C-49BA-BA47-253799988384}" srcOrd="3" destOrd="0" presId="urn:microsoft.com/office/officeart/2008/layout/VerticalCurvedList"/>
    <dgm:cxn modelId="{325FB082-0487-40E4-A42E-08E326A88471}" type="presParOf" srcId="{F0DAACE4-3BAF-4B3C-8A1F-B11FFD3E1CE6}" destId="{5B28E55A-D28B-4DE9-B67B-A755A31AB326}" srcOrd="1" destOrd="0" presId="urn:microsoft.com/office/officeart/2008/layout/VerticalCurvedList"/>
    <dgm:cxn modelId="{4AFCF2A0-6451-4503-BC89-2D5F76A64561}" type="presParOf" srcId="{F0DAACE4-3BAF-4B3C-8A1F-B11FFD3E1CE6}" destId="{4C809565-7B5F-43A3-A5E3-57321C94B232}" srcOrd="2" destOrd="0" presId="urn:microsoft.com/office/officeart/2008/layout/VerticalCurvedList"/>
    <dgm:cxn modelId="{4D7EEDA1-70F4-449E-9001-2FFE94A15CB1}" type="presParOf" srcId="{4C809565-7B5F-43A3-A5E3-57321C94B232}" destId="{888E28F3-F4A7-4E9E-B06F-015E38056C46}" srcOrd="0" destOrd="0" presId="urn:microsoft.com/office/officeart/2008/layout/VerticalCurvedList"/>
    <dgm:cxn modelId="{FE89976E-F82C-44E5-8097-6ED80914BBD3}" type="presParOf" srcId="{F0DAACE4-3BAF-4B3C-8A1F-B11FFD3E1CE6}" destId="{4557779E-D798-46B5-9BBC-E37BE2DE44A2}" srcOrd="3" destOrd="0" presId="urn:microsoft.com/office/officeart/2008/layout/VerticalCurvedList"/>
    <dgm:cxn modelId="{29EB7C65-3BC2-41F1-BF9C-76B54FD8EC03}" type="presParOf" srcId="{F0DAACE4-3BAF-4B3C-8A1F-B11FFD3E1CE6}" destId="{8064CA89-ADBE-4FA0-B13F-82D219D2A1F8}" srcOrd="4" destOrd="0" presId="urn:microsoft.com/office/officeart/2008/layout/VerticalCurvedList"/>
    <dgm:cxn modelId="{879FB4D3-A340-49D5-89E8-0747CCAEE582}" type="presParOf" srcId="{8064CA89-ADBE-4FA0-B13F-82D219D2A1F8}" destId="{69B48D8A-D70E-4DB5-BF59-DC0CD15109AD}" srcOrd="0" destOrd="0" presId="urn:microsoft.com/office/officeart/2008/layout/VerticalCurvedList"/>
    <dgm:cxn modelId="{FDA49096-3821-4D53-A8D8-B2F6713D1760}" type="presParOf" srcId="{F0DAACE4-3BAF-4B3C-8A1F-B11FFD3E1CE6}" destId="{87B84050-56C8-4E20-B9D7-59A7E5332DEF}" srcOrd="5" destOrd="0" presId="urn:microsoft.com/office/officeart/2008/layout/VerticalCurvedList"/>
    <dgm:cxn modelId="{2DA930B1-7A61-43B9-86F2-43CC1DF5C7B5}" type="presParOf" srcId="{F0DAACE4-3BAF-4B3C-8A1F-B11FFD3E1CE6}" destId="{D633DFD4-7232-4AEF-85E1-66CC799B0B65}" srcOrd="6" destOrd="0" presId="urn:microsoft.com/office/officeart/2008/layout/VerticalCurvedList"/>
    <dgm:cxn modelId="{BA4CF3AD-D7BA-40E1-BB75-F90849EC37AE}" type="presParOf" srcId="{D633DFD4-7232-4AEF-85E1-66CC799B0B65}" destId="{F69AF15B-FEAF-49B1-9147-4696CE6F374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52797-D14C-4462-B152-38CB4B415D6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4366C1F-7C48-4ED1-AB3E-EE71AF4957FC}">
      <dgm:prSet phldrT="[Text]"/>
      <dgm:spPr/>
      <dgm:t>
        <a:bodyPr/>
        <a:lstStyle/>
        <a:p>
          <a:r>
            <a:rPr lang="en-GB" dirty="0"/>
            <a:t>Retrospective quantitative data from </a:t>
          </a:r>
          <a:r>
            <a:rPr lang="en-GB" dirty="0" err="1"/>
            <a:t>MIDataBank</a:t>
          </a:r>
          <a:r>
            <a:rPr lang="en-GB" dirty="0"/>
            <a:t> and interim enquiry tracker</a:t>
          </a:r>
        </a:p>
      </dgm:t>
    </dgm:pt>
    <dgm:pt modelId="{131CAE49-B150-46AB-932B-9F79600731E4}" type="parTrans" cxnId="{042CE500-04CA-4C40-863E-43E72FE9838F}">
      <dgm:prSet/>
      <dgm:spPr/>
      <dgm:t>
        <a:bodyPr/>
        <a:lstStyle/>
        <a:p>
          <a:endParaRPr lang="en-GB"/>
        </a:p>
      </dgm:t>
    </dgm:pt>
    <dgm:pt modelId="{CA36C69F-837F-4197-AA02-DDE11B73E645}" type="sibTrans" cxnId="{042CE500-04CA-4C40-863E-43E72FE9838F}">
      <dgm:prSet/>
      <dgm:spPr/>
      <dgm:t>
        <a:bodyPr/>
        <a:lstStyle/>
        <a:p>
          <a:endParaRPr lang="en-GB"/>
        </a:p>
      </dgm:t>
    </dgm:pt>
    <dgm:pt modelId="{489658CC-6BB9-45C2-8749-EFF57F3E5C9F}">
      <dgm:prSet phldrT="[Text]"/>
      <dgm:spPr/>
      <dgm:t>
        <a:bodyPr/>
        <a:lstStyle/>
        <a:p>
          <a:r>
            <a:rPr lang="en-GB" dirty="0"/>
            <a:t>Quantitative  and qualitative data using a questionnaire</a:t>
          </a:r>
        </a:p>
      </dgm:t>
    </dgm:pt>
    <dgm:pt modelId="{8C75AF4B-143B-4B51-BE96-89355E69706E}" type="parTrans" cxnId="{F992B2D8-95D4-45BC-9667-306FFB64B548}">
      <dgm:prSet/>
      <dgm:spPr/>
      <dgm:t>
        <a:bodyPr/>
        <a:lstStyle/>
        <a:p>
          <a:endParaRPr lang="en-GB"/>
        </a:p>
      </dgm:t>
    </dgm:pt>
    <dgm:pt modelId="{A0920A73-7C39-452D-86A7-54DD8E655128}" type="sibTrans" cxnId="{F992B2D8-95D4-45BC-9667-306FFB64B548}">
      <dgm:prSet/>
      <dgm:spPr/>
      <dgm:t>
        <a:bodyPr/>
        <a:lstStyle/>
        <a:p>
          <a:endParaRPr lang="en-GB"/>
        </a:p>
      </dgm:t>
    </dgm:pt>
    <dgm:pt modelId="{1A2B1458-4C61-4938-B27D-AE82FAE5A8F8}" type="pres">
      <dgm:prSet presAssocID="{CC552797-D14C-4462-B152-38CB4B415D67}" presName="Name0" presStyleCnt="0">
        <dgm:presLayoutVars>
          <dgm:chMax val="7"/>
          <dgm:chPref val="7"/>
          <dgm:dir/>
        </dgm:presLayoutVars>
      </dgm:prSet>
      <dgm:spPr/>
    </dgm:pt>
    <dgm:pt modelId="{F6DC4A2B-EC15-4050-A9EC-9C12DC62EC13}" type="pres">
      <dgm:prSet presAssocID="{CC552797-D14C-4462-B152-38CB4B415D67}" presName="Name1" presStyleCnt="0"/>
      <dgm:spPr/>
    </dgm:pt>
    <dgm:pt modelId="{A735B241-3B58-4790-9CF4-2E86A3E87D63}" type="pres">
      <dgm:prSet presAssocID="{CC552797-D14C-4462-B152-38CB4B415D67}" presName="cycle" presStyleCnt="0"/>
      <dgm:spPr/>
    </dgm:pt>
    <dgm:pt modelId="{E7D09059-7744-469F-BE9B-E3C4397511B5}" type="pres">
      <dgm:prSet presAssocID="{CC552797-D14C-4462-B152-38CB4B415D67}" presName="srcNode" presStyleLbl="node1" presStyleIdx="0" presStyleCnt="2"/>
      <dgm:spPr/>
    </dgm:pt>
    <dgm:pt modelId="{0148C47A-5896-4D6A-9CE9-5627674A9929}" type="pres">
      <dgm:prSet presAssocID="{CC552797-D14C-4462-B152-38CB4B415D67}" presName="conn" presStyleLbl="parChTrans1D2" presStyleIdx="0" presStyleCnt="1"/>
      <dgm:spPr/>
    </dgm:pt>
    <dgm:pt modelId="{32F4691C-9F51-40AD-AEC5-DFF5A4AB81E5}" type="pres">
      <dgm:prSet presAssocID="{CC552797-D14C-4462-B152-38CB4B415D67}" presName="extraNode" presStyleLbl="node1" presStyleIdx="0" presStyleCnt="2"/>
      <dgm:spPr/>
    </dgm:pt>
    <dgm:pt modelId="{D2B43FD4-58E8-4066-B4A2-FC13207E68C4}" type="pres">
      <dgm:prSet presAssocID="{CC552797-D14C-4462-B152-38CB4B415D67}" presName="dstNode" presStyleLbl="node1" presStyleIdx="0" presStyleCnt="2"/>
      <dgm:spPr/>
    </dgm:pt>
    <dgm:pt modelId="{850CE873-2C16-4CBD-ACE7-39D69AA63EEA}" type="pres">
      <dgm:prSet presAssocID="{84366C1F-7C48-4ED1-AB3E-EE71AF4957FC}" presName="text_1" presStyleLbl="node1" presStyleIdx="0" presStyleCnt="2">
        <dgm:presLayoutVars>
          <dgm:bulletEnabled val="1"/>
        </dgm:presLayoutVars>
      </dgm:prSet>
      <dgm:spPr/>
    </dgm:pt>
    <dgm:pt modelId="{29B95922-6A37-44A3-8466-258159F87D58}" type="pres">
      <dgm:prSet presAssocID="{84366C1F-7C48-4ED1-AB3E-EE71AF4957FC}" presName="accent_1" presStyleCnt="0"/>
      <dgm:spPr/>
    </dgm:pt>
    <dgm:pt modelId="{901201AC-C7D3-422D-8A62-9B99A166678D}" type="pres">
      <dgm:prSet presAssocID="{84366C1F-7C48-4ED1-AB3E-EE71AF4957FC}" presName="accentRepeatNode" presStyleLbl="solidFgAcc1" presStyleIdx="0" presStyleCnt="2"/>
      <dgm:spPr/>
    </dgm:pt>
    <dgm:pt modelId="{399F1AE5-AB64-447B-8D93-8549BF10C502}" type="pres">
      <dgm:prSet presAssocID="{489658CC-6BB9-45C2-8749-EFF57F3E5C9F}" presName="text_2" presStyleLbl="node1" presStyleIdx="1" presStyleCnt="2">
        <dgm:presLayoutVars>
          <dgm:bulletEnabled val="1"/>
        </dgm:presLayoutVars>
      </dgm:prSet>
      <dgm:spPr/>
    </dgm:pt>
    <dgm:pt modelId="{35D457B4-B409-46FB-92B7-60073DD169EF}" type="pres">
      <dgm:prSet presAssocID="{489658CC-6BB9-45C2-8749-EFF57F3E5C9F}" presName="accent_2" presStyleCnt="0"/>
      <dgm:spPr/>
    </dgm:pt>
    <dgm:pt modelId="{18D85634-0161-44DB-B9C5-3578FFFF3513}" type="pres">
      <dgm:prSet presAssocID="{489658CC-6BB9-45C2-8749-EFF57F3E5C9F}" presName="accentRepeatNode" presStyleLbl="solidFgAcc1" presStyleIdx="1" presStyleCnt="2"/>
      <dgm:spPr/>
    </dgm:pt>
  </dgm:ptLst>
  <dgm:cxnLst>
    <dgm:cxn modelId="{042CE500-04CA-4C40-863E-43E72FE9838F}" srcId="{CC552797-D14C-4462-B152-38CB4B415D67}" destId="{84366C1F-7C48-4ED1-AB3E-EE71AF4957FC}" srcOrd="0" destOrd="0" parTransId="{131CAE49-B150-46AB-932B-9F79600731E4}" sibTransId="{CA36C69F-837F-4197-AA02-DDE11B73E645}"/>
    <dgm:cxn modelId="{AD4F133B-9802-44EB-8E0D-7865B49A0052}" type="presOf" srcId="{84366C1F-7C48-4ED1-AB3E-EE71AF4957FC}" destId="{850CE873-2C16-4CBD-ACE7-39D69AA63EEA}" srcOrd="0" destOrd="0" presId="urn:microsoft.com/office/officeart/2008/layout/VerticalCurvedList"/>
    <dgm:cxn modelId="{05CAE858-5F89-476F-BF05-A6473B059D4A}" type="presOf" srcId="{CA36C69F-837F-4197-AA02-DDE11B73E645}" destId="{0148C47A-5896-4D6A-9CE9-5627674A9929}" srcOrd="0" destOrd="0" presId="urn:microsoft.com/office/officeart/2008/layout/VerticalCurvedList"/>
    <dgm:cxn modelId="{9751D35A-1EF3-46CD-A8FC-19F097A68FCB}" type="presOf" srcId="{489658CC-6BB9-45C2-8749-EFF57F3E5C9F}" destId="{399F1AE5-AB64-447B-8D93-8549BF10C502}" srcOrd="0" destOrd="0" presId="urn:microsoft.com/office/officeart/2008/layout/VerticalCurvedList"/>
    <dgm:cxn modelId="{F992B2D8-95D4-45BC-9667-306FFB64B548}" srcId="{CC552797-D14C-4462-B152-38CB4B415D67}" destId="{489658CC-6BB9-45C2-8749-EFF57F3E5C9F}" srcOrd="1" destOrd="0" parTransId="{8C75AF4B-143B-4B51-BE96-89355E69706E}" sibTransId="{A0920A73-7C39-452D-86A7-54DD8E655128}"/>
    <dgm:cxn modelId="{23E6DCFA-7504-4701-A7C4-237ADEFD645B}" type="presOf" srcId="{CC552797-D14C-4462-B152-38CB4B415D67}" destId="{1A2B1458-4C61-4938-B27D-AE82FAE5A8F8}" srcOrd="0" destOrd="0" presId="urn:microsoft.com/office/officeart/2008/layout/VerticalCurvedList"/>
    <dgm:cxn modelId="{3DAE2B2B-4515-4FF5-9424-6783F2A51290}" type="presParOf" srcId="{1A2B1458-4C61-4938-B27D-AE82FAE5A8F8}" destId="{F6DC4A2B-EC15-4050-A9EC-9C12DC62EC13}" srcOrd="0" destOrd="0" presId="urn:microsoft.com/office/officeart/2008/layout/VerticalCurvedList"/>
    <dgm:cxn modelId="{6AAAC11F-87F8-4F8F-8727-01A426861CC4}" type="presParOf" srcId="{F6DC4A2B-EC15-4050-A9EC-9C12DC62EC13}" destId="{A735B241-3B58-4790-9CF4-2E86A3E87D63}" srcOrd="0" destOrd="0" presId="urn:microsoft.com/office/officeart/2008/layout/VerticalCurvedList"/>
    <dgm:cxn modelId="{0013EA79-157D-464D-AEC7-9E954A195C24}" type="presParOf" srcId="{A735B241-3B58-4790-9CF4-2E86A3E87D63}" destId="{E7D09059-7744-469F-BE9B-E3C4397511B5}" srcOrd="0" destOrd="0" presId="urn:microsoft.com/office/officeart/2008/layout/VerticalCurvedList"/>
    <dgm:cxn modelId="{63FE5AD5-44F6-4B93-8461-0AA6BABB5131}" type="presParOf" srcId="{A735B241-3B58-4790-9CF4-2E86A3E87D63}" destId="{0148C47A-5896-4D6A-9CE9-5627674A9929}" srcOrd="1" destOrd="0" presId="urn:microsoft.com/office/officeart/2008/layout/VerticalCurvedList"/>
    <dgm:cxn modelId="{40209348-4454-4384-B8A7-674408C99C53}" type="presParOf" srcId="{A735B241-3B58-4790-9CF4-2E86A3E87D63}" destId="{32F4691C-9F51-40AD-AEC5-DFF5A4AB81E5}" srcOrd="2" destOrd="0" presId="urn:microsoft.com/office/officeart/2008/layout/VerticalCurvedList"/>
    <dgm:cxn modelId="{F861C481-59D3-455C-B2AD-3C188BD93770}" type="presParOf" srcId="{A735B241-3B58-4790-9CF4-2E86A3E87D63}" destId="{D2B43FD4-58E8-4066-B4A2-FC13207E68C4}" srcOrd="3" destOrd="0" presId="urn:microsoft.com/office/officeart/2008/layout/VerticalCurvedList"/>
    <dgm:cxn modelId="{29A22757-A67F-4300-BC6B-86C70FAAB1FE}" type="presParOf" srcId="{F6DC4A2B-EC15-4050-A9EC-9C12DC62EC13}" destId="{850CE873-2C16-4CBD-ACE7-39D69AA63EEA}" srcOrd="1" destOrd="0" presId="urn:microsoft.com/office/officeart/2008/layout/VerticalCurvedList"/>
    <dgm:cxn modelId="{8DE21F2D-7C0E-4B4B-B63A-1B9702D1A6D3}" type="presParOf" srcId="{F6DC4A2B-EC15-4050-A9EC-9C12DC62EC13}" destId="{29B95922-6A37-44A3-8466-258159F87D58}" srcOrd="2" destOrd="0" presId="urn:microsoft.com/office/officeart/2008/layout/VerticalCurvedList"/>
    <dgm:cxn modelId="{E41E2618-1F29-4862-A788-301ED157C026}" type="presParOf" srcId="{29B95922-6A37-44A3-8466-258159F87D58}" destId="{901201AC-C7D3-422D-8A62-9B99A166678D}" srcOrd="0" destOrd="0" presId="urn:microsoft.com/office/officeart/2008/layout/VerticalCurvedList"/>
    <dgm:cxn modelId="{C373FCD1-6E33-4731-805C-7B9110968830}" type="presParOf" srcId="{F6DC4A2B-EC15-4050-A9EC-9C12DC62EC13}" destId="{399F1AE5-AB64-447B-8D93-8549BF10C502}" srcOrd="3" destOrd="0" presId="urn:microsoft.com/office/officeart/2008/layout/VerticalCurvedList"/>
    <dgm:cxn modelId="{871A60CB-11A9-4A88-B028-8C9749649215}" type="presParOf" srcId="{F6DC4A2B-EC15-4050-A9EC-9C12DC62EC13}" destId="{35D457B4-B409-46FB-92B7-60073DD169EF}" srcOrd="4" destOrd="0" presId="urn:microsoft.com/office/officeart/2008/layout/VerticalCurvedList"/>
    <dgm:cxn modelId="{CA349076-F604-408D-81B8-6C751C842A3D}" type="presParOf" srcId="{35D457B4-B409-46FB-92B7-60073DD169EF}" destId="{18D85634-0161-44DB-B9C5-3578FFFF3513}"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31D76-3692-4A3F-8F7D-2DC73763A5D1}">
      <dsp:nvSpPr>
        <dsp:cNvPr id="0" name=""/>
        <dsp:cNvSpPr/>
      </dsp:nvSpPr>
      <dsp:spPr>
        <a:xfrm>
          <a:off x="-4665204" y="-715181"/>
          <a:ext cx="5557002" cy="5557002"/>
        </a:xfrm>
        <a:prstGeom prst="blockArc">
          <a:avLst>
            <a:gd name="adj1" fmla="val 18900000"/>
            <a:gd name="adj2" fmla="val 2700000"/>
            <a:gd name="adj3" fmla="val 389"/>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8E55A-D28B-4DE9-B67B-A755A31AB326}">
      <dsp:nvSpPr>
        <dsp:cNvPr id="0" name=""/>
        <dsp:cNvSpPr/>
      </dsp:nvSpPr>
      <dsp:spPr>
        <a:xfrm>
          <a:off x="573549" y="412663"/>
          <a:ext cx="4718129" cy="8253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104"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t>This research aims to identify areas of improvement to streamline the process in event of total IT outages in the future </a:t>
          </a:r>
        </a:p>
      </dsp:txBody>
      <dsp:txXfrm>
        <a:off x="573549" y="412663"/>
        <a:ext cx="4718129" cy="825327"/>
      </dsp:txXfrm>
    </dsp:sp>
    <dsp:sp modelId="{888E28F3-F4A7-4E9E-B06F-015E38056C46}">
      <dsp:nvSpPr>
        <dsp:cNvPr id="0" name=""/>
        <dsp:cNvSpPr/>
      </dsp:nvSpPr>
      <dsp:spPr>
        <a:xfrm>
          <a:off x="57719" y="309497"/>
          <a:ext cx="1031659" cy="10316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57779E-D798-46B5-9BBC-E37BE2DE44A2}">
      <dsp:nvSpPr>
        <dsp:cNvPr id="0" name=""/>
        <dsp:cNvSpPr/>
      </dsp:nvSpPr>
      <dsp:spPr>
        <a:xfrm>
          <a:off x="873555" y="1650655"/>
          <a:ext cx="4418123" cy="8253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104"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t>To produce operational procedures which can be implemented across other MI centres.</a:t>
          </a:r>
        </a:p>
      </dsp:txBody>
      <dsp:txXfrm>
        <a:off x="873555" y="1650655"/>
        <a:ext cx="4418123" cy="825327"/>
      </dsp:txXfrm>
    </dsp:sp>
    <dsp:sp modelId="{69B48D8A-D70E-4DB5-BF59-DC0CD15109AD}">
      <dsp:nvSpPr>
        <dsp:cNvPr id="0" name=""/>
        <dsp:cNvSpPr/>
      </dsp:nvSpPr>
      <dsp:spPr>
        <a:xfrm>
          <a:off x="357726" y="1547489"/>
          <a:ext cx="1031659" cy="10316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B84050-56C8-4E20-B9D7-59A7E5332DEF}">
      <dsp:nvSpPr>
        <dsp:cNvPr id="0" name=""/>
        <dsp:cNvSpPr/>
      </dsp:nvSpPr>
      <dsp:spPr>
        <a:xfrm>
          <a:off x="573549" y="2888647"/>
          <a:ext cx="4718129" cy="8253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104"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t>To ascertain staffing experience throughout the IT outage</a:t>
          </a:r>
        </a:p>
      </dsp:txBody>
      <dsp:txXfrm>
        <a:off x="573549" y="2888647"/>
        <a:ext cx="4718129" cy="825327"/>
      </dsp:txXfrm>
    </dsp:sp>
    <dsp:sp modelId="{F69AF15B-FEAF-49B1-9147-4696CE6F3742}">
      <dsp:nvSpPr>
        <dsp:cNvPr id="0" name=""/>
        <dsp:cNvSpPr/>
      </dsp:nvSpPr>
      <dsp:spPr>
        <a:xfrm>
          <a:off x="57719" y="2785481"/>
          <a:ext cx="1031659" cy="10316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8C47A-5896-4D6A-9CE9-5627674A9929}">
      <dsp:nvSpPr>
        <dsp:cNvPr id="0" name=""/>
        <dsp:cNvSpPr/>
      </dsp:nvSpPr>
      <dsp:spPr>
        <a:xfrm>
          <a:off x="-3880274" y="-600011"/>
          <a:ext cx="4657069" cy="4657069"/>
        </a:xfrm>
        <a:prstGeom prst="blockArc">
          <a:avLst>
            <a:gd name="adj1" fmla="val 18900000"/>
            <a:gd name="adj2" fmla="val 2700000"/>
            <a:gd name="adj3" fmla="val 464"/>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0CE873-2C16-4CBD-ACE7-39D69AA63EEA}">
      <dsp:nvSpPr>
        <dsp:cNvPr id="0" name=""/>
        <dsp:cNvSpPr/>
      </dsp:nvSpPr>
      <dsp:spPr>
        <a:xfrm>
          <a:off x="635491" y="493873"/>
          <a:ext cx="5792228" cy="987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391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Retrospective quantitative data from </a:t>
          </a:r>
          <a:r>
            <a:rPr lang="en-GB" sz="2000" kern="1200" dirty="0" err="1"/>
            <a:t>MIDataBank</a:t>
          </a:r>
          <a:r>
            <a:rPr lang="en-GB" sz="2000" kern="1200" dirty="0"/>
            <a:t> and interim enquiry tracker</a:t>
          </a:r>
        </a:p>
      </dsp:txBody>
      <dsp:txXfrm>
        <a:off x="635491" y="493873"/>
        <a:ext cx="5792228" cy="987608"/>
      </dsp:txXfrm>
    </dsp:sp>
    <dsp:sp modelId="{901201AC-C7D3-422D-8A62-9B99A166678D}">
      <dsp:nvSpPr>
        <dsp:cNvPr id="0" name=""/>
        <dsp:cNvSpPr/>
      </dsp:nvSpPr>
      <dsp:spPr>
        <a:xfrm>
          <a:off x="18235" y="370422"/>
          <a:ext cx="1234511" cy="12345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9F1AE5-AB64-447B-8D93-8549BF10C502}">
      <dsp:nvSpPr>
        <dsp:cNvPr id="0" name=""/>
        <dsp:cNvSpPr/>
      </dsp:nvSpPr>
      <dsp:spPr>
        <a:xfrm>
          <a:off x="635491" y="1975563"/>
          <a:ext cx="5792228" cy="987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391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Quantitative  and qualitative data using a questionnaire</a:t>
          </a:r>
        </a:p>
      </dsp:txBody>
      <dsp:txXfrm>
        <a:off x="635491" y="1975563"/>
        <a:ext cx="5792228" cy="987608"/>
      </dsp:txXfrm>
    </dsp:sp>
    <dsp:sp modelId="{18D85634-0161-44DB-B9C5-3578FFFF3513}">
      <dsp:nvSpPr>
        <dsp:cNvPr id="0" name=""/>
        <dsp:cNvSpPr/>
      </dsp:nvSpPr>
      <dsp:spPr>
        <a:xfrm>
          <a:off x="18235" y="1852112"/>
          <a:ext cx="1234511" cy="12345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A46E1-CB88-4067-9D4E-9F6CA40CA0CC}" type="datetimeFigureOut">
              <a:rPr lang="en-GB" smtClean="0"/>
              <a:t>31/10/2022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D01CC-126A-4C57-8B3C-BA6DAC61B270}" type="slidenum">
              <a:rPr lang="en-GB" smtClean="0"/>
              <a:t>‹#›</a:t>
            </a:fld>
            <a:endParaRPr lang="en-GB"/>
          </a:p>
        </p:txBody>
      </p:sp>
    </p:spTree>
    <p:extLst>
      <p:ext uri="{BB962C8B-B14F-4D97-AF65-F5344CB8AC3E}">
        <p14:creationId xmlns:p14="http://schemas.microsoft.com/office/powerpoint/2010/main" val="294529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Hello, My name is Vishnu, Medicines Information pharmacist at Guy’s and St Thomas’ Hospital London.  This project was undertaken by </a:t>
            </a:r>
            <a:r>
              <a:rPr lang="en-GB" dirty="0" err="1"/>
              <a:t>Jesal</a:t>
            </a:r>
            <a:r>
              <a:rPr lang="en-GB" dirty="0"/>
              <a:t> and I. The title is “ A study to assess the impact of a complete I.T failure on the delivery of a medicines information service at large teaching hospital. MOVE TO NEXT SLIDE</a:t>
            </a:r>
            <a:endParaRPr lang="en-US" dirty="0"/>
          </a:p>
          <a:p>
            <a:endParaRPr lang="en-GB" dirty="0"/>
          </a:p>
        </p:txBody>
      </p:sp>
      <p:sp>
        <p:nvSpPr>
          <p:cNvPr id="4" name="Slide Number Placeholder 3"/>
          <p:cNvSpPr>
            <a:spLocks noGrp="1"/>
          </p:cNvSpPr>
          <p:nvPr>
            <p:ph type="sldNum" sz="quarter" idx="10"/>
          </p:nvPr>
        </p:nvSpPr>
        <p:spPr/>
        <p:txBody>
          <a:bodyPr/>
          <a:lstStyle/>
          <a:p>
            <a:fld id="{505D01CC-126A-4C57-8B3C-BA6DAC61B270}" type="slidenum">
              <a:rPr lang="en-GB" smtClean="0"/>
              <a:t>1</a:t>
            </a:fld>
            <a:endParaRPr lang="en-GB"/>
          </a:p>
        </p:txBody>
      </p:sp>
    </p:spTree>
    <p:extLst>
      <p:ext uri="{BB962C8B-B14F-4D97-AF65-F5344CB8AC3E}">
        <p14:creationId xmlns:p14="http://schemas.microsoft.com/office/powerpoint/2010/main" val="1210174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Voice over-</a:t>
            </a:r>
            <a:r>
              <a:rPr lang="en-GB" baseline="0" dirty="0"/>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Heatwave caused</a:t>
            </a:r>
            <a:r>
              <a:rPr lang="en-GB" baseline="0" dirty="0"/>
              <a:t> an IT outage in July 2022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MI service continued to deliver with limited IT access during this period [19</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-28</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July 2022]. It was not known how long the outage would last, so planning had to take into account this uncertainty.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first few</a:t>
            </a:r>
            <a:r>
              <a:rPr lang="en-GB" sz="1200" kern="1200" baseline="0" dirty="0">
                <a:solidFill>
                  <a:schemeClr val="tx1"/>
                </a:solidFill>
                <a:effectLst/>
                <a:latin typeface="+mn-lt"/>
                <a:ea typeface="+mn-ea"/>
                <a:cs typeface="+mn-cs"/>
              </a:rPr>
              <a:t> days when we had no access to computers, we redirected enquiries via phone to LNWH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Once we had limited access, we were recording research to enquiries on various platforms such as Word, Email, Teams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When Teams was working – created the interim Tracker NEXT SLIDE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Background of service- streams of work, staffing, </a:t>
            </a:r>
            <a:r>
              <a:rPr lang="en-GB" dirty="0" err="1"/>
              <a:t>sps</a:t>
            </a:r>
            <a:r>
              <a:rPr lang="en-GB" dirty="0"/>
              <a:t> transformation- emphasises on the reliance of computers and MIDB and other various apps </a:t>
            </a:r>
          </a:p>
          <a:p>
            <a:endParaRPr lang="en-GB" dirty="0"/>
          </a:p>
          <a:p>
            <a:endParaRPr lang="en-GB" dirty="0"/>
          </a:p>
          <a:p>
            <a:r>
              <a:rPr lang="en-GB" dirty="0"/>
              <a:t>~1</a:t>
            </a:r>
            <a:r>
              <a:rPr lang="en-GB" baseline="0" dirty="0"/>
              <a:t> min</a:t>
            </a:r>
          </a:p>
          <a:p>
            <a:endParaRPr lang="en-GB" baseline="0" dirty="0"/>
          </a:p>
        </p:txBody>
      </p:sp>
      <p:sp>
        <p:nvSpPr>
          <p:cNvPr id="4" name="Slide Number Placeholder 3"/>
          <p:cNvSpPr>
            <a:spLocks noGrp="1"/>
          </p:cNvSpPr>
          <p:nvPr>
            <p:ph type="sldNum" sz="quarter" idx="10"/>
          </p:nvPr>
        </p:nvSpPr>
        <p:spPr/>
        <p:txBody>
          <a:bodyPr/>
          <a:lstStyle/>
          <a:p>
            <a:fld id="{505D01CC-126A-4C57-8B3C-BA6DAC61B270}" type="slidenum">
              <a:rPr lang="en-GB" smtClean="0"/>
              <a:t>2</a:t>
            </a:fld>
            <a:endParaRPr lang="en-GB"/>
          </a:p>
        </p:txBody>
      </p:sp>
    </p:spTree>
    <p:extLst>
      <p:ext uri="{BB962C8B-B14F-4D97-AF65-F5344CB8AC3E}">
        <p14:creationId xmlns:p14="http://schemas.microsoft.com/office/powerpoint/2010/main" val="4215519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AIMS</a:t>
            </a:r>
          </a:p>
          <a:p>
            <a:r>
              <a:rPr lang="en-GB" sz="1200" dirty="0"/>
              <a:t>- To investigate the impact of IT failure on the service provision of Medicines Information (MI)-</a:t>
            </a:r>
            <a:r>
              <a:rPr lang="en-GB" sz="1200" baseline="0" dirty="0"/>
              <a:t> </a:t>
            </a:r>
            <a:r>
              <a:rPr lang="en-GB" sz="1200" dirty="0"/>
              <a:t>To evaluate the importance of fully functioning I.T systems and application is in order to provide the MI service. </a:t>
            </a:r>
          </a:p>
          <a:p>
            <a:r>
              <a:rPr lang="en-GB" sz="1200" dirty="0"/>
              <a:t>- To establish a protocol for future I.T incidences which can replicated at other trust</a:t>
            </a:r>
            <a:r>
              <a:rPr lang="en-GB" sz="1200" baseline="0" dirty="0"/>
              <a:t>/ MI centres</a:t>
            </a:r>
            <a:endParaRPr lang="en-GB" sz="1200" dirty="0"/>
          </a:p>
          <a:p>
            <a:r>
              <a:rPr lang="en-GB" sz="1200" dirty="0"/>
              <a:t>- To ascertain staffing experience throughout the IT outage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Quantitative data was ascertained retrospectively from </a:t>
            </a:r>
            <a:r>
              <a:rPr lang="en-GB" sz="1200" dirty="0" err="1"/>
              <a:t>MIDataBank</a:t>
            </a:r>
            <a:r>
              <a:rPr lang="en-GB" sz="1200" dirty="0"/>
              <a:t> and an interim enquiry tracker developed during the outage whilst MIDB was unavailable.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t>
            </a:r>
            <a:r>
              <a:rPr lang="en-GB" sz="1200" baseline="0" dirty="0"/>
              <a:t> </a:t>
            </a:r>
            <a:r>
              <a:rPr lang="en-GB" sz="1200" dirty="0"/>
              <a:t>A questionnaire was developed to collect data from MI staff consisting of a combination of open and closed questions about their personal experiences of how work was affected by the IT outage. From</a:t>
            </a:r>
            <a:r>
              <a:rPr lang="en-GB" sz="1200" baseline="0" dirty="0"/>
              <a:t> this we were able to identify common themes and some </a:t>
            </a:r>
            <a:r>
              <a:rPr lang="en-GB" sz="1200" baseline="0" dirty="0" err="1"/>
              <a:t>quantative</a:t>
            </a:r>
            <a:r>
              <a:rPr lang="en-GB" sz="1200" baseline="0" dirty="0"/>
              <a:t> data on what has occurred during the IT outage. NEXT SLIDE</a:t>
            </a:r>
            <a:endParaRPr lang="en-GB" sz="1200" dirty="0"/>
          </a:p>
          <a:p>
            <a:endParaRPr lang="en-GB" dirty="0"/>
          </a:p>
        </p:txBody>
      </p:sp>
      <p:sp>
        <p:nvSpPr>
          <p:cNvPr id="4" name="Slide Number Placeholder 3"/>
          <p:cNvSpPr>
            <a:spLocks noGrp="1"/>
          </p:cNvSpPr>
          <p:nvPr>
            <p:ph type="sldNum" sz="quarter" idx="10"/>
          </p:nvPr>
        </p:nvSpPr>
        <p:spPr/>
        <p:txBody>
          <a:bodyPr/>
          <a:lstStyle/>
          <a:p>
            <a:fld id="{505D01CC-126A-4C57-8B3C-BA6DAC61B270}" type="slidenum">
              <a:rPr lang="en-GB" smtClean="0"/>
              <a:t>3</a:t>
            </a:fld>
            <a:endParaRPr lang="en-GB"/>
          </a:p>
        </p:txBody>
      </p:sp>
    </p:spTree>
    <p:extLst>
      <p:ext uri="{BB962C8B-B14F-4D97-AF65-F5344CB8AC3E}">
        <p14:creationId xmlns:p14="http://schemas.microsoft.com/office/powerpoint/2010/main" val="2698486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Common areas of concern included: inconsistent triaging, poor documentation, variation in method of documentation of enquiries, difficulty in checking enquiries, time consuming processes/backlog of documentation, disrupted workflow, no standardisation, uncertainty about resolution date and a lack of procedures in place.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a:t>
            </a:r>
            <a:r>
              <a:rPr lang="en-GB" sz="1200" kern="1200" baseline="0" dirty="0">
                <a:solidFill>
                  <a:schemeClr val="tx1"/>
                </a:solidFill>
                <a:effectLst/>
                <a:latin typeface="+mn-lt"/>
                <a:ea typeface="+mn-ea"/>
                <a:cs typeface="+mn-cs"/>
              </a:rPr>
              <a:t> was very important information for us as it allowed us to identify area of improvement which we can focus on when it comes to constituting and implementing a standard procedures in event of IT failures.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During </a:t>
            </a:r>
            <a:r>
              <a:rPr lang="en-GB" sz="1200" kern="1200" baseline="0" dirty="0">
                <a:solidFill>
                  <a:schemeClr val="tx1"/>
                </a:solidFill>
                <a:effectLst/>
                <a:latin typeface="+mn-lt"/>
                <a:ea typeface="+mn-ea"/>
                <a:cs typeface="+mn-cs"/>
              </a:rPr>
              <a:t>the 7 working days of the IT incident occurring, we logged 177 enquiries related to the IT incident (of which 48 were interface enquiries regarding discharged </a:t>
            </a:r>
            <a:r>
              <a:rPr lang="en-GB" sz="1200" kern="1200" baseline="0" dirty="0" err="1">
                <a:solidFill>
                  <a:schemeClr val="tx1"/>
                </a:solidFill>
                <a:effectLst/>
                <a:latin typeface="+mn-lt"/>
                <a:ea typeface="+mn-ea"/>
                <a:cs typeface="+mn-cs"/>
              </a:rPr>
              <a:t>etc</a:t>
            </a:r>
            <a:r>
              <a:rPr lang="en-GB" sz="1200" kern="1200" baseline="0" dirty="0">
                <a:solidFill>
                  <a:schemeClr val="tx1"/>
                </a:solidFill>
                <a:effectLst/>
                <a:latin typeface="+mn-lt"/>
                <a:ea typeface="+mn-ea"/>
                <a:cs typeface="+mn-cs"/>
              </a:rPr>
              <a:t>, so overall we received 129 enquiries) – which were documented. Before the interim tracker went live – many people were taking in and completing enquiries, which may not have been logged, therefore the number in reality is &gt;129.</a:t>
            </a:r>
          </a:p>
          <a:p>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Deadlines for 18 enquiries logged on MIDB were missed due to not being able to access MIDB, once the interim tracker was running and we had </a:t>
            </a:r>
            <a:r>
              <a:rPr lang="en-GB" sz="1200" b="1" kern="1200" baseline="0" dirty="0">
                <a:solidFill>
                  <a:schemeClr val="tx1"/>
                </a:solidFill>
                <a:effectLst/>
                <a:latin typeface="+mn-lt"/>
                <a:ea typeface="+mn-ea"/>
                <a:cs typeface="+mn-cs"/>
              </a:rPr>
              <a:t>read</a:t>
            </a:r>
            <a:r>
              <a:rPr lang="en-GB" sz="1200" kern="1200" baseline="0" dirty="0">
                <a:solidFill>
                  <a:schemeClr val="tx1"/>
                </a:solidFill>
                <a:effectLst/>
                <a:latin typeface="+mn-lt"/>
                <a:ea typeface="+mn-ea"/>
                <a:cs typeface="+mn-cs"/>
              </a:rPr>
              <a:t> only access to MIDB, we were able to catch up with the rest of the deadlines. This shows how effective the interim tracker was in terms of organising workflow when IT systems were down. And off course missing deadlines can have serious implication on patient safety so it is imperative to have procedure that can be implemented immediately so missed deadlines can be limited.  NEXT SLIDE</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Two of the key themes were that there was a lack of procedures in place and there was no standardisation, and this is reflected by the fact that multiple methods were being used for documentation. This meant that information was kept is multiple places and when it come to checking enquires it become difficult.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Another key theme was disrupted workflow, this was a result of firstly not having the access to internet/intranet and the applications which we would normally use but problems were made worse by the fact that we had no access to shared drives- within shared drive is where all our paper copies are kept for logging enquiries </a:t>
            </a:r>
            <a:r>
              <a:rPr lang="en-GB" sz="1200" kern="1200" baseline="0" dirty="0" err="1">
                <a:solidFill>
                  <a:schemeClr val="tx1"/>
                </a:solidFill>
                <a:effectLst/>
                <a:latin typeface="+mn-lt"/>
                <a:ea typeface="+mn-ea"/>
                <a:cs typeface="+mn-cs"/>
              </a:rPr>
              <a:t>etc</a:t>
            </a:r>
            <a:r>
              <a:rPr lang="en-GB" sz="1200" kern="1200" baseline="0" dirty="0">
                <a:solidFill>
                  <a:schemeClr val="tx1"/>
                </a:solidFill>
                <a:effectLst/>
                <a:latin typeface="+mn-lt"/>
                <a:ea typeface="+mn-ea"/>
                <a:cs typeface="+mn-cs"/>
              </a:rPr>
              <a:t>, however as the printers are connected to the Network, they were also down and we would have been unable to print anything had we had access to the shared drive.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Of</a:t>
            </a:r>
            <a:r>
              <a:rPr lang="en-GB" sz="1200" kern="1200" baseline="0" dirty="0">
                <a:solidFill>
                  <a:schemeClr val="tx1"/>
                </a:solidFill>
                <a:effectLst/>
                <a:latin typeface="+mn-lt"/>
                <a:ea typeface="+mn-ea"/>
                <a:cs typeface="+mn-cs"/>
              </a:rPr>
              <a:t> the 66 enquiries logged on the interim tracker, 48 were completed and the rest had longer deadlines therefore were transferred over to MIDB once it was live.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D01CC-126A-4C57-8B3C-BA6DAC61B270}" type="slidenum">
              <a:rPr lang="en-GB" smtClean="0"/>
              <a:t>4</a:t>
            </a:fld>
            <a:endParaRPr lang="en-GB"/>
          </a:p>
        </p:txBody>
      </p:sp>
    </p:spTree>
    <p:extLst>
      <p:ext uri="{BB962C8B-B14F-4D97-AF65-F5344CB8AC3E}">
        <p14:creationId xmlns:p14="http://schemas.microsoft.com/office/powerpoint/2010/main" val="329595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Voice over a few results </a:t>
            </a:r>
          </a:p>
          <a:p>
            <a:pPr marL="171450" indent="-171450">
              <a:buFontTx/>
              <a:buChar char="-"/>
            </a:pPr>
            <a:r>
              <a:rPr lang="en-GB" baseline="0" dirty="0"/>
              <a:t>1</a:t>
            </a:r>
            <a:r>
              <a:rPr lang="en-GB" baseline="30000" dirty="0"/>
              <a:t>st</a:t>
            </a:r>
            <a:r>
              <a:rPr lang="en-GB" baseline="0" dirty="0"/>
              <a:t> Graph- As you can see from the first graph a wide range of resources were used to log enquiries during the IT downtime, this meant that the process followed by the team were inconsistent as there was no set procedure. Other included - paper, email inbox, OneNote (multiple resources)</a:t>
            </a:r>
          </a:p>
          <a:p>
            <a:pPr marL="171450" indent="-171450">
              <a:buFontTx/>
              <a:buChar char="-"/>
            </a:pPr>
            <a:r>
              <a:rPr lang="en-GB" baseline="0" dirty="0"/>
              <a:t>2</a:t>
            </a:r>
            <a:r>
              <a:rPr lang="en-GB" baseline="30000" dirty="0"/>
              <a:t>nd</a:t>
            </a:r>
            <a:r>
              <a:rPr lang="en-GB" baseline="0" dirty="0"/>
              <a:t> graph- In respects to patient safety, 90% of staff thought that enquiries were triaged safety and effectively meaning that all enquiries that come in despite not having access to full IT application, the interaction the agent had with enquirer evolved gathering all the relevant information in order for the question to be answered safely</a:t>
            </a:r>
          </a:p>
          <a:p>
            <a:pPr marL="171450" indent="-171450">
              <a:buFontTx/>
              <a:buChar char="-"/>
            </a:pPr>
            <a:r>
              <a:rPr lang="en-GB" baseline="0" dirty="0"/>
              <a:t>Before the outage, 90% of staff did not feel prepared to provide an MI service without and IT and once we had this experience, and created the interim tracker </a:t>
            </a:r>
            <a:r>
              <a:rPr lang="en-GB" baseline="0" dirty="0" err="1"/>
              <a:t>etc</a:t>
            </a:r>
            <a:r>
              <a:rPr lang="en-GB" baseline="0" dirty="0"/>
              <a:t> there was a clear improvement in how prepared the staff felt for any future similar scenarios</a:t>
            </a:r>
          </a:p>
          <a:p>
            <a:pPr marL="171450" indent="-171450">
              <a:buFontTx/>
              <a:buChar char="-"/>
            </a:pPr>
            <a:endParaRPr lang="en-GB" baseline="0" dirty="0"/>
          </a:p>
          <a:p>
            <a:pPr marL="171450" indent="-171450">
              <a:buFontTx/>
              <a:buChar char="-"/>
            </a:pPr>
            <a:r>
              <a:rPr lang="en-GB" baseline="0" dirty="0"/>
              <a:t>Read results form the pink blob and expand on the points</a:t>
            </a:r>
            <a:endParaRPr lang="en-GB" dirty="0"/>
          </a:p>
        </p:txBody>
      </p:sp>
      <p:sp>
        <p:nvSpPr>
          <p:cNvPr id="4" name="Slide Number Placeholder 3"/>
          <p:cNvSpPr>
            <a:spLocks noGrp="1"/>
          </p:cNvSpPr>
          <p:nvPr>
            <p:ph type="sldNum" sz="quarter" idx="10"/>
          </p:nvPr>
        </p:nvSpPr>
        <p:spPr/>
        <p:txBody>
          <a:bodyPr/>
          <a:lstStyle/>
          <a:p>
            <a:fld id="{505D01CC-126A-4C57-8B3C-BA6DAC61B270}" type="slidenum">
              <a:rPr lang="en-GB" smtClean="0"/>
              <a:t>5</a:t>
            </a:fld>
            <a:endParaRPr lang="en-GB"/>
          </a:p>
        </p:txBody>
      </p:sp>
    </p:spTree>
    <p:extLst>
      <p:ext uri="{BB962C8B-B14F-4D97-AF65-F5344CB8AC3E}">
        <p14:creationId xmlns:p14="http://schemas.microsoft.com/office/powerpoint/2010/main" val="153872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Voice 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a need for paper-based ‘IT downtime’ procedures (for both short term and longer term IT outages), interim tracker for enquiries and sufficient quantity of ready-printed enquiry forms, especially if printers and photocopiers are network based.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will facilitate the transition from electronic to paper-based working ensure a uniform process used amongst staff.  These recommendations can be implemented at all MI sites in event of a complete IT failure. Whilst we recognise that this was a unique event, the risk of a cyber-attack that could have a similar impact is likely increasing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recommend</a:t>
            </a:r>
            <a:r>
              <a:rPr lang="en-GB" sz="1200" kern="1200" baseline="0" dirty="0">
                <a:solidFill>
                  <a:schemeClr val="tx1"/>
                </a:solidFill>
                <a:effectLst/>
                <a:latin typeface="+mn-lt"/>
                <a:ea typeface="+mn-ea"/>
                <a:cs typeface="+mn-cs"/>
              </a:rPr>
              <a:t> a folder with printed copies of all paperwork that would be required (and sufficient number of copies) be stored in the MI office for possible future events</a:t>
            </a:r>
            <a:endParaRPr lang="en-GB" dirty="0"/>
          </a:p>
          <a:p>
            <a:endParaRPr lang="en-GB" dirty="0"/>
          </a:p>
        </p:txBody>
      </p:sp>
      <p:sp>
        <p:nvSpPr>
          <p:cNvPr id="4" name="Slide Number Placeholder 3"/>
          <p:cNvSpPr>
            <a:spLocks noGrp="1"/>
          </p:cNvSpPr>
          <p:nvPr>
            <p:ph type="sldNum" sz="quarter" idx="10"/>
          </p:nvPr>
        </p:nvSpPr>
        <p:spPr/>
        <p:txBody>
          <a:bodyPr/>
          <a:lstStyle/>
          <a:p>
            <a:fld id="{505D01CC-126A-4C57-8B3C-BA6DAC61B270}" type="slidenum">
              <a:rPr lang="en-GB" smtClean="0"/>
              <a:t>6</a:t>
            </a:fld>
            <a:endParaRPr lang="en-GB"/>
          </a:p>
        </p:txBody>
      </p:sp>
    </p:spTree>
    <p:extLst>
      <p:ext uri="{BB962C8B-B14F-4D97-AF65-F5344CB8AC3E}">
        <p14:creationId xmlns:p14="http://schemas.microsoft.com/office/powerpoint/2010/main" val="2905823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072D6F8-B076-4BFA-B094-6380A8694A4F}" type="datetimeFigureOut">
              <a:rPr lang="en-GB" smtClean="0"/>
              <a:t>31/10/2022</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148445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72D6F8-B076-4BFA-B094-6380A8694A4F}"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295053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072D6F8-B076-4BFA-B094-6380A8694A4F}" type="datetimeFigureOut">
              <a:rPr lang="en-GB" smtClean="0"/>
              <a:t>31/10/2022</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2279697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072D6F8-B076-4BFA-B094-6380A8694A4F}" type="datetimeFigureOut">
              <a:rPr lang="en-GB" smtClean="0"/>
              <a:t>31/10/2022</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65FB830F-FD64-45BB-988C-CE79DD555F98}"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60050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072D6F8-B076-4BFA-B094-6380A8694A4F}" type="datetimeFigureOut">
              <a:rPr lang="en-GB" smtClean="0"/>
              <a:t>31/10/2022</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2581023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072D6F8-B076-4BFA-B094-6380A8694A4F}" type="datetimeFigureOut">
              <a:rPr lang="en-GB" smtClean="0"/>
              <a:t>31/10/2022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8112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072D6F8-B076-4BFA-B094-6380A8694A4F}" type="datetimeFigureOut">
              <a:rPr lang="en-GB" smtClean="0"/>
              <a:t>31/10/2022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2678455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2D6F8-B076-4BFA-B094-6380A8694A4F}"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1584362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072D6F8-B076-4BFA-B094-6380A8694A4F}" type="datetimeFigureOut">
              <a:rPr lang="en-GB" smtClean="0"/>
              <a:t>31/10/2022</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105343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2D6F8-B076-4BFA-B094-6380A8694A4F}"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114760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072D6F8-B076-4BFA-B094-6380A8694A4F}" type="datetimeFigureOut">
              <a:rPr lang="en-GB" smtClean="0"/>
              <a:t>31/10/2022</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11751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72D6F8-B076-4BFA-B094-6380A8694A4F}"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390748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72D6F8-B076-4BFA-B094-6380A8694A4F}" type="datetimeFigureOut">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274571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72D6F8-B076-4BFA-B094-6380A8694A4F}" type="datetimeFigureOut">
              <a:rPr lang="en-GB" smtClean="0"/>
              <a:t>31/10/2022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414542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2D6F8-B076-4BFA-B094-6380A8694A4F}" type="datetimeFigureOut">
              <a:rPr lang="en-GB" smtClean="0"/>
              <a:t>31/10/2022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196289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72D6F8-B076-4BFA-B094-6380A8694A4F}"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189817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72D6F8-B076-4BFA-B094-6380A8694A4F}"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FB830F-FD64-45BB-988C-CE79DD555F98}" type="slidenum">
              <a:rPr lang="en-GB" smtClean="0"/>
              <a:t>‹#›</a:t>
            </a:fld>
            <a:endParaRPr lang="en-GB"/>
          </a:p>
        </p:txBody>
      </p:sp>
    </p:spTree>
    <p:extLst>
      <p:ext uri="{BB962C8B-B14F-4D97-AF65-F5344CB8AC3E}">
        <p14:creationId xmlns:p14="http://schemas.microsoft.com/office/powerpoint/2010/main" val="81010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072D6F8-B076-4BFA-B094-6380A8694A4F}" type="datetimeFigureOut">
              <a:rPr lang="en-GB" smtClean="0"/>
              <a:t>31/10/2022</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5FB830F-FD64-45BB-988C-CE79DD555F98}" type="slidenum">
              <a:rPr lang="en-GB" smtClean="0"/>
              <a:t>‹#›</a:t>
            </a:fld>
            <a:endParaRPr lang="en-GB"/>
          </a:p>
        </p:txBody>
      </p:sp>
    </p:spTree>
    <p:extLst>
      <p:ext uri="{BB962C8B-B14F-4D97-AF65-F5344CB8AC3E}">
        <p14:creationId xmlns:p14="http://schemas.microsoft.com/office/powerpoint/2010/main" val="132673633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0" y="1524647"/>
            <a:ext cx="1377118" cy="2946433"/>
          </a:xfrm>
          <a:prstGeom prst="rect">
            <a:avLst/>
          </a:prstGeom>
        </p:spPr>
      </p:pic>
      <p:pic>
        <p:nvPicPr>
          <p:cNvPr id="1028" name="Picture 4" descr="http://gti.gstt.local/resources/communications/logos-and-templates/a2-guys-and-st-thomas-rgb-blu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03" y="148284"/>
            <a:ext cx="2769562" cy="1376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624038"/>
            <a:ext cx="9144000" cy="1504518"/>
          </a:xfrm>
        </p:spPr>
        <p:txBody>
          <a:bodyPr>
            <a:normAutofit fontScale="90000"/>
          </a:bodyPr>
          <a:lstStyle/>
          <a:p>
            <a:pPr algn="ctr"/>
            <a:r>
              <a:rPr lang="en-GB" sz="3000" b="1" dirty="0"/>
              <a:t>A study to assess the impact of a complete IT failure on the delivery of a Medicines Information service at a large teaching hospital</a:t>
            </a:r>
          </a:p>
        </p:txBody>
      </p:sp>
      <p:pic>
        <p:nvPicPr>
          <p:cNvPr id="4" name="Picture 3"/>
          <p:cNvPicPr>
            <a:picLocks noChangeAspect="1"/>
          </p:cNvPicPr>
          <p:nvPr/>
        </p:nvPicPr>
        <p:blipFill>
          <a:blip r:embed="rId7"/>
          <a:stretch>
            <a:fillRect/>
          </a:stretch>
        </p:blipFill>
        <p:spPr>
          <a:xfrm>
            <a:off x="1382338" y="3128556"/>
            <a:ext cx="1787518" cy="1908674"/>
          </a:xfrm>
          <a:prstGeom prst="rect">
            <a:avLst/>
          </a:prstGeom>
        </p:spPr>
      </p:pic>
      <p:sp>
        <p:nvSpPr>
          <p:cNvPr id="6" name="TextBox 5"/>
          <p:cNvSpPr txBox="1"/>
          <p:nvPr/>
        </p:nvSpPr>
        <p:spPr>
          <a:xfrm>
            <a:off x="5439566" y="3158331"/>
            <a:ext cx="4392385" cy="369332"/>
          </a:xfrm>
          <a:prstGeom prst="rect">
            <a:avLst/>
          </a:prstGeom>
          <a:noFill/>
        </p:spPr>
        <p:txBody>
          <a:bodyPr wrap="square" rtlCol="0">
            <a:spAutoFit/>
          </a:bodyPr>
          <a:lstStyle/>
          <a:p>
            <a:r>
              <a:rPr lang="en-GB" dirty="0"/>
              <a:t>Jesal Lakhani and Vishnu Kumar</a:t>
            </a:r>
          </a:p>
        </p:txBody>
      </p:sp>
      <p:pic>
        <p:nvPicPr>
          <p:cNvPr id="3" name="Audio Recording 26 Oct 2022 at 21:55:14">
            <a:hlinkClick r:id="" action="ppaction://media"/>
            <a:extLst>
              <a:ext uri="{FF2B5EF4-FFF2-40B4-BE49-F238E27FC236}">
                <a16:creationId xmlns:a16="http://schemas.microsoft.com/office/drawing/2014/main" id="{3C0031A8-FB8F-9136-1CEF-AF2AF7DEE73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9538" y="711847"/>
            <a:ext cx="812800" cy="812800"/>
          </a:xfrm>
          <a:prstGeom prst="rect">
            <a:avLst/>
          </a:prstGeom>
        </p:spPr>
      </p:pic>
    </p:spTree>
    <p:extLst>
      <p:ext uri="{BB962C8B-B14F-4D97-AF65-F5344CB8AC3E}">
        <p14:creationId xmlns:p14="http://schemas.microsoft.com/office/powerpoint/2010/main" val="24752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00947"/>
            <a:ext cx="10515600" cy="922365"/>
          </a:xfrm>
        </p:spPr>
        <p:txBody>
          <a:bodyPr>
            <a:normAutofit/>
          </a:bodyPr>
          <a:lstStyle/>
          <a:p>
            <a:pPr algn="ctr"/>
            <a:r>
              <a:rPr lang="en-GB" sz="2700" b="1" dirty="0"/>
              <a:t>IT Outage – Background and events</a:t>
            </a:r>
          </a:p>
        </p:txBody>
      </p:sp>
      <p:sp>
        <p:nvSpPr>
          <p:cNvPr id="4" name="Content Placeholder 2"/>
          <p:cNvSpPr txBox="1">
            <a:spLocks/>
          </p:cNvSpPr>
          <p:nvPr/>
        </p:nvSpPr>
        <p:spPr>
          <a:xfrm>
            <a:off x="838200" y="4089214"/>
            <a:ext cx="10515600" cy="1253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a:p>
            <a:pPr marL="0" indent="0">
              <a:buFont typeface="Arial" panose="020B0604020202020204" pitchFamily="34" charset="0"/>
              <a:buNone/>
            </a:pPr>
            <a:endParaRPr lang="en-GB" dirty="0"/>
          </a:p>
        </p:txBody>
      </p:sp>
      <p:sp>
        <p:nvSpPr>
          <p:cNvPr id="3" name="TextBox 2"/>
          <p:cNvSpPr txBox="1"/>
          <p:nvPr/>
        </p:nvSpPr>
        <p:spPr>
          <a:xfrm>
            <a:off x="528604" y="1623312"/>
            <a:ext cx="11416145" cy="5078313"/>
          </a:xfrm>
          <a:prstGeom prst="rect">
            <a:avLst/>
          </a:prstGeom>
          <a:noFill/>
        </p:spPr>
        <p:txBody>
          <a:bodyPr wrap="square" rtlCol="0">
            <a:spAutoFit/>
          </a:bodyPr>
          <a:lstStyle/>
          <a:p>
            <a:r>
              <a:rPr lang="en-GB" b="1" dirty="0">
                <a:solidFill>
                  <a:srgbClr val="FF0000"/>
                </a:solidFill>
              </a:rPr>
              <a:t>The IT outage experienced by GSTT in July 2022 was a highly unanticipated rare event</a:t>
            </a:r>
            <a:endParaRPr lang="en-GB" dirty="0">
              <a:solidFill>
                <a:srgbClr val="FF0000"/>
              </a:solidFill>
            </a:endParaRPr>
          </a:p>
          <a:p>
            <a:r>
              <a:rPr lang="en-GB" dirty="0"/>
              <a:t>Following this experience, it posed various questions for future events:</a:t>
            </a:r>
          </a:p>
          <a:p>
            <a:pPr marL="285750" indent="-285750">
              <a:buFont typeface="Arial" panose="020B0604020202020204" pitchFamily="34" charset="0"/>
              <a:buChar char="•"/>
            </a:pPr>
            <a:r>
              <a:rPr lang="en-GB" dirty="0"/>
              <a:t>Are there contingency plans in place for a complete IT failure – i.e. no access to a computer or applications such as MIDB, Word, etc.</a:t>
            </a:r>
          </a:p>
          <a:p>
            <a:pPr marL="285750" indent="-285750">
              <a:buFont typeface="Arial" panose="020B0604020202020204" pitchFamily="34" charset="0"/>
              <a:buChar char="•"/>
            </a:pPr>
            <a:r>
              <a:rPr lang="en-GB" dirty="0"/>
              <a:t>Are there contingency plans in place for network issues – i.e. resulting in loss of access to printers, G-drive, shared files</a:t>
            </a:r>
          </a:p>
          <a:p>
            <a:endParaRPr lang="en-GB" dirty="0"/>
          </a:p>
          <a:p>
            <a:r>
              <a:rPr lang="en-GB" i="1" dirty="0">
                <a:solidFill>
                  <a:schemeClr val="accent2">
                    <a:lumMod val="60000"/>
                    <a:lumOff val="40000"/>
                  </a:schemeClr>
                </a:solidFill>
              </a:rPr>
              <a:t>Similar to the COVID pandemic, there was no specific guidance/protocols available to cover this scenario and this experience has taught us the importance of having a plan in place for any future events</a:t>
            </a:r>
          </a:p>
          <a:p>
            <a:endParaRPr lang="en-GB" dirty="0"/>
          </a:p>
          <a:p>
            <a:r>
              <a:rPr lang="en-GB" b="1" dirty="0">
                <a:solidFill>
                  <a:srgbClr val="FF0000"/>
                </a:solidFill>
              </a:rPr>
              <a:t>What improvisations we made to continue the MI service during the IT outage</a:t>
            </a:r>
          </a:p>
          <a:p>
            <a:pPr marL="285750" indent="-285750">
              <a:buFont typeface="Arial" panose="020B0604020202020204" pitchFamily="34" charset="0"/>
              <a:buChar char="•"/>
            </a:pPr>
            <a:r>
              <a:rPr lang="en-GB" dirty="0"/>
              <a:t>First two days when there was no computer access – enquiries were redirected to LNWH MI unless GSTT specific – then told to contact us back </a:t>
            </a:r>
          </a:p>
          <a:p>
            <a:pPr marL="285750" indent="-285750">
              <a:buFont typeface="Arial" panose="020B0604020202020204" pitchFamily="34" charset="0"/>
              <a:buChar char="•"/>
            </a:pPr>
            <a:r>
              <a:rPr lang="en-GB" dirty="0"/>
              <a:t>As MIDB was not accessible – staff were recording research and enquiries on multiple platforms – paper, Emails, Teams, Word (if accessible) and sending to seniors to check before sending out</a:t>
            </a:r>
          </a:p>
          <a:p>
            <a:pPr marL="285750" indent="-285750">
              <a:buFont typeface="Arial" panose="020B0604020202020204" pitchFamily="34" charset="0"/>
              <a:buChar char="•"/>
            </a:pPr>
            <a:r>
              <a:rPr lang="en-GB" dirty="0"/>
              <a:t>Once Teams was working – interim tracker was created to keep a log of enquiries and deadlines and who to allocate to</a:t>
            </a:r>
          </a:p>
        </p:txBody>
      </p:sp>
    </p:spTree>
    <p:extLst>
      <p:ext uri="{BB962C8B-B14F-4D97-AF65-F5344CB8AC3E}">
        <p14:creationId xmlns:p14="http://schemas.microsoft.com/office/powerpoint/2010/main" val="269411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273" y="1520824"/>
            <a:ext cx="5063836" cy="4159540"/>
          </a:xfrm>
        </p:spPr>
        <p:txBody>
          <a:bodyPr>
            <a:normAutofit/>
          </a:bodyPr>
          <a:lstStyle/>
          <a:p>
            <a:endParaRPr lang="en-GB" dirty="0"/>
          </a:p>
          <a:p>
            <a:endParaRPr lang="en-GB" dirty="0"/>
          </a:p>
        </p:txBody>
      </p:sp>
      <p:sp>
        <p:nvSpPr>
          <p:cNvPr id="6" name="Title 1"/>
          <p:cNvSpPr txBox="1">
            <a:spLocks/>
          </p:cNvSpPr>
          <p:nvPr/>
        </p:nvSpPr>
        <p:spPr>
          <a:xfrm>
            <a:off x="7638353" y="966257"/>
            <a:ext cx="2390404" cy="890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Methods</a:t>
            </a:r>
          </a:p>
        </p:txBody>
      </p:sp>
      <p:sp>
        <p:nvSpPr>
          <p:cNvPr id="8" name="Content Placeholder 2"/>
          <p:cNvSpPr txBox="1">
            <a:spLocks/>
          </p:cNvSpPr>
          <p:nvPr/>
        </p:nvSpPr>
        <p:spPr>
          <a:xfrm>
            <a:off x="5798128" y="1520825"/>
            <a:ext cx="50638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p:txBody>
      </p:sp>
      <p:sp>
        <p:nvSpPr>
          <p:cNvPr id="9" name="Content Placeholder 2"/>
          <p:cNvSpPr txBox="1">
            <a:spLocks/>
          </p:cNvSpPr>
          <p:nvPr/>
        </p:nvSpPr>
        <p:spPr>
          <a:xfrm>
            <a:off x="5798128" y="1520825"/>
            <a:ext cx="50638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p:txBody>
      </p:sp>
      <p:graphicFrame>
        <p:nvGraphicFramePr>
          <p:cNvPr id="4" name="Diagram 3"/>
          <p:cNvGraphicFramePr/>
          <p:nvPr>
            <p:extLst>
              <p:ext uri="{D42A27DB-BD31-4B8C-83A1-F6EECF244321}">
                <p14:modId xmlns:p14="http://schemas.microsoft.com/office/powerpoint/2010/main" val="2916836244"/>
              </p:ext>
            </p:extLst>
          </p:nvPr>
        </p:nvGraphicFramePr>
        <p:xfrm>
          <a:off x="166253" y="1416205"/>
          <a:ext cx="5347855" cy="4126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983403621"/>
              </p:ext>
            </p:extLst>
          </p:nvPr>
        </p:nvGraphicFramePr>
        <p:xfrm>
          <a:off x="5610577" y="1690687"/>
          <a:ext cx="6445956" cy="34570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p:cNvSpPr/>
          <p:nvPr/>
        </p:nvSpPr>
        <p:spPr>
          <a:xfrm>
            <a:off x="1975787" y="1009953"/>
            <a:ext cx="1396536" cy="707886"/>
          </a:xfrm>
          <a:prstGeom prst="rect">
            <a:avLst/>
          </a:prstGeom>
        </p:spPr>
        <p:txBody>
          <a:bodyPr wrap="none">
            <a:spAutoFit/>
          </a:bodyPr>
          <a:lstStyle/>
          <a:p>
            <a:pPr lvl="0"/>
            <a:r>
              <a:rPr lang="en-GB" sz="4000" b="1" dirty="0">
                <a:solidFill>
                  <a:prstClr val="black"/>
                </a:solidFill>
              </a:rPr>
              <a:t>Aims</a:t>
            </a:r>
          </a:p>
        </p:txBody>
      </p:sp>
    </p:spTree>
    <p:extLst>
      <p:ext uri="{BB962C8B-B14F-4D97-AF65-F5344CB8AC3E}">
        <p14:creationId xmlns:p14="http://schemas.microsoft.com/office/powerpoint/2010/main" val="102924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975" y="853705"/>
            <a:ext cx="2262584" cy="571499"/>
          </a:xfrm>
        </p:spPr>
        <p:txBody>
          <a:bodyPr>
            <a:normAutofit fontScale="90000"/>
          </a:bodyPr>
          <a:lstStyle/>
          <a:p>
            <a:r>
              <a:rPr lang="en-GB" sz="4900" b="1" dirty="0"/>
              <a:t>Results</a:t>
            </a:r>
            <a:br>
              <a:rPr lang="en-GB" sz="2800" dirty="0"/>
            </a:br>
            <a:endParaRPr lang="en-GB" sz="2800" dirty="0"/>
          </a:p>
        </p:txBody>
      </p:sp>
      <p:sp>
        <p:nvSpPr>
          <p:cNvPr id="5" name="TextBox 4"/>
          <p:cNvSpPr txBox="1"/>
          <p:nvPr/>
        </p:nvSpPr>
        <p:spPr>
          <a:xfrm>
            <a:off x="872218" y="1225716"/>
            <a:ext cx="1721473" cy="523220"/>
          </a:xfrm>
          <a:prstGeom prst="rect">
            <a:avLst/>
          </a:prstGeom>
          <a:noFill/>
        </p:spPr>
        <p:txBody>
          <a:bodyPr wrap="square" rtlCol="0">
            <a:spAutoFit/>
          </a:bodyPr>
          <a:lstStyle/>
          <a:p>
            <a:r>
              <a:rPr lang="en-GB" sz="2800" b="1" dirty="0"/>
              <a:t>Themes</a:t>
            </a:r>
            <a:endParaRPr lang="en-GB" b="1" dirty="0"/>
          </a:p>
        </p:txBody>
      </p:sp>
      <p:sp>
        <p:nvSpPr>
          <p:cNvPr id="9" name="Cloud Callout 8"/>
          <p:cNvSpPr/>
          <p:nvPr/>
        </p:nvSpPr>
        <p:spPr>
          <a:xfrm>
            <a:off x="2642567" y="2880978"/>
            <a:ext cx="1574800" cy="80640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inconsistent triaging</a:t>
            </a:r>
          </a:p>
        </p:txBody>
      </p:sp>
      <p:sp>
        <p:nvSpPr>
          <p:cNvPr id="11" name="Cloud Callout 10"/>
          <p:cNvSpPr/>
          <p:nvPr/>
        </p:nvSpPr>
        <p:spPr>
          <a:xfrm>
            <a:off x="1689100" y="3759114"/>
            <a:ext cx="2000250" cy="8001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disrupted workflow</a:t>
            </a:r>
          </a:p>
        </p:txBody>
      </p:sp>
      <p:sp>
        <p:nvSpPr>
          <p:cNvPr id="13" name="Cloud Callout 12"/>
          <p:cNvSpPr/>
          <p:nvPr/>
        </p:nvSpPr>
        <p:spPr>
          <a:xfrm>
            <a:off x="84978" y="2929676"/>
            <a:ext cx="2432050" cy="965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time consuming processes/backlog of documentation</a:t>
            </a:r>
          </a:p>
        </p:txBody>
      </p:sp>
      <p:sp>
        <p:nvSpPr>
          <p:cNvPr id="14" name="Cloud Callout 13"/>
          <p:cNvSpPr/>
          <p:nvPr/>
        </p:nvSpPr>
        <p:spPr>
          <a:xfrm>
            <a:off x="2276475" y="4949013"/>
            <a:ext cx="2222500" cy="8477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difficulty in checking enquiries</a:t>
            </a:r>
          </a:p>
        </p:txBody>
      </p:sp>
      <p:sp>
        <p:nvSpPr>
          <p:cNvPr id="15" name="Cloud Callout 14"/>
          <p:cNvSpPr/>
          <p:nvPr/>
        </p:nvSpPr>
        <p:spPr>
          <a:xfrm>
            <a:off x="114300" y="4622058"/>
            <a:ext cx="2038350" cy="9801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variation in method of documentation of enquiries</a:t>
            </a:r>
          </a:p>
        </p:txBody>
      </p:sp>
      <p:sp>
        <p:nvSpPr>
          <p:cNvPr id="16" name="Cloud Callout 15"/>
          <p:cNvSpPr/>
          <p:nvPr/>
        </p:nvSpPr>
        <p:spPr>
          <a:xfrm>
            <a:off x="227012" y="5796739"/>
            <a:ext cx="1943100" cy="91121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poor documentation </a:t>
            </a:r>
          </a:p>
        </p:txBody>
      </p:sp>
      <p:sp>
        <p:nvSpPr>
          <p:cNvPr id="17" name="Cloud Callout 16"/>
          <p:cNvSpPr/>
          <p:nvPr/>
        </p:nvSpPr>
        <p:spPr>
          <a:xfrm>
            <a:off x="2276475" y="1849518"/>
            <a:ext cx="1905284" cy="81731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no standardisation</a:t>
            </a:r>
          </a:p>
        </p:txBody>
      </p:sp>
      <p:sp>
        <p:nvSpPr>
          <p:cNvPr id="18" name="Cloud Callout 17"/>
          <p:cNvSpPr/>
          <p:nvPr/>
        </p:nvSpPr>
        <p:spPr>
          <a:xfrm>
            <a:off x="-32346" y="1646040"/>
            <a:ext cx="2064346" cy="108914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uncertainty about resolution date and a lack of procedures in place</a:t>
            </a:r>
          </a:p>
        </p:txBody>
      </p:sp>
      <p:graphicFrame>
        <p:nvGraphicFramePr>
          <p:cNvPr id="19" name="Table 18"/>
          <p:cNvGraphicFramePr>
            <a:graphicFrameLocks noGrp="1"/>
          </p:cNvGraphicFramePr>
          <p:nvPr>
            <p:extLst>
              <p:ext uri="{D42A27DB-BD31-4B8C-83A1-F6EECF244321}">
                <p14:modId xmlns:p14="http://schemas.microsoft.com/office/powerpoint/2010/main" val="444969467"/>
              </p:ext>
            </p:extLst>
          </p:nvPr>
        </p:nvGraphicFramePr>
        <p:xfrm>
          <a:off x="4993562" y="1782271"/>
          <a:ext cx="7057409" cy="2661920"/>
        </p:xfrm>
        <a:graphic>
          <a:graphicData uri="http://schemas.openxmlformats.org/drawingml/2006/table">
            <a:tbl>
              <a:tblPr firstRow="1" bandRow="1">
                <a:tableStyleId>{5C22544A-7EE6-4342-B048-85BDC9FD1C3A}</a:tableStyleId>
              </a:tblPr>
              <a:tblGrid>
                <a:gridCol w="4362164">
                  <a:extLst>
                    <a:ext uri="{9D8B030D-6E8A-4147-A177-3AD203B41FA5}">
                      <a16:colId xmlns:a16="http://schemas.microsoft.com/office/drawing/2014/main" val="20000"/>
                    </a:ext>
                  </a:extLst>
                </a:gridCol>
                <a:gridCol w="2695245">
                  <a:extLst>
                    <a:ext uri="{9D8B030D-6E8A-4147-A177-3AD203B41FA5}">
                      <a16:colId xmlns:a16="http://schemas.microsoft.com/office/drawing/2014/main" val="20001"/>
                    </a:ext>
                  </a:extLst>
                </a:gridCol>
              </a:tblGrid>
              <a:tr h="370840">
                <a:tc>
                  <a:txBody>
                    <a:bodyPr/>
                    <a:lstStyle/>
                    <a:p>
                      <a:r>
                        <a:rPr lang="en-GB" dirty="0" err="1"/>
                        <a:t>MiDB</a:t>
                      </a:r>
                      <a:r>
                        <a:rPr lang="en-GB" baseline="0" dirty="0"/>
                        <a:t> </a:t>
                      </a:r>
                      <a:r>
                        <a:rPr lang="en-GB" dirty="0"/>
                        <a:t>Search</a:t>
                      </a:r>
                      <a:r>
                        <a:rPr lang="en-GB" baseline="0" dirty="0"/>
                        <a:t> function</a:t>
                      </a:r>
                      <a:endParaRPr lang="en-GB" dirty="0"/>
                    </a:p>
                  </a:txBody>
                  <a:tcPr/>
                </a:tc>
                <a:tc>
                  <a:txBody>
                    <a:bodyPr/>
                    <a:lstStyle/>
                    <a:p>
                      <a:r>
                        <a:rPr lang="en-GB" dirty="0"/>
                        <a:t>Number of</a:t>
                      </a:r>
                      <a:r>
                        <a:rPr lang="en-GB" baseline="0" dirty="0"/>
                        <a:t> enquires </a:t>
                      </a:r>
                      <a:endParaRPr lang="en-GB" dirty="0"/>
                    </a:p>
                  </a:txBody>
                  <a:tcPr/>
                </a:tc>
                <a:extLst>
                  <a:ext uri="{0D108BD9-81ED-4DB2-BD59-A6C34878D82A}">
                    <a16:rowId xmlns:a16="http://schemas.microsoft.com/office/drawing/2014/main" val="10000"/>
                  </a:ext>
                </a:extLst>
              </a:tr>
              <a:tr h="370840">
                <a:tc>
                  <a:txBody>
                    <a:bodyPr/>
                    <a:lstStyle/>
                    <a:p>
                      <a:r>
                        <a:rPr lang="en-GB" dirty="0"/>
                        <a:t>Total</a:t>
                      </a:r>
                      <a:r>
                        <a:rPr lang="en-GB" baseline="0" dirty="0"/>
                        <a:t> number key worded ‘IT incident’</a:t>
                      </a:r>
                      <a:endParaRPr lang="en-GB" dirty="0"/>
                    </a:p>
                  </a:txBody>
                  <a:tcPr/>
                </a:tc>
                <a:tc>
                  <a:txBody>
                    <a:bodyPr/>
                    <a:lstStyle/>
                    <a:p>
                      <a:r>
                        <a:rPr lang="en-GB" dirty="0"/>
                        <a:t>177</a:t>
                      </a:r>
                    </a:p>
                  </a:txBody>
                  <a:tcPr/>
                </a:tc>
                <a:extLst>
                  <a:ext uri="{0D108BD9-81ED-4DB2-BD59-A6C34878D82A}">
                    <a16:rowId xmlns:a16="http://schemas.microsoft.com/office/drawing/2014/main" val="10001"/>
                  </a:ext>
                </a:extLst>
              </a:tr>
              <a:tr h="370840">
                <a:tc>
                  <a:txBody>
                    <a:bodyPr/>
                    <a:lstStyle/>
                    <a:p>
                      <a:r>
                        <a:rPr lang="en-GB" sz="1800" kern="1200" dirty="0">
                          <a:solidFill>
                            <a:schemeClr val="dk1"/>
                          </a:solidFill>
                          <a:effectLst/>
                          <a:latin typeface="+mn-lt"/>
                          <a:ea typeface="+mn-ea"/>
                          <a:cs typeface="+mn-cs"/>
                        </a:rPr>
                        <a:t>IT incident interface enquiries </a:t>
                      </a:r>
                      <a:endParaRPr lang="en-GB" dirty="0"/>
                    </a:p>
                  </a:txBody>
                  <a:tcPr/>
                </a:tc>
                <a:tc>
                  <a:txBody>
                    <a:bodyPr/>
                    <a:lstStyle/>
                    <a:p>
                      <a:r>
                        <a:rPr lang="en-GB" dirty="0"/>
                        <a:t>48</a:t>
                      </a:r>
                    </a:p>
                  </a:txBody>
                  <a:tcPr/>
                </a:tc>
                <a:extLst>
                  <a:ext uri="{0D108BD9-81ED-4DB2-BD59-A6C34878D82A}">
                    <a16:rowId xmlns:a16="http://schemas.microsoft.com/office/drawing/2014/main" val="10002"/>
                  </a:ext>
                </a:extLst>
              </a:tr>
              <a:tr h="370840">
                <a:tc>
                  <a:txBody>
                    <a:bodyPr/>
                    <a:lstStyle/>
                    <a:p>
                      <a:r>
                        <a:rPr lang="en-GB" dirty="0"/>
                        <a:t>Backlog of enquires</a:t>
                      </a:r>
                      <a:r>
                        <a:rPr lang="en-GB" baseline="0" dirty="0"/>
                        <a:t> logged on </a:t>
                      </a:r>
                      <a:r>
                        <a:rPr lang="en-GB" baseline="0" dirty="0" err="1"/>
                        <a:t>MiBD</a:t>
                      </a:r>
                      <a:r>
                        <a:rPr lang="en-GB" baseline="0" dirty="0"/>
                        <a:t> with no access</a:t>
                      </a:r>
                      <a:endParaRPr lang="en-GB" dirty="0"/>
                    </a:p>
                  </a:txBody>
                  <a:tcPr/>
                </a:tc>
                <a:tc>
                  <a:txBody>
                    <a:bodyPr/>
                    <a:lstStyle/>
                    <a:p>
                      <a:r>
                        <a:rPr lang="en-GB" dirty="0"/>
                        <a:t>27</a:t>
                      </a:r>
                    </a:p>
                  </a:txBody>
                  <a:tcPr/>
                </a:tc>
                <a:extLst>
                  <a:ext uri="{0D108BD9-81ED-4DB2-BD59-A6C34878D82A}">
                    <a16:rowId xmlns:a16="http://schemas.microsoft.com/office/drawing/2014/main" val="10003"/>
                  </a:ext>
                </a:extLst>
              </a:tr>
              <a:tr h="370840">
                <a:tc>
                  <a:txBody>
                    <a:bodyPr/>
                    <a:lstStyle/>
                    <a:p>
                      <a:r>
                        <a:rPr lang="en-GB" dirty="0"/>
                        <a:t>Missed deadline of those enquires</a:t>
                      </a:r>
                      <a:r>
                        <a:rPr lang="en-GB" baseline="0" dirty="0"/>
                        <a:t> on </a:t>
                      </a:r>
                      <a:r>
                        <a:rPr lang="en-GB" baseline="0" dirty="0" err="1"/>
                        <a:t>MiBD</a:t>
                      </a:r>
                      <a:endParaRPr lang="en-GB" dirty="0"/>
                    </a:p>
                  </a:txBody>
                  <a:tcPr/>
                </a:tc>
                <a:tc>
                  <a:txBody>
                    <a:bodyPr/>
                    <a:lstStyle/>
                    <a:p>
                      <a:r>
                        <a:rPr lang="en-GB" dirty="0"/>
                        <a:t>18</a:t>
                      </a:r>
                    </a:p>
                  </a:txBody>
                  <a:tcPr/>
                </a:tc>
                <a:extLst>
                  <a:ext uri="{0D108BD9-81ED-4DB2-BD59-A6C34878D82A}">
                    <a16:rowId xmlns:a16="http://schemas.microsoft.com/office/drawing/2014/main" val="10004"/>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504763961"/>
              </p:ext>
            </p:extLst>
          </p:nvPr>
        </p:nvGraphicFramePr>
        <p:xfrm>
          <a:off x="4993562" y="4622058"/>
          <a:ext cx="7057409" cy="1752600"/>
        </p:xfrm>
        <a:graphic>
          <a:graphicData uri="http://schemas.openxmlformats.org/drawingml/2006/table">
            <a:tbl>
              <a:tblPr firstRow="1" bandRow="1">
                <a:tableStyleId>{5C22544A-7EE6-4342-B048-85BDC9FD1C3A}</a:tableStyleId>
              </a:tblPr>
              <a:tblGrid>
                <a:gridCol w="4362164">
                  <a:extLst>
                    <a:ext uri="{9D8B030D-6E8A-4147-A177-3AD203B41FA5}">
                      <a16:colId xmlns:a16="http://schemas.microsoft.com/office/drawing/2014/main" val="20000"/>
                    </a:ext>
                  </a:extLst>
                </a:gridCol>
                <a:gridCol w="2695245">
                  <a:extLst>
                    <a:ext uri="{9D8B030D-6E8A-4147-A177-3AD203B41FA5}">
                      <a16:colId xmlns:a16="http://schemas.microsoft.com/office/drawing/2014/main" val="20001"/>
                    </a:ext>
                  </a:extLst>
                </a:gridCol>
              </a:tblGrid>
              <a:tr h="370840">
                <a:tc>
                  <a:txBody>
                    <a:bodyPr/>
                    <a:lstStyle/>
                    <a:p>
                      <a:r>
                        <a:rPr lang="en-GB" dirty="0"/>
                        <a:t>Interim tracker</a:t>
                      </a:r>
                      <a:r>
                        <a:rPr lang="en-GB" baseline="0" dirty="0"/>
                        <a:t> figures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Number of</a:t>
                      </a:r>
                      <a:r>
                        <a:rPr lang="en-GB" baseline="0" dirty="0"/>
                        <a:t> enquires </a:t>
                      </a:r>
                      <a:endParaRPr lang="en-GB" dirty="0"/>
                    </a:p>
                  </a:txBody>
                  <a:tcPr/>
                </a:tc>
                <a:extLst>
                  <a:ext uri="{0D108BD9-81ED-4DB2-BD59-A6C34878D82A}">
                    <a16:rowId xmlns:a16="http://schemas.microsoft.com/office/drawing/2014/main" val="10000"/>
                  </a:ext>
                </a:extLst>
              </a:tr>
              <a:tr h="370840">
                <a:tc>
                  <a:txBody>
                    <a:bodyPr/>
                    <a:lstStyle/>
                    <a:p>
                      <a:r>
                        <a:rPr lang="en-GB" dirty="0"/>
                        <a:t>Total</a:t>
                      </a:r>
                      <a:r>
                        <a:rPr lang="en-GB" baseline="0" dirty="0"/>
                        <a:t> number of enquires logged</a:t>
                      </a:r>
                      <a:endParaRPr lang="en-GB" dirty="0"/>
                    </a:p>
                  </a:txBody>
                  <a:tcPr/>
                </a:tc>
                <a:tc>
                  <a:txBody>
                    <a:bodyPr/>
                    <a:lstStyle/>
                    <a:p>
                      <a:r>
                        <a:rPr lang="en-GB" dirty="0"/>
                        <a:t>66</a:t>
                      </a:r>
                    </a:p>
                  </a:txBody>
                  <a:tcPr/>
                </a:tc>
                <a:extLst>
                  <a:ext uri="{0D108BD9-81ED-4DB2-BD59-A6C34878D82A}">
                    <a16:rowId xmlns:a16="http://schemas.microsoft.com/office/drawing/2014/main" val="10001"/>
                  </a:ext>
                </a:extLst>
              </a:tr>
              <a:tr h="370840">
                <a:tc>
                  <a:txBody>
                    <a:bodyPr/>
                    <a:lstStyle/>
                    <a:p>
                      <a:r>
                        <a:rPr lang="en-GB" dirty="0"/>
                        <a:t>Number</a:t>
                      </a:r>
                      <a:r>
                        <a:rPr lang="en-GB" baseline="0" dirty="0"/>
                        <a:t> of enquirer completed </a:t>
                      </a:r>
                      <a:endParaRPr lang="en-GB" dirty="0"/>
                    </a:p>
                  </a:txBody>
                  <a:tcPr/>
                </a:tc>
                <a:tc>
                  <a:txBody>
                    <a:bodyPr/>
                    <a:lstStyle/>
                    <a:p>
                      <a:r>
                        <a:rPr lang="en-GB" dirty="0"/>
                        <a:t>48</a:t>
                      </a:r>
                    </a:p>
                  </a:txBody>
                  <a:tcPr/>
                </a:tc>
                <a:extLst>
                  <a:ext uri="{0D108BD9-81ED-4DB2-BD59-A6C34878D82A}">
                    <a16:rowId xmlns:a16="http://schemas.microsoft.com/office/drawing/2014/main" val="10002"/>
                  </a:ext>
                </a:extLst>
              </a:tr>
              <a:tr h="370840">
                <a:tc>
                  <a:txBody>
                    <a:bodyPr/>
                    <a:lstStyle/>
                    <a:p>
                      <a:r>
                        <a:rPr lang="en-GB" dirty="0"/>
                        <a:t>Number of enquiries</a:t>
                      </a:r>
                      <a:r>
                        <a:rPr lang="en-GB" baseline="0" dirty="0"/>
                        <a:t> completed within deadline</a:t>
                      </a:r>
                      <a:endParaRPr lang="en-GB" dirty="0"/>
                    </a:p>
                  </a:txBody>
                  <a:tcPr/>
                </a:tc>
                <a:tc>
                  <a:txBody>
                    <a:bodyPr/>
                    <a:lstStyle/>
                    <a:p>
                      <a:r>
                        <a:rPr lang="en-GB" dirty="0"/>
                        <a:t>37</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8041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353474" y="4275792"/>
            <a:ext cx="4266607" cy="2486207"/>
          </a:xfrm>
          <a:prstGeom prst="rect">
            <a:avLst/>
          </a:prstGeom>
        </p:spPr>
      </p:pic>
      <p:pic>
        <p:nvPicPr>
          <p:cNvPr id="14" name="Picture 13"/>
          <p:cNvPicPr>
            <a:picLocks noChangeAspect="1"/>
          </p:cNvPicPr>
          <p:nvPr/>
        </p:nvPicPr>
        <p:blipFill>
          <a:blip r:embed="rId4"/>
          <a:stretch>
            <a:fillRect/>
          </a:stretch>
        </p:blipFill>
        <p:spPr>
          <a:xfrm>
            <a:off x="119611" y="4637603"/>
            <a:ext cx="4817843" cy="2220397"/>
          </a:xfrm>
          <a:prstGeom prst="rect">
            <a:avLst/>
          </a:prstGeom>
        </p:spPr>
      </p:pic>
      <p:sp>
        <p:nvSpPr>
          <p:cNvPr id="2" name="Title 1"/>
          <p:cNvSpPr>
            <a:spLocks noGrp="1"/>
          </p:cNvSpPr>
          <p:nvPr>
            <p:ph type="title"/>
          </p:nvPr>
        </p:nvSpPr>
        <p:spPr>
          <a:xfrm>
            <a:off x="4238229" y="512320"/>
            <a:ext cx="2139206" cy="835878"/>
          </a:xfrm>
        </p:spPr>
        <p:txBody>
          <a:bodyPr>
            <a:normAutofit fontScale="90000"/>
          </a:bodyPr>
          <a:lstStyle/>
          <a:p>
            <a:r>
              <a:rPr lang="en-GB" sz="4400" b="1" dirty="0"/>
              <a:t>Results</a:t>
            </a:r>
          </a:p>
        </p:txBody>
      </p:sp>
      <p:cxnSp>
        <p:nvCxnSpPr>
          <p:cNvPr id="9" name="Straight Arrow Connector 8"/>
          <p:cNvCxnSpPr/>
          <p:nvPr/>
        </p:nvCxnSpPr>
        <p:spPr>
          <a:xfrm>
            <a:off x="4567077" y="5316836"/>
            <a:ext cx="740755" cy="1986"/>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stretch>
            <a:fillRect/>
          </a:stretch>
        </p:blipFill>
        <p:spPr>
          <a:xfrm>
            <a:off x="92318" y="1458353"/>
            <a:ext cx="4611834" cy="2958939"/>
          </a:xfrm>
          <a:prstGeom prst="rect">
            <a:avLst/>
          </a:prstGeom>
        </p:spPr>
      </p:pic>
      <p:pic>
        <p:nvPicPr>
          <p:cNvPr id="13" name="Picture 12"/>
          <p:cNvPicPr>
            <a:picLocks noChangeAspect="1"/>
          </p:cNvPicPr>
          <p:nvPr/>
        </p:nvPicPr>
        <p:blipFill>
          <a:blip r:embed="rId6"/>
          <a:stretch>
            <a:fillRect/>
          </a:stretch>
        </p:blipFill>
        <p:spPr>
          <a:xfrm>
            <a:off x="5193935" y="1458353"/>
            <a:ext cx="4585686" cy="2817439"/>
          </a:xfrm>
          <a:prstGeom prst="rect">
            <a:avLst/>
          </a:prstGeom>
        </p:spPr>
      </p:pic>
      <p:sp>
        <p:nvSpPr>
          <p:cNvPr id="18" name="Snip Diagonal Corner Rectangle 17"/>
          <p:cNvSpPr/>
          <p:nvPr/>
        </p:nvSpPr>
        <p:spPr>
          <a:xfrm>
            <a:off x="10024946" y="814039"/>
            <a:ext cx="2007220" cy="5776332"/>
          </a:xfrm>
          <a:prstGeom prst="snip2Diag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u="sng" dirty="0"/>
              <a:t>Resources used to log research included: </a:t>
            </a:r>
          </a:p>
          <a:p>
            <a:pPr marL="171450" indent="-171450">
              <a:buFont typeface="Arial" panose="020B0604020202020204" pitchFamily="34" charset="0"/>
              <a:buChar char="•"/>
            </a:pPr>
            <a:r>
              <a:rPr lang="en-GB" sz="1200" dirty="0"/>
              <a:t>10% Google Document</a:t>
            </a:r>
          </a:p>
          <a:p>
            <a:pPr marL="285750" indent="-285750">
              <a:buFont typeface="Arial" panose="020B0604020202020204" pitchFamily="34" charset="0"/>
              <a:buChar char="•"/>
            </a:pPr>
            <a:r>
              <a:rPr lang="en-GB" sz="1200" dirty="0"/>
              <a:t>20% Word</a:t>
            </a:r>
          </a:p>
          <a:p>
            <a:pPr marL="285750" indent="-285750">
              <a:buFont typeface="Arial" panose="020B0604020202020204" pitchFamily="34" charset="0"/>
              <a:buChar char="•"/>
            </a:pPr>
            <a:r>
              <a:rPr lang="en-GB" sz="1200" dirty="0"/>
              <a:t>20% OneNote</a:t>
            </a:r>
          </a:p>
          <a:p>
            <a:pPr marL="285750" indent="-285750">
              <a:buFont typeface="Arial" panose="020B0604020202020204" pitchFamily="34" charset="0"/>
              <a:buChar char="•"/>
            </a:pPr>
            <a:r>
              <a:rPr lang="en-GB" sz="1200" dirty="0"/>
              <a:t>20% Email</a:t>
            </a:r>
          </a:p>
          <a:p>
            <a:pPr marL="285750" indent="-285750">
              <a:buFont typeface="Arial" panose="020B0604020202020204" pitchFamily="34" charset="0"/>
              <a:buChar char="•"/>
            </a:pPr>
            <a:r>
              <a:rPr lang="en-GB" sz="1200" dirty="0"/>
              <a:t>30% Other (</a:t>
            </a:r>
            <a:r>
              <a:rPr lang="en-GB" sz="1200" dirty="0" err="1"/>
              <a:t>eg</a:t>
            </a:r>
            <a:r>
              <a:rPr lang="en-GB" sz="1200" dirty="0"/>
              <a:t> Teams, WordPad)</a:t>
            </a:r>
          </a:p>
          <a:p>
            <a:endParaRPr lang="en-GB" sz="1200" dirty="0"/>
          </a:p>
          <a:p>
            <a:pPr algn="ctr"/>
            <a:r>
              <a:rPr lang="en-GB" sz="1200" u="sng" dirty="0"/>
              <a:t>How checkers found the checking process</a:t>
            </a:r>
          </a:p>
          <a:p>
            <a:pPr marL="171450" indent="-171450">
              <a:buFont typeface="Arial" panose="020B0604020202020204" pitchFamily="34" charset="0"/>
              <a:buChar char="•"/>
            </a:pPr>
            <a:r>
              <a:rPr lang="en-GB" sz="1200" dirty="0"/>
              <a:t>Longer to check</a:t>
            </a:r>
          </a:p>
          <a:p>
            <a:pPr marL="171450" indent="-171450">
              <a:buFont typeface="Arial" panose="020B0604020202020204" pitchFamily="34" charset="0"/>
              <a:buChar char="•"/>
            </a:pPr>
            <a:r>
              <a:rPr lang="en-GB" sz="1200" dirty="0"/>
              <a:t>Process was not uniform due to multiple platforms being used</a:t>
            </a:r>
          </a:p>
          <a:p>
            <a:pPr marL="171450" indent="-171450">
              <a:buFont typeface="Arial" panose="020B0604020202020204" pitchFamily="34" charset="0"/>
              <a:buChar char="•"/>
            </a:pPr>
            <a:r>
              <a:rPr lang="en-GB" sz="1200" dirty="0"/>
              <a:t>Less </a:t>
            </a:r>
            <a:r>
              <a:rPr lang="en-GB" sz="1200" dirty="0" err="1"/>
              <a:t>rotationals</a:t>
            </a:r>
            <a:r>
              <a:rPr lang="en-GB" sz="1200" dirty="0"/>
              <a:t> in MI at the time therefore less staff required checking</a:t>
            </a:r>
          </a:p>
          <a:p>
            <a:pPr marL="171450" indent="-171450">
              <a:buFont typeface="Arial" panose="020B0604020202020204" pitchFamily="34" charset="0"/>
              <a:buChar char="•"/>
            </a:pPr>
            <a:r>
              <a:rPr lang="en-GB" sz="1200" dirty="0"/>
              <a:t>Difficult to know when enquiry ready to check</a:t>
            </a:r>
          </a:p>
          <a:p>
            <a:pPr marL="285750" indent="-285750" algn="ctr">
              <a:buFont typeface="Arial" panose="020B0604020202020204" pitchFamily="34" charset="0"/>
              <a:buChar char="•"/>
            </a:pPr>
            <a:endParaRPr lang="en-GB" sz="1200" dirty="0"/>
          </a:p>
        </p:txBody>
      </p:sp>
    </p:spTree>
    <p:extLst>
      <p:ext uri="{BB962C8B-B14F-4D97-AF65-F5344CB8AC3E}">
        <p14:creationId xmlns:p14="http://schemas.microsoft.com/office/powerpoint/2010/main" val="417595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58" y="1024939"/>
            <a:ext cx="10515600" cy="930442"/>
          </a:xfrm>
        </p:spPr>
        <p:txBody>
          <a:bodyPr>
            <a:normAutofit/>
          </a:bodyPr>
          <a:lstStyle/>
          <a:p>
            <a:pPr algn="ctr"/>
            <a:r>
              <a:rPr lang="en-GB" sz="4400" b="1" dirty="0"/>
              <a:t>Conclusion and implementation</a:t>
            </a:r>
          </a:p>
        </p:txBody>
      </p:sp>
      <p:sp>
        <p:nvSpPr>
          <p:cNvPr id="7" name="Round Diagonal Corner Rectangle 6"/>
          <p:cNvSpPr/>
          <p:nvPr/>
        </p:nvSpPr>
        <p:spPr>
          <a:xfrm>
            <a:off x="571500" y="4963885"/>
            <a:ext cx="11049000" cy="142058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Implementation: </a:t>
            </a:r>
          </a:p>
          <a:p>
            <a:r>
              <a:rPr lang="en-GB" dirty="0"/>
              <a:t>1- A need for paper-based ‘IT downtime’ procedures</a:t>
            </a:r>
          </a:p>
          <a:p>
            <a:r>
              <a:rPr lang="en-GB" dirty="0"/>
              <a:t>2- interim tracker for enquiries ( which was successfully implemented during the IT outage) </a:t>
            </a:r>
          </a:p>
          <a:p>
            <a:r>
              <a:rPr lang="en-GB" dirty="0"/>
              <a:t>3- Sufficient quantity of ready-printed enquiry forms, especially if printers and photocopiers are network based.  </a:t>
            </a:r>
          </a:p>
        </p:txBody>
      </p:sp>
      <p:sp>
        <p:nvSpPr>
          <p:cNvPr id="12" name="Round Diagonal Corner Rectangle 11"/>
          <p:cNvSpPr/>
          <p:nvPr/>
        </p:nvSpPr>
        <p:spPr>
          <a:xfrm>
            <a:off x="593558" y="2096197"/>
            <a:ext cx="11049000" cy="272687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b="1" dirty="0"/>
              <a:t>A fully functioning IT system is crucial for the provision of the MI service and are heavily dependant on it. </a:t>
            </a:r>
          </a:p>
          <a:p>
            <a:pPr marL="285750" indent="-285750">
              <a:buFont typeface="Wingdings" panose="05000000000000000000" pitchFamily="2" charset="2"/>
              <a:buChar char="Ø"/>
            </a:pPr>
            <a:r>
              <a:rPr lang="en-GB" dirty="0"/>
              <a:t>The UKMI risk management procedure does not have a process in place for the management of a complete IT failure. </a:t>
            </a:r>
          </a:p>
          <a:p>
            <a:pPr marL="285750" indent="-285750">
              <a:buFont typeface="Wingdings" panose="05000000000000000000" pitchFamily="2" charset="2"/>
              <a:buChar char="Ø"/>
            </a:pPr>
            <a:r>
              <a:rPr lang="en-GB" dirty="0"/>
              <a:t>There was no local GSTT procedure for managing MI without IT systems and the findings from the survey indicate that MI was totally reliant on functioning IT systems.</a:t>
            </a:r>
          </a:p>
          <a:p>
            <a:pPr marL="285750" indent="-285750">
              <a:buFont typeface="Wingdings" panose="05000000000000000000" pitchFamily="2" charset="2"/>
              <a:buChar char="Ø"/>
            </a:pPr>
            <a:r>
              <a:rPr lang="en-GB" dirty="0"/>
              <a:t>Feedback from the experience has shown that the MI service can be continued with limited IT access for short periods of time. </a:t>
            </a:r>
          </a:p>
          <a:p>
            <a:endParaRPr lang="en-GB" b="1" dirty="0"/>
          </a:p>
        </p:txBody>
      </p:sp>
    </p:spTree>
    <p:extLst>
      <p:ext uri="{BB962C8B-B14F-4D97-AF65-F5344CB8AC3E}">
        <p14:creationId xmlns:p14="http://schemas.microsoft.com/office/powerpoint/2010/main" val="162430095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1227</TotalTime>
  <Words>1725</Words>
  <Application>Microsoft Office PowerPoint</Application>
  <PresentationFormat>Widescreen</PresentationFormat>
  <Paragraphs>126</Paragraphs>
  <Slides>6</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Wingdings</vt:lpstr>
      <vt:lpstr>Vapor Trail</vt:lpstr>
      <vt:lpstr>A study to assess the impact of a complete IT failure on the delivery of a Medicines Information service at a large teaching hospital</vt:lpstr>
      <vt:lpstr>IT Outage – Background and events</vt:lpstr>
      <vt:lpstr>PowerPoint Presentation</vt:lpstr>
      <vt:lpstr>Results </vt:lpstr>
      <vt:lpstr>Results</vt:lpstr>
      <vt:lpstr>Conclusion and implementation</vt:lpstr>
    </vt:vector>
  </TitlesOfParts>
  <Company>GSTT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 study to assess the impact of a complete IT failure on the delivery of a Medicines Information service at a large teaching hospital</dc:title>
  <dc:creator>Kumar Vishnu (VKUMAR1)</dc:creator>
  <cp:lastModifiedBy>Thompson Clare - Office Manager</cp:lastModifiedBy>
  <cp:revision>64</cp:revision>
  <dcterms:created xsi:type="dcterms:W3CDTF">2022-10-12T13:56:49Z</dcterms:created>
  <dcterms:modified xsi:type="dcterms:W3CDTF">2022-10-31T11:42:59Z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01c23dc0-3d23-441e-a198-fc047c9585bd</vt:lpwstr>
  </property>
</Properties>
</file>