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62" r:id="rId5"/>
    <p:sldId id="264" r:id="rId6"/>
    <p:sldId id="263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422" autoAdjust="0"/>
  </p:normalViewPr>
  <p:slideViewPr>
    <p:cSldViewPr snapToGrid="0">
      <p:cViewPr varScale="1">
        <p:scale>
          <a:sx n="80" d="100"/>
          <a:sy n="80" d="100"/>
        </p:scale>
        <p:origin x="120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lh.internal\shared\NWLH_Shared6\DrugInfo\Medicines%20Info\Web%20based%20phone%20system\Implementation%20monitoring\Data%20collect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Breakdown</a:t>
            </a:r>
            <a:r>
              <a:rPr lang="en-GB" sz="1800" baseline="0" dirty="0"/>
              <a:t> of non-medicines calls </a:t>
            </a:r>
            <a:endParaRPr lang="en-GB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Month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Sheet1!$B$2:$E$2</c:f>
              <c:strCache>
                <c:ptCount val="4"/>
                <c:pt idx="0">
                  <c:v>Colleague/ward/ clinic</c:v>
                </c:pt>
                <c:pt idx="1">
                  <c:v>Dispensary related</c:v>
                </c:pt>
                <c:pt idx="2">
                  <c:v>Pt transfer/discharge</c:v>
                </c:pt>
                <c:pt idx="3">
                  <c:v>Referal to GP/CP/A&amp;E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9-410A-B832-E873C50BC6A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Month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Sheet1!$B$2:$E$2</c:f>
              <c:strCache>
                <c:ptCount val="4"/>
                <c:pt idx="0">
                  <c:v>Colleague/ward/ clinic</c:v>
                </c:pt>
                <c:pt idx="1">
                  <c:v>Dispensary related</c:v>
                </c:pt>
                <c:pt idx="2">
                  <c:v>Pt transfer/discharge</c:v>
                </c:pt>
                <c:pt idx="3">
                  <c:v>Referal to GP/CP/A&amp;E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9-410A-B832-E873C50BC6A9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Month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Sheet1!$B$5:$E$5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9-410A-B832-E873C50BC6A9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2020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Sheet1!$B$6:$E$6</c:f>
              <c:numCache>
                <c:formatCode>General</c:formatCode>
                <c:ptCount val="4"/>
                <c:pt idx="0">
                  <c:v>22</c:v>
                </c:pt>
                <c:pt idx="1">
                  <c:v>40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79-410A-B832-E873C50BC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809824"/>
        <c:axId val="269811488"/>
      </c:barChart>
      <c:catAx>
        <c:axId val="269809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Type</a:t>
                </a:r>
                <a:r>
                  <a:rPr lang="en-GB" sz="1200" baseline="0"/>
                  <a:t> of call</a:t>
                </a:r>
                <a:endParaRPr lang="en-GB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11488"/>
        <c:crosses val="autoZero"/>
        <c:auto val="1"/>
        <c:lblAlgn val="ctr"/>
        <c:lblOffset val="100"/>
        <c:noMultiLvlLbl val="0"/>
      </c:catAx>
      <c:valAx>
        <c:axId val="26981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Number of calls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97FEF-DF49-453D-8C1C-5516483A64C3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1A3B-2D76-4F0F-90C2-D32EE4A40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3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D1A3B-2D76-4F0F-90C2-D32EE4A403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5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D1A3B-2D76-4F0F-90C2-D32EE4A403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D1A3B-2D76-4F0F-90C2-D32EE4A403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5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D1A3B-2D76-4F0F-90C2-D32EE4A403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4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D01B-E425-4959-ADFA-2F48BB32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A35FE-AB05-4A13-B9A5-A18B762C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10469-BAB4-41C1-8C8B-10DD9F8E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8C12-905F-4C4B-8426-603ACC2C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668F-E4C5-42FF-A81A-A2FFE817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8805-91C1-4CFB-9866-9F00760B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E694A-ED90-434F-8B54-6F837960A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CEE7F-10F5-476C-A74C-DEAB322E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7E94-26FD-482E-ABA8-20F34889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89198-6569-4586-B755-23B5A4DF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3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86208-4A88-4C4E-AFC4-05D5230F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740B3-6636-44BB-A88F-DD0E92ABF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94735-C6D4-47D4-B473-5692A13E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CCC5F-1682-4E5A-AE36-550B1380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DA707-E24D-45C2-A340-F94DC1A8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8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3605-23C5-4A43-8052-105C42E7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2778-6999-4034-AB21-76C9B3AE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ACE1-D462-436A-9840-86549619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9CE9E-770D-4ED4-9C2E-3D70BD1C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89A6E-35EE-4F59-AAB8-FB9D67AE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0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3476-66B3-4AED-8665-A220ADEF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D7E0E-2A02-4B47-B87B-823A9757F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27B6E-31B3-490C-894B-70BC9CD0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B761-771D-4D70-9485-D51555B4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605-0D68-4BEF-98F7-D19B72DE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A8E0-F3F6-4E17-9C39-23B600AC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ADD27-B4CB-4C55-B2A8-1E7C8FA34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EF42E-9EF7-4081-8FCA-0567097CD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1F6AA-569F-4A66-B5A6-6353C332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05A99-6D07-44FB-AA96-C634F011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9647E-CFDD-4706-8711-5A67A244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4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4D07-1E3A-4CEA-AAAA-E509B29E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E0BE-C8B7-41AD-874E-5C83C55B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A7A0E-7B82-40B6-A19B-C3561C7B1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1337B-826F-4F3E-A310-B60C490DC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5A9AD-B174-4213-AC09-674EC5DFA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69E92-A6A8-49A0-BD44-D9B62259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3B04A-6F0B-43BB-A91D-F98FEAD6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85F3D-CBB6-4810-A453-2F0286B5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6FB1-352E-4EE0-9D38-06D15FE2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F061A-DA8B-4DD9-BDA7-8860DD7B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3F3EE-D197-4881-B2B6-EEB554BF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5E201-943B-4D00-844A-F58084D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5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FAD41-EAAA-4C6C-83A0-B86A1FCF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1FA1D-0647-4178-95ED-B6000E3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AB56-519B-421B-8A45-939A96A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9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B032-BBBE-4965-A576-3F54F603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A4DD5-D3A5-4335-8348-D1A3127E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ABD75-49BB-40FF-BC9A-90B8B804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3C3C7-A37D-488A-8DEE-35FDEE43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79F53-7006-4AC6-BF90-94CD092A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CDB4-46B8-4570-B199-06E27D5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3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FC28-1B0A-45BF-B820-AC019026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67E24-13E3-4F05-BF4E-E08CCD19F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FB292-0ACD-4449-A74D-95314FE57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6BA01-1A17-49E3-B9F7-B2BAFB40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39D5E-955E-45FB-B720-56513906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D3103-2663-4507-B3AC-1E9E8008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1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9426A-2337-4B05-B712-2929258E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DA01B-9D28-405C-905C-124A43827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A2AD-C6E4-4E4B-A537-46CDCCE3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ECC4-B013-458A-977B-58E630A86DE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B60A-8912-4E6D-A334-C67228DAC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DF9A-2B2E-4611-B164-0106D61D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DCDD-A883-42B0-A3BF-F0D870011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E0C6C-0387-4A3C-BA91-C77F04268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Implementing a Trust-based digital phone system in Medicines Information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C90D0-A538-4E0C-841B-C762F9876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63" y="445634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sz="2400" dirty="0"/>
              <a:t>Amisha Gopal</a:t>
            </a:r>
          </a:p>
          <a:p>
            <a:pPr algn="l"/>
            <a:r>
              <a:rPr lang="en-GB" sz="2400" dirty="0"/>
              <a:t>Principal MI Pharmacist</a:t>
            </a:r>
          </a:p>
          <a:p>
            <a:pPr algn="l"/>
            <a:r>
              <a:rPr lang="en-GB" sz="2400" dirty="0"/>
              <a:t>London MI Service</a:t>
            </a:r>
          </a:p>
        </p:txBody>
      </p:sp>
      <p:pic>
        <p:nvPicPr>
          <p:cNvPr id="11" name="Picture 3" descr="cid:image015.jpg@01D7DC79.967A7400">
            <a:extLst>
              <a:ext uri="{FF2B5EF4-FFF2-40B4-BE49-F238E27FC236}">
                <a16:creationId xmlns:a16="http://schemas.microsoft.com/office/drawing/2014/main" id="{4EE2B504-4215-4BB1-AB83-B15C5D08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" y="5973958"/>
            <a:ext cx="1676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id:image013.jpg@01D7DC79.967A7400">
            <a:extLst>
              <a:ext uri="{FF2B5EF4-FFF2-40B4-BE49-F238E27FC236}">
                <a16:creationId xmlns:a16="http://schemas.microsoft.com/office/drawing/2014/main" id="{605BB65D-9F2D-4AE7-ABE3-C80BE89F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36" y="5970200"/>
            <a:ext cx="1836022" cy="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mishaJ\AppData\Local\Microsoft\Windows\INetCache\IE\TKWCOT5Z\14348-illustration-of-a-telephone-pv[1].png">
            <a:extLst>
              <a:ext uri="{FF2B5EF4-FFF2-40B4-BE49-F238E27FC236}">
                <a16:creationId xmlns:a16="http://schemas.microsoft.com/office/drawing/2014/main" id="{F4006349-AB85-40C0-B30A-8802AD45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39" y="5104876"/>
            <a:ext cx="1250238" cy="12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mishaJ\AppData\Local\Microsoft\Windows\INetCache\IE\XIKB7236\13539941428198[1].png">
            <a:extLst>
              <a:ext uri="{FF2B5EF4-FFF2-40B4-BE49-F238E27FC236}">
                <a16:creationId xmlns:a16="http://schemas.microsoft.com/office/drawing/2014/main" id="{6B94D79E-12F3-4BF8-AA11-91B70B2F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027" y="5055947"/>
            <a:ext cx="1386887" cy="106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3">
            <a:extLst>
              <a:ext uri="{FF2B5EF4-FFF2-40B4-BE49-F238E27FC236}">
                <a16:creationId xmlns:a16="http://schemas.microsoft.com/office/drawing/2014/main" id="{4C2EEFE4-043D-4038-B138-E0E44D926276}"/>
              </a:ext>
            </a:extLst>
          </p:cNvPr>
          <p:cNvSpPr/>
          <p:nvPr/>
        </p:nvSpPr>
        <p:spPr>
          <a:xfrm>
            <a:off x="7535779" y="5387205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opal A">
            <a:hlinkClick r:id="" action="ppaction://media"/>
            <a:extLst>
              <a:ext uri="{FF2B5EF4-FFF2-40B4-BE49-F238E27FC236}">
                <a16:creationId xmlns:a16="http://schemas.microsoft.com/office/drawing/2014/main" id="{0A7D89D9-78A8-46E7-9EA1-BBF6DB561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2477" y="32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1"/>
    </mc:Choice>
    <mc:Fallback xmlns="">
      <p:transition spd="slow" advTm="14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C922B-A33D-48CC-8C10-5C4CF9BD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986851"/>
          </a:xfrm>
        </p:spPr>
        <p:txBody>
          <a:bodyPr anchor="b">
            <a:normAutofit/>
          </a:bodyPr>
          <a:lstStyle/>
          <a:p>
            <a:r>
              <a:rPr lang="en-GB" sz="4000" dirty="0"/>
              <a:t>Why?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DB4D-ECA3-429A-85C5-2219C064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770448"/>
            <a:ext cx="5760702" cy="4170530"/>
          </a:xfrm>
        </p:spPr>
        <p:txBody>
          <a:bodyPr anchor="t">
            <a:normAutofit/>
          </a:bodyPr>
          <a:lstStyle/>
          <a:p>
            <a:r>
              <a:rPr lang="en-GB" sz="2300" dirty="0"/>
              <a:t>We are the first port of call </a:t>
            </a:r>
          </a:p>
          <a:p>
            <a:r>
              <a:rPr lang="en-GB" sz="2300" dirty="0"/>
              <a:t>Digital phone system makes call handling smoother, including to staff based off-site or working from home</a:t>
            </a:r>
          </a:p>
          <a:p>
            <a:r>
              <a:rPr lang="en-GB" sz="2300" dirty="0"/>
              <a:t>An audit showed we spend a significant amount of time re-directing phone calls to other departments including the dispensary  </a:t>
            </a:r>
          </a:p>
          <a:p>
            <a:r>
              <a:rPr lang="en-GB" sz="2300" dirty="0"/>
              <a:t>Benefits of the system</a:t>
            </a:r>
          </a:p>
          <a:p>
            <a:r>
              <a:rPr lang="en-GB" sz="2300" dirty="0"/>
              <a:t>Improve experience of patients and staff</a:t>
            </a:r>
          </a:p>
          <a:p>
            <a:r>
              <a:rPr lang="en-GB" sz="2300" dirty="0"/>
              <a:t>Other MI centres use similar digital 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peaker Phone">
            <a:extLst>
              <a:ext uri="{FF2B5EF4-FFF2-40B4-BE49-F238E27FC236}">
                <a16:creationId xmlns:a16="http://schemas.microsoft.com/office/drawing/2014/main" id="{56E2D7F8-4CDE-865D-5236-A6BFEF968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pic>
        <p:nvPicPr>
          <p:cNvPr id="11" name="Picture 3" descr="cid:image015.jpg@01D7DC79.967A7400">
            <a:extLst>
              <a:ext uri="{FF2B5EF4-FFF2-40B4-BE49-F238E27FC236}">
                <a16:creationId xmlns:a16="http://schemas.microsoft.com/office/drawing/2014/main" id="{920E057A-B741-4A96-BCAF-D37AC38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7" y="5940978"/>
            <a:ext cx="1676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id:image013.jpg@01D7DC79.967A7400">
            <a:extLst>
              <a:ext uri="{FF2B5EF4-FFF2-40B4-BE49-F238E27FC236}">
                <a16:creationId xmlns:a16="http://schemas.microsoft.com/office/drawing/2014/main" id="{3437EB62-FAAC-485B-936C-6B66548E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97" y="5937220"/>
            <a:ext cx="1836022" cy="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49"/>
    </mc:Choice>
    <mc:Fallback xmlns="">
      <p:transition spd="slow" advTm="539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5359-546E-4DB0-AF04-FD1DACB8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08" y="-680873"/>
            <a:ext cx="5929422" cy="1640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Plan and progress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DDF26C-F373-45A8-AE5D-7B78EB5A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41" y="1292423"/>
            <a:ext cx="7606371" cy="3759261"/>
          </a:xfrm>
        </p:spPr>
        <p:txBody>
          <a:bodyPr>
            <a:noAutofit/>
          </a:bodyPr>
          <a:lstStyle/>
          <a:p>
            <a:r>
              <a:rPr lang="en-GB" sz="2200" dirty="0"/>
              <a:t>Review the audit results </a:t>
            </a:r>
          </a:p>
          <a:p>
            <a:r>
              <a:rPr lang="en-GB" sz="2200" dirty="0"/>
              <a:t>Identify which system is available- chosen Cisco Jabber/Finesse</a:t>
            </a:r>
          </a:p>
          <a:p>
            <a:r>
              <a:rPr lang="en-GB" sz="2200" dirty="0"/>
              <a:t>Regular communication with the team</a:t>
            </a:r>
          </a:p>
          <a:p>
            <a:r>
              <a:rPr lang="en-GB" sz="2200" dirty="0"/>
              <a:t>Organise training and user testing</a:t>
            </a:r>
          </a:p>
          <a:p>
            <a:r>
              <a:rPr lang="en-GB" sz="2200" dirty="0"/>
              <a:t>Make sure everyone is equipped</a:t>
            </a:r>
          </a:p>
          <a:p>
            <a:r>
              <a:rPr lang="en-GB" sz="2200" dirty="0"/>
              <a:t>Embed training of the phone system into the new-starter’s checklist and relevant training paperwork at induction</a:t>
            </a:r>
          </a:p>
          <a:p>
            <a:r>
              <a:rPr lang="en-GB" sz="2200" dirty="0"/>
              <a:t>Go-live! Launch date: 22/6/22</a:t>
            </a:r>
          </a:p>
          <a:p>
            <a:r>
              <a:rPr lang="en-GB" sz="2200" dirty="0"/>
              <a:t>Monitor implementation for 6 months</a:t>
            </a:r>
          </a:p>
        </p:txBody>
      </p:sp>
      <p:pic>
        <p:nvPicPr>
          <p:cNvPr id="6" name="Picture 5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A91A1F26-C690-4F00-9805-C9CFC54D8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15" y="1652844"/>
            <a:ext cx="2609386" cy="23873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id:image015.jpg@01D7DC79.967A7400">
            <a:extLst>
              <a:ext uri="{FF2B5EF4-FFF2-40B4-BE49-F238E27FC236}">
                <a16:creationId xmlns:a16="http://schemas.microsoft.com/office/drawing/2014/main" id="{BD002D1E-35C6-4981-9A9E-8D4ED2A6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384800"/>
            <a:ext cx="1676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id:image013.jpg@01D7DC79.967A7400">
            <a:extLst>
              <a:ext uri="{FF2B5EF4-FFF2-40B4-BE49-F238E27FC236}">
                <a16:creationId xmlns:a16="http://schemas.microsoft.com/office/drawing/2014/main" id="{6EA484AF-FB2C-4463-9778-6D8C7F98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5381042"/>
            <a:ext cx="1836022" cy="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0"/>
    </mc:Choice>
    <mc:Fallback xmlns="">
      <p:transition spd="slow" advTm="639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4B33-6314-4FBE-B926-5BD3C5EE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325563"/>
          </a:xfrm>
        </p:spPr>
        <p:txBody>
          <a:bodyPr/>
          <a:lstStyle/>
          <a:p>
            <a:r>
              <a:rPr lang="en-GB" dirty="0"/>
              <a:t>Summary of data collection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EED6A2-5DAA-4326-B4B4-B793FC339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56003"/>
              </p:ext>
            </p:extLst>
          </p:nvPr>
        </p:nvGraphicFramePr>
        <p:xfrm>
          <a:off x="487018" y="1293548"/>
          <a:ext cx="5513732" cy="1673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344">
                  <a:extLst>
                    <a:ext uri="{9D8B030D-6E8A-4147-A177-3AD203B41FA5}">
                      <a16:colId xmlns:a16="http://schemas.microsoft.com/office/drawing/2014/main" val="848056839"/>
                    </a:ext>
                  </a:extLst>
                </a:gridCol>
                <a:gridCol w="994334">
                  <a:extLst>
                    <a:ext uri="{9D8B030D-6E8A-4147-A177-3AD203B41FA5}">
                      <a16:colId xmlns:a16="http://schemas.microsoft.com/office/drawing/2014/main" val="1549579405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347330475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97980809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3340276815"/>
                    </a:ext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 results (average for one month)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Month 1 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Jul 22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Month 2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Aug 22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Month 3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 22</a:t>
                      </a: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450673102"/>
                  </a:ext>
                </a:extLst>
              </a:tr>
              <a:tr h="4317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Total time spent (mins)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702748312"/>
                  </a:ext>
                </a:extLst>
              </a:tr>
              <a:tr h="573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Total number of non- medicines calls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080295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1FED749-ACAF-42B2-8A0C-AD772D723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631732"/>
              </p:ext>
            </p:extLst>
          </p:nvPr>
        </p:nvGraphicFramePr>
        <p:xfrm>
          <a:off x="5114925" y="2522537"/>
          <a:ext cx="6590057" cy="419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cid:image015.jpg@01D7DC79.967A7400">
            <a:extLst>
              <a:ext uri="{FF2B5EF4-FFF2-40B4-BE49-F238E27FC236}">
                <a16:creationId xmlns:a16="http://schemas.microsoft.com/office/drawing/2014/main" id="{60916ED6-455D-4291-9A5C-C7AFE04D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7" y="5810250"/>
            <a:ext cx="1676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id:image013.jpg@01D7DC79.967A7400">
            <a:extLst>
              <a:ext uri="{FF2B5EF4-FFF2-40B4-BE49-F238E27FC236}">
                <a16:creationId xmlns:a16="http://schemas.microsoft.com/office/drawing/2014/main" id="{3F06B8E1-2325-4289-A7DA-3C44160B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27" y="5806492"/>
            <a:ext cx="1836022" cy="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0"/>
    </mc:Choice>
    <mc:Fallback xmlns="">
      <p:transition spd="slow" advTm="326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F427C-FBD6-459E-BA54-7E05DC86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Barriers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CF6B-B369-4EE9-BFC8-188411AC8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1260578"/>
            <a:ext cx="6555347" cy="3686559"/>
          </a:xfrm>
        </p:spPr>
        <p:txBody>
          <a:bodyPr anchor="ctr">
            <a:normAutofit/>
          </a:bodyPr>
          <a:lstStyle/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Delay in response from external teams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Reduction in non-essential team meetings due to COVID made communication difficult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Change is hard to process. Added a regular agenda item in the team meetings to remind the team about this project and a chance to share any concerns/opinions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Access to technology is a barrier to providing an efficient, seamless service</a:t>
            </a:r>
            <a:endParaRPr lang="en-GB" dirty="0">
              <a:latin typeface="+mn-lt"/>
            </a:endParaRPr>
          </a:p>
          <a:p>
            <a:endParaRPr lang="en-GB" sz="2000" dirty="0"/>
          </a:p>
        </p:txBody>
      </p:sp>
      <p:pic>
        <p:nvPicPr>
          <p:cNvPr id="7" name="Picture 6" descr="Arrow&#10;&#10;Description automatically generated">
            <a:extLst>
              <a:ext uri="{FF2B5EF4-FFF2-40B4-BE49-F238E27FC236}">
                <a16:creationId xmlns:a16="http://schemas.microsoft.com/office/drawing/2014/main" id="{456C6112-5850-4FD6-8BFE-53A696A44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58" y="4356016"/>
            <a:ext cx="2019300" cy="2257425"/>
          </a:xfrm>
          <a:prstGeom prst="rect">
            <a:avLst/>
          </a:prstGeom>
        </p:spPr>
      </p:pic>
      <p:pic>
        <p:nvPicPr>
          <p:cNvPr id="13" name="Picture 3" descr="cid:image015.jpg@01D7DC79.967A7400">
            <a:extLst>
              <a:ext uri="{FF2B5EF4-FFF2-40B4-BE49-F238E27FC236}">
                <a16:creationId xmlns:a16="http://schemas.microsoft.com/office/drawing/2014/main" id="{52764876-D44A-4B23-9BB3-0BB114CB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" y="5921162"/>
            <a:ext cx="1676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id:image013.jpg@01D7DC79.967A7400">
            <a:extLst>
              <a:ext uri="{FF2B5EF4-FFF2-40B4-BE49-F238E27FC236}">
                <a16:creationId xmlns:a16="http://schemas.microsoft.com/office/drawing/2014/main" id="{1BA3EA83-3F1D-4738-9D7B-5FA747F4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66" y="5922628"/>
            <a:ext cx="1836022" cy="8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79"/>
    </mc:Choice>
    <mc:Fallback xmlns="">
      <p:transition spd="slow" advTm="349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3DEC8-3A1A-4505-9BAE-87FFF49E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65" y="12149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 dirty="0"/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CB1E-C041-433D-B6F8-5FEC31A3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65" y="2095973"/>
            <a:ext cx="6242196" cy="3509131"/>
          </a:xfrm>
        </p:spPr>
        <p:txBody>
          <a:bodyPr anchor="t">
            <a:normAutofit/>
          </a:bodyPr>
          <a:lstStyle/>
          <a:p>
            <a:r>
              <a:rPr lang="en-GB" sz="2400" dirty="0"/>
              <a:t>Pay attention to the small details</a:t>
            </a:r>
          </a:p>
          <a:p>
            <a:r>
              <a:rPr lang="en-GB" sz="2400" dirty="0"/>
              <a:t>Get to know the system</a:t>
            </a:r>
          </a:p>
          <a:p>
            <a:r>
              <a:rPr lang="en-GB" sz="2400" dirty="0"/>
              <a:t>Be patient</a:t>
            </a:r>
          </a:p>
          <a:p>
            <a:r>
              <a:rPr lang="en-GB" sz="2400" dirty="0"/>
              <a:t>Communication is key!</a:t>
            </a:r>
          </a:p>
          <a:p>
            <a:r>
              <a:rPr lang="en-GB" sz="2400" dirty="0"/>
              <a:t>Map your stakeholders early on to ensure all key stakeholders receive communications</a:t>
            </a:r>
          </a:p>
          <a:p>
            <a:r>
              <a:rPr lang="en-GB" sz="2400" dirty="0"/>
              <a:t>Support the Specialist Pharmacy Service plan on a national digital phone project</a:t>
            </a:r>
          </a:p>
          <a:p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7528F-06DC-4DD9-B2D1-6F58F840B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50" y="198572"/>
            <a:ext cx="1695375" cy="1585760"/>
          </a:xfrm>
          <a:prstGeom prst="rect">
            <a:avLst/>
          </a:prstGeom>
        </p:spPr>
      </p:pic>
      <p:pic>
        <p:nvPicPr>
          <p:cNvPr id="12" name="Picture 3" descr="cid:image015.jpg@01D7DC79.967A7400">
            <a:extLst>
              <a:ext uri="{FF2B5EF4-FFF2-40B4-BE49-F238E27FC236}">
                <a16:creationId xmlns:a16="http://schemas.microsoft.com/office/drawing/2014/main" id="{9068A234-C9EE-410D-B08C-F91FF569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0250"/>
            <a:ext cx="16764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id:image013.jpg@01D7DC79.967A7400">
            <a:extLst>
              <a:ext uri="{FF2B5EF4-FFF2-40B4-BE49-F238E27FC236}">
                <a16:creationId xmlns:a16="http://schemas.microsoft.com/office/drawing/2014/main" id="{1DD9AEBE-5702-44AC-8C04-849CA736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5806492"/>
            <a:ext cx="1836022" cy="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6"/>
    </mc:Choice>
    <mc:Fallback xmlns="">
      <p:transition spd="slow" advTm="2855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304</Words>
  <Application>Microsoft Office PowerPoint</Application>
  <PresentationFormat>Widescreen</PresentationFormat>
  <Paragraphs>57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Implementing a Trust-based digital phone system in Medicines Information</vt:lpstr>
      <vt:lpstr>Why? </vt:lpstr>
      <vt:lpstr>Plan and progress</vt:lpstr>
      <vt:lpstr>Summary of data collection </vt:lpstr>
      <vt:lpstr>Barriers to change</vt:lpstr>
      <vt:lpstr>Lessons learnt</vt:lpstr>
    </vt:vector>
  </TitlesOfParts>
  <Company>London North West University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Non-MI phone calls</dc:title>
  <dc:creator>GOPAL, Amisha (LONDON NORTH WEST UNIVERSITY HEALTHCARE NHS TRUST)</dc:creator>
  <cp:lastModifiedBy>Thompson Clare - Office Manager</cp:lastModifiedBy>
  <cp:revision>51</cp:revision>
  <cp:lastPrinted>2022-09-26T14:24:05Z</cp:lastPrinted>
  <dcterms:created xsi:type="dcterms:W3CDTF">2022-08-23T08:59:51Z</dcterms:created>
  <dcterms:modified xsi:type="dcterms:W3CDTF">2022-10-31T11:34:34Z</dcterms:modified>
</cp:coreProperties>
</file>