
<file path=[Content_Types].xml><?xml version="1.0" encoding="utf-8"?>
<Types xmlns="http://schemas.openxmlformats.org/package/2006/content-types">
  <Default Extension="png" ContentType="image/png"/>
  <Default Extension="m4a" ContentType="audio/mp4"/>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notesMasterIdLst>
    <p:notesMasterId r:id="rId7"/>
  </p:notesMasterIdLst>
  <p:sldIdLst>
    <p:sldId id="257" r:id="rId2"/>
    <p:sldId id="259" r:id="rId3"/>
    <p:sldId id="260" r:id="rId4"/>
    <p:sldId id="261" r:id="rId5"/>
    <p:sldId id="262"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72" autoAdjust="0"/>
    <p:restoredTop sz="72741" autoAdjust="0"/>
  </p:normalViewPr>
  <p:slideViewPr>
    <p:cSldViewPr>
      <p:cViewPr varScale="1">
        <p:scale>
          <a:sx n="50" d="100"/>
          <a:sy n="50" d="100"/>
        </p:scale>
        <p:origin x="1752" y="3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44C819-E1B7-46E8-9835-FD08AC39F978}" type="doc">
      <dgm:prSet loTypeId="urn:microsoft.com/office/officeart/2005/8/layout/chevron2" loCatId="list" qsTypeId="urn:microsoft.com/office/officeart/2005/8/quickstyle/simple1" qsCatId="simple" csTypeId="urn:microsoft.com/office/officeart/2005/8/colors/accent1_3" csCatId="accent1" phldr="1"/>
      <dgm:spPr/>
      <dgm:t>
        <a:bodyPr/>
        <a:lstStyle/>
        <a:p>
          <a:endParaRPr lang="en-GB"/>
        </a:p>
      </dgm:t>
    </dgm:pt>
    <dgm:pt modelId="{D12A8D44-0D73-40EB-BEDC-94F3DE3FDF52}">
      <dgm:prSet phldrT="[Text]"/>
      <dgm:spPr/>
      <dgm:t>
        <a:bodyPr/>
        <a:lstStyle/>
        <a:p>
          <a:r>
            <a:rPr lang="en-GB" dirty="0"/>
            <a:t>Study 1</a:t>
          </a:r>
        </a:p>
      </dgm:t>
    </dgm:pt>
    <dgm:pt modelId="{EC4037ED-9047-4C7C-9DBC-3A0A58CA6D35}" type="parTrans" cxnId="{2293DF70-27EA-4238-A59B-49B34B34C585}">
      <dgm:prSet/>
      <dgm:spPr/>
      <dgm:t>
        <a:bodyPr/>
        <a:lstStyle/>
        <a:p>
          <a:endParaRPr lang="en-GB"/>
        </a:p>
      </dgm:t>
    </dgm:pt>
    <dgm:pt modelId="{40694322-E42C-4C8D-8904-E1981F798FF8}" type="sibTrans" cxnId="{2293DF70-27EA-4238-A59B-49B34B34C585}">
      <dgm:prSet/>
      <dgm:spPr/>
      <dgm:t>
        <a:bodyPr/>
        <a:lstStyle/>
        <a:p>
          <a:endParaRPr lang="en-GB"/>
        </a:p>
      </dgm:t>
    </dgm:pt>
    <dgm:pt modelId="{A98268C8-E66C-4008-BEBC-CF3FDF5674A6}">
      <dgm:prSet phldrT="[Text]" custT="1"/>
      <dgm:spPr/>
      <dgm:t>
        <a:bodyPr/>
        <a:lstStyle/>
        <a:p>
          <a:r>
            <a:rPr lang="en-GB" sz="1100" dirty="0">
              <a:latin typeface="Arial" panose="020B0604020202020204" pitchFamily="34" charset="0"/>
              <a:cs typeface="Arial" panose="020B0604020202020204" pitchFamily="34" charset="0"/>
            </a:rPr>
            <a:t>Invite and Send Questionnaires to all local MI centres in BCUHB to understand current involvement in PRPT training</a:t>
          </a:r>
        </a:p>
      </dgm:t>
    </dgm:pt>
    <dgm:pt modelId="{342EEE83-3E5D-42E9-9179-DB3B4016B8AA}" type="parTrans" cxnId="{2252B1BD-BBD1-42E9-A022-C0B08D1CE106}">
      <dgm:prSet/>
      <dgm:spPr/>
      <dgm:t>
        <a:bodyPr/>
        <a:lstStyle/>
        <a:p>
          <a:endParaRPr lang="en-GB"/>
        </a:p>
      </dgm:t>
    </dgm:pt>
    <dgm:pt modelId="{1E86794F-3143-4A5F-8441-A1F9BFC2B351}" type="sibTrans" cxnId="{2252B1BD-BBD1-42E9-A022-C0B08D1CE106}">
      <dgm:prSet/>
      <dgm:spPr/>
      <dgm:t>
        <a:bodyPr/>
        <a:lstStyle/>
        <a:p>
          <a:endParaRPr lang="en-GB"/>
        </a:p>
      </dgm:t>
    </dgm:pt>
    <dgm:pt modelId="{F269E05C-B7CB-49F1-9A57-2605480193ED}">
      <dgm:prSet phldrT="[Text]"/>
      <dgm:spPr/>
      <dgm:t>
        <a:bodyPr/>
        <a:lstStyle/>
        <a:p>
          <a:r>
            <a:rPr lang="en-GB" dirty="0"/>
            <a:t>Study 2</a:t>
          </a:r>
        </a:p>
      </dgm:t>
    </dgm:pt>
    <dgm:pt modelId="{E41299BF-E622-49FA-9070-37259A8F4C4F}" type="parTrans" cxnId="{A78D4E2D-BDBA-4DC9-AF68-777881B60165}">
      <dgm:prSet/>
      <dgm:spPr/>
      <dgm:t>
        <a:bodyPr/>
        <a:lstStyle/>
        <a:p>
          <a:endParaRPr lang="en-GB"/>
        </a:p>
      </dgm:t>
    </dgm:pt>
    <dgm:pt modelId="{C11F7B87-E4D7-489C-B834-ACA20AD95FBC}" type="sibTrans" cxnId="{A78D4E2D-BDBA-4DC9-AF68-777881B60165}">
      <dgm:prSet/>
      <dgm:spPr/>
      <dgm:t>
        <a:bodyPr/>
        <a:lstStyle/>
        <a:p>
          <a:endParaRPr lang="en-GB"/>
        </a:p>
      </dgm:t>
    </dgm:pt>
    <dgm:pt modelId="{1518BBA5-AB7F-4244-890C-A5F5E09ED89A}">
      <dgm:prSet phldrT="[Text]" custT="1"/>
      <dgm:spPr/>
      <dgm:t>
        <a:bodyPr/>
        <a:lstStyle/>
        <a:p>
          <a:r>
            <a:rPr lang="en-GB" sz="1200" dirty="0">
              <a:latin typeface="Arial" panose="020B0604020202020204" pitchFamily="34" charset="0"/>
              <a:cs typeface="Arial" panose="020B0604020202020204" pitchFamily="34" charset="0"/>
            </a:rPr>
            <a:t>Invite and send interview invitations to lead education pharmacy technician representatives from each of the three acute hospitals in BCUHB </a:t>
          </a:r>
          <a:endParaRPr lang="en-GB" sz="1200" dirty="0"/>
        </a:p>
      </dgm:t>
    </dgm:pt>
    <dgm:pt modelId="{14994435-B6FC-424B-985A-29B2E350E928}" type="parTrans" cxnId="{2DE99EF8-37A9-4BAA-92A4-4A80234E2609}">
      <dgm:prSet/>
      <dgm:spPr/>
      <dgm:t>
        <a:bodyPr/>
        <a:lstStyle/>
        <a:p>
          <a:endParaRPr lang="en-GB"/>
        </a:p>
      </dgm:t>
    </dgm:pt>
    <dgm:pt modelId="{7F72492B-FA6D-4796-A3EF-0FEBDDCB83B2}" type="sibTrans" cxnId="{2DE99EF8-37A9-4BAA-92A4-4A80234E2609}">
      <dgm:prSet/>
      <dgm:spPr/>
      <dgm:t>
        <a:bodyPr/>
        <a:lstStyle/>
        <a:p>
          <a:endParaRPr lang="en-GB"/>
        </a:p>
      </dgm:t>
    </dgm:pt>
    <dgm:pt modelId="{F4714E81-F907-44FB-9FA4-232370642234}">
      <dgm:prSet phldrT="[Text]"/>
      <dgm:spPr/>
      <dgm:t>
        <a:bodyPr/>
        <a:lstStyle/>
        <a:p>
          <a:r>
            <a:rPr lang="en-GB" dirty="0"/>
            <a:t>Study 3</a:t>
          </a:r>
        </a:p>
      </dgm:t>
    </dgm:pt>
    <dgm:pt modelId="{8F097289-6837-405A-871C-C40AE035BAD1}" type="parTrans" cxnId="{4009DBEB-205A-48DB-A9CB-A2F74A9CEB95}">
      <dgm:prSet/>
      <dgm:spPr/>
      <dgm:t>
        <a:bodyPr/>
        <a:lstStyle/>
        <a:p>
          <a:endParaRPr lang="en-GB"/>
        </a:p>
      </dgm:t>
    </dgm:pt>
    <dgm:pt modelId="{9976B0C5-8A7B-4998-BF69-6E52697C3995}" type="sibTrans" cxnId="{4009DBEB-205A-48DB-A9CB-A2F74A9CEB95}">
      <dgm:prSet/>
      <dgm:spPr/>
      <dgm:t>
        <a:bodyPr/>
        <a:lstStyle/>
        <a:p>
          <a:endParaRPr lang="en-GB"/>
        </a:p>
      </dgm:t>
    </dgm:pt>
    <dgm:pt modelId="{15B2FEEC-A633-4A6A-A986-9616A0BBFEE8}">
      <dgm:prSet custT="1"/>
      <dgm:spPr/>
      <dgm:t>
        <a:bodyPr/>
        <a:lstStyle/>
        <a:p>
          <a:r>
            <a:rPr lang="en-GB" sz="1200" dirty="0">
              <a:latin typeface="Arial" panose="020B0604020202020204" pitchFamily="34" charset="0"/>
              <a:cs typeface="Arial" panose="020B0604020202020204" pitchFamily="34" charset="0"/>
            </a:rPr>
            <a:t>Undertake semi-structured interviews with lead education pharmacy technicians</a:t>
          </a:r>
        </a:p>
      </dgm:t>
    </dgm:pt>
    <dgm:pt modelId="{763B2E97-AB68-4023-BC91-A75F581FF0AA}" type="parTrans" cxnId="{CDF694A6-5172-40EF-8D52-848A95E316BE}">
      <dgm:prSet/>
      <dgm:spPr/>
      <dgm:t>
        <a:bodyPr/>
        <a:lstStyle/>
        <a:p>
          <a:endParaRPr lang="en-GB"/>
        </a:p>
      </dgm:t>
    </dgm:pt>
    <dgm:pt modelId="{1F250610-8E58-48B1-B6AD-A37BA1F89F4E}" type="sibTrans" cxnId="{CDF694A6-5172-40EF-8D52-848A95E316BE}">
      <dgm:prSet/>
      <dgm:spPr/>
      <dgm:t>
        <a:bodyPr/>
        <a:lstStyle/>
        <a:p>
          <a:endParaRPr lang="en-GB"/>
        </a:p>
      </dgm:t>
    </dgm:pt>
    <dgm:pt modelId="{1A15300E-5F96-41D0-B3D9-6CEEF8DC95D7}">
      <dgm:prSet phldrT="[Text]" custT="1"/>
      <dgm:spPr/>
      <dgm:t>
        <a:bodyPr/>
        <a:lstStyle/>
        <a:p>
          <a:r>
            <a:rPr lang="en-GB" sz="1100" dirty="0">
              <a:latin typeface="Arial" panose="020B0604020202020204" pitchFamily="34" charset="0"/>
              <a:cs typeface="Arial" panose="020B0604020202020204" pitchFamily="34" charset="0"/>
            </a:rPr>
            <a:t>Analysis of SmartSurvey® Online Questionnaire responses </a:t>
          </a:r>
        </a:p>
      </dgm:t>
    </dgm:pt>
    <dgm:pt modelId="{F9A2874E-73F4-4593-97DE-B5C3C5D02360}" type="parTrans" cxnId="{AEC2532E-56C6-4158-8333-9F1685D41897}">
      <dgm:prSet/>
      <dgm:spPr/>
      <dgm:t>
        <a:bodyPr/>
        <a:lstStyle/>
        <a:p>
          <a:endParaRPr lang="en-GB"/>
        </a:p>
      </dgm:t>
    </dgm:pt>
    <dgm:pt modelId="{179E2B2E-4C3B-4D4D-B4B0-4100CAE4B5D8}" type="sibTrans" cxnId="{AEC2532E-56C6-4158-8333-9F1685D41897}">
      <dgm:prSet/>
      <dgm:spPr/>
      <dgm:t>
        <a:bodyPr/>
        <a:lstStyle/>
        <a:p>
          <a:endParaRPr lang="en-GB"/>
        </a:p>
      </dgm:t>
    </dgm:pt>
    <dgm:pt modelId="{B7B69C66-D690-429D-94EF-DF8B01392B14}">
      <dgm:prSet custT="1"/>
      <dgm:spPr/>
      <dgm:t>
        <a:bodyPr/>
        <a:lstStyle/>
        <a:p>
          <a:r>
            <a:rPr lang="en-GB" sz="1200" dirty="0">
              <a:latin typeface="Arial" panose="020B0604020202020204" pitchFamily="34" charset="0"/>
              <a:cs typeface="Arial" panose="020B0604020202020204" pitchFamily="34" charset="0"/>
            </a:rPr>
            <a:t>Transcribe interviews verbatim</a:t>
          </a:r>
        </a:p>
      </dgm:t>
    </dgm:pt>
    <dgm:pt modelId="{DE34A72D-8D93-4378-BE4E-F72596D27925}" type="parTrans" cxnId="{7A4BA226-3A6C-46E3-B894-C41792E41FFC}">
      <dgm:prSet/>
      <dgm:spPr/>
      <dgm:t>
        <a:bodyPr/>
        <a:lstStyle/>
        <a:p>
          <a:endParaRPr lang="en-GB"/>
        </a:p>
      </dgm:t>
    </dgm:pt>
    <dgm:pt modelId="{AADF07DC-9E8D-4A7E-AF76-861E74876753}" type="sibTrans" cxnId="{7A4BA226-3A6C-46E3-B894-C41792E41FFC}">
      <dgm:prSet/>
      <dgm:spPr/>
      <dgm:t>
        <a:bodyPr/>
        <a:lstStyle/>
        <a:p>
          <a:endParaRPr lang="en-GB"/>
        </a:p>
      </dgm:t>
    </dgm:pt>
    <dgm:pt modelId="{53280DD0-1DCF-4945-B4D6-B3AF7DE1BF2A}">
      <dgm:prSet phldrT="[Text]" custT="1"/>
      <dgm:spPr/>
      <dgm:t>
        <a:bodyPr/>
        <a:lstStyle/>
        <a:p>
          <a:r>
            <a:rPr lang="en-GB" sz="1100" dirty="0">
              <a:latin typeface="Arial" panose="020B0604020202020204" pitchFamily="34" charset="0"/>
              <a:cs typeface="Arial" panose="020B0604020202020204" pitchFamily="34" charset="0"/>
            </a:rPr>
            <a:t>Interpretation of themes and trends from Study 1 and 2 results to influence the development of the final Study 3 qualitative online questionnaire</a:t>
          </a:r>
        </a:p>
      </dgm:t>
    </dgm:pt>
    <dgm:pt modelId="{5CAE266E-7895-4D7B-A854-EFB3904DC5B4}" type="parTrans" cxnId="{4E4704C4-73D5-496C-A708-27E4E197FC9C}">
      <dgm:prSet/>
      <dgm:spPr/>
      <dgm:t>
        <a:bodyPr/>
        <a:lstStyle/>
        <a:p>
          <a:endParaRPr lang="en-GB"/>
        </a:p>
      </dgm:t>
    </dgm:pt>
    <dgm:pt modelId="{9C63C906-155D-4492-AF43-A13E5D65C740}" type="sibTrans" cxnId="{4E4704C4-73D5-496C-A708-27E4E197FC9C}">
      <dgm:prSet/>
      <dgm:spPr/>
      <dgm:t>
        <a:bodyPr/>
        <a:lstStyle/>
        <a:p>
          <a:endParaRPr lang="en-GB"/>
        </a:p>
      </dgm:t>
    </dgm:pt>
    <dgm:pt modelId="{208B6FC4-5C98-4ED2-87CB-5D87608BFDFF}">
      <dgm:prSet phldrT="[Text]" custT="1"/>
      <dgm:spPr/>
      <dgm:t>
        <a:bodyPr/>
        <a:lstStyle/>
        <a:p>
          <a:r>
            <a:rPr lang="en-GB" sz="1100" dirty="0">
              <a:latin typeface="Arial" panose="020B0604020202020204" pitchFamily="34" charset="0"/>
              <a:cs typeface="Arial" panose="020B0604020202020204" pitchFamily="34" charset="0"/>
            </a:rPr>
            <a:t>Send invitation letter and online questionnaire to lead education pharmacy technicians involved in Study 2, they then shared the invitation and data collection online questionnaire link with the qualified hospital pharmacy technicians working within their area. </a:t>
          </a:r>
        </a:p>
      </dgm:t>
    </dgm:pt>
    <dgm:pt modelId="{66B86A2E-F8FC-4036-9B2C-47B183F26C40}" type="parTrans" cxnId="{6853A366-7366-4406-9879-57856A164D8D}">
      <dgm:prSet/>
      <dgm:spPr/>
      <dgm:t>
        <a:bodyPr/>
        <a:lstStyle/>
        <a:p>
          <a:endParaRPr lang="en-GB"/>
        </a:p>
      </dgm:t>
    </dgm:pt>
    <dgm:pt modelId="{C532A6C7-A98B-4F72-B6BE-FDCDAD53FD21}" type="sibTrans" cxnId="{6853A366-7366-4406-9879-57856A164D8D}">
      <dgm:prSet/>
      <dgm:spPr/>
      <dgm:t>
        <a:bodyPr/>
        <a:lstStyle/>
        <a:p>
          <a:endParaRPr lang="en-GB"/>
        </a:p>
      </dgm:t>
    </dgm:pt>
    <dgm:pt modelId="{CBB22A44-B19D-4C92-98B4-3C804F7C6DD4}" type="pres">
      <dgm:prSet presAssocID="{2F44C819-E1B7-46E8-9835-FD08AC39F978}" presName="linearFlow" presStyleCnt="0">
        <dgm:presLayoutVars>
          <dgm:dir/>
          <dgm:animLvl val="lvl"/>
          <dgm:resizeHandles val="exact"/>
        </dgm:presLayoutVars>
      </dgm:prSet>
      <dgm:spPr/>
      <dgm:t>
        <a:bodyPr/>
        <a:lstStyle/>
        <a:p>
          <a:endParaRPr lang="en-US"/>
        </a:p>
      </dgm:t>
    </dgm:pt>
    <dgm:pt modelId="{A2E7096F-13C5-4BC3-A9D7-80E5AFB4B1D2}" type="pres">
      <dgm:prSet presAssocID="{D12A8D44-0D73-40EB-BEDC-94F3DE3FDF52}" presName="composite" presStyleCnt="0"/>
      <dgm:spPr/>
    </dgm:pt>
    <dgm:pt modelId="{8A1215B0-BD75-44CC-BE0C-8A6CCC5EB1A4}" type="pres">
      <dgm:prSet presAssocID="{D12A8D44-0D73-40EB-BEDC-94F3DE3FDF52}" presName="parentText" presStyleLbl="alignNode1" presStyleIdx="0" presStyleCnt="3">
        <dgm:presLayoutVars>
          <dgm:chMax val="1"/>
          <dgm:bulletEnabled val="1"/>
        </dgm:presLayoutVars>
      </dgm:prSet>
      <dgm:spPr/>
      <dgm:t>
        <a:bodyPr/>
        <a:lstStyle/>
        <a:p>
          <a:endParaRPr lang="en-US"/>
        </a:p>
      </dgm:t>
    </dgm:pt>
    <dgm:pt modelId="{7F706445-4C98-459F-9675-E8DDA9706764}" type="pres">
      <dgm:prSet presAssocID="{D12A8D44-0D73-40EB-BEDC-94F3DE3FDF52}" presName="descendantText" presStyleLbl="alignAcc1" presStyleIdx="0" presStyleCnt="3">
        <dgm:presLayoutVars>
          <dgm:bulletEnabled val="1"/>
        </dgm:presLayoutVars>
      </dgm:prSet>
      <dgm:spPr/>
      <dgm:t>
        <a:bodyPr/>
        <a:lstStyle/>
        <a:p>
          <a:endParaRPr lang="en-US"/>
        </a:p>
      </dgm:t>
    </dgm:pt>
    <dgm:pt modelId="{1FCD3B27-4817-45D5-A54E-6C1849F6846F}" type="pres">
      <dgm:prSet presAssocID="{40694322-E42C-4C8D-8904-E1981F798FF8}" presName="sp" presStyleCnt="0"/>
      <dgm:spPr/>
    </dgm:pt>
    <dgm:pt modelId="{707414A0-6D71-4AB6-AD30-2A6D3225EA2A}" type="pres">
      <dgm:prSet presAssocID="{F269E05C-B7CB-49F1-9A57-2605480193ED}" presName="composite" presStyleCnt="0"/>
      <dgm:spPr/>
    </dgm:pt>
    <dgm:pt modelId="{581E5F51-4E67-4F81-AFB3-9A604AC62D2B}" type="pres">
      <dgm:prSet presAssocID="{F269E05C-B7CB-49F1-9A57-2605480193ED}" presName="parentText" presStyleLbl="alignNode1" presStyleIdx="1" presStyleCnt="3">
        <dgm:presLayoutVars>
          <dgm:chMax val="1"/>
          <dgm:bulletEnabled val="1"/>
        </dgm:presLayoutVars>
      </dgm:prSet>
      <dgm:spPr/>
      <dgm:t>
        <a:bodyPr/>
        <a:lstStyle/>
        <a:p>
          <a:endParaRPr lang="en-US"/>
        </a:p>
      </dgm:t>
    </dgm:pt>
    <dgm:pt modelId="{AB65B35C-D310-4D59-879C-F48DB9081D5A}" type="pres">
      <dgm:prSet presAssocID="{F269E05C-B7CB-49F1-9A57-2605480193ED}" presName="descendantText" presStyleLbl="alignAcc1" presStyleIdx="1" presStyleCnt="3" custScaleY="103877" custLinFactNeighborX="60" custLinFactNeighborY="1001">
        <dgm:presLayoutVars>
          <dgm:bulletEnabled val="1"/>
        </dgm:presLayoutVars>
      </dgm:prSet>
      <dgm:spPr/>
      <dgm:t>
        <a:bodyPr/>
        <a:lstStyle/>
        <a:p>
          <a:endParaRPr lang="en-US"/>
        </a:p>
      </dgm:t>
    </dgm:pt>
    <dgm:pt modelId="{4839813A-6309-4B80-9A10-CE0AD6E8D3D0}" type="pres">
      <dgm:prSet presAssocID="{C11F7B87-E4D7-489C-B834-ACA20AD95FBC}" presName="sp" presStyleCnt="0"/>
      <dgm:spPr/>
    </dgm:pt>
    <dgm:pt modelId="{FF6ECC30-B26A-43A0-AA10-AAE185779A13}" type="pres">
      <dgm:prSet presAssocID="{F4714E81-F907-44FB-9FA4-232370642234}" presName="composite" presStyleCnt="0"/>
      <dgm:spPr/>
    </dgm:pt>
    <dgm:pt modelId="{4B4CD0E0-F27C-4CF3-A7FF-AD2ABF53B3F8}" type="pres">
      <dgm:prSet presAssocID="{F4714E81-F907-44FB-9FA4-232370642234}" presName="parentText" presStyleLbl="alignNode1" presStyleIdx="2" presStyleCnt="3">
        <dgm:presLayoutVars>
          <dgm:chMax val="1"/>
          <dgm:bulletEnabled val="1"/>
        </dgm:presLayoutVars>
      </dgm:prSet>
      <dgm:spPr/>
      <dgm:t>
        <a:bodyPr/>
        <a:lstStyle/>
        <a:p>
          <a:endParaRPr lang="en-US"/>
        </a:p>
      </dgm:t>
    </dgm:pt>
    <dgm:pt modelId="{2AED8EA7-9376-492B-BF85-2A382264774C}" type="pres">
      <dgm:prSet presAssocID="{F4714E81-F907-44FB-9FA4-232370642234}" presName="descendantText" presStyleLbl="alignAcc1" presStyleIdx="2" presStyleCnt="3" custScaleY="119291" custLinFactNeighborY="0">
        <dgm:presLayoutVars>
          <dgm:bulletEnabled val="1"/>
        </dgm:presLayoutVars>
      </dgm:prSet>
      <dgm:spPr/>
      <dgm:t>
        <a:bodyPr/>
        <a:lstStyle/>
        <a:p>
          <a:endParaRPr lang="en-US"/>
        </a:p>
      </dgm:t>
    </dgm:pt>
  </dgm:ptLst>
  <dgm:cxnLst>
    <dgm:cxn modelId="{E7AEC600-9FCE-41D9-9CF0-7CCD7988652B}" type="presOf" srcId="{F4714E81-F907-44FB-9FA4-232370642234}" destId="{4B4CD0E0-F27C-4CF3-A7FF-AD2ABF53B3F8}" srcOrd="0" destOrd="0" presId="urn:microsoft.com/office/officeart/2005/8/layout/chevron2"/>
    <dgm:cxn modelId="{BC55AB86-E01B-4607-AFDC-0D804047B694}" type="presOf" srcId="{F269E05C-B7CB-49F1-9A57-2605480193ED}" destId="{581E5F51-4E67-4F81-AFB3-9A604AC62D2B}" srcOrd="0" destOrd="0" presId="urn:microsoft.com/office/officeart/2005/8/layout/chevron2"/>
    <dgm:cxn modelId="{6853A366-7366-4406-9879-57856A164D8D}" srcId="{F4714E81-F907-44FB-9FA4-232370642234}" destId="{208B6FC4-5C98-4ED2-87CB-5D87608BFDFF}" srcOrd="1" destOrd="0" parTransId="{66B86A2E-F8FC-4036-9B2C-47B183F26C40}" sibTransId="{C532A6C7-A98B-4F72-B6BE-FDCDAD53FD21}"/>
    <dgm:cxn modelId="{A3DAF71F-957F-4E78-93CD-5331C851D8B6}" type="presOf" srcId="{1518BBA5-AB7F-4244-890C-A5F5E09ED89A}" destId="{AB65B35C-D310-4D59-879C-F48DB9081D5A}" srcOrd="0" destOrd="0" presId="urn:microsoft.com/office/officeart/2005/8/layout/chevron2"/>
    <dgm:cxn modelId="{4009DBEB-205A-48DB-A9CB-A2F74A9CEB95}" srcId="{2F44C819-E1B7-46E8-9835-FD08AC39F978}" destId="{F4714E81-F907-44FB-9FA4-232370642234}" srcOrd="2" destOrd="0" parTransId="{8F097289-6837-405A-871C-C40AE035BAD1}" sibTransId="{9976B0C5-8A7B-4998-BF69-6E52697C3995}"/>
    <dgm:cxn modelId="{3A3F89C2-D48B-49FD-AD72-1CEE7675E7B8}" type="presOf" srcId="{53280DD0-1DCF-4945-B4D6-B3AF7DE1BF2A}" destId="{2AED8EA7-9376-492B-BF85-2A382264774C}" srcOrd="0" destOrd="0" presId="urn:microsoft.com/office/officeart/2005/8/layout/chevron2"/>
    <dgm:cxn modelId="{18BD7C84-9114-4950-BAFF-4CA2862EF16F}" type="presOf" srcId="{1A15300E-5F96-41D0-B3D9-6CEEF8DC95D7}" destId="{7F706445-4C98-459F-9675-E8DDA9706764}" srcOrd="0" destOrd="1" presId="urn:microsoft.com/office/officeart/2005/8/layout/chevron2"/>
    <dgm:cxn modelId="{7A25149D-F399-4859-98EE-EB9D94F3AB57}" type="presOf" srcId="{B7B69C66-D690-429D-94EF-DF8B01392B14}" destId="{AB65B35C-D310-4D59-879C-F48DB9081D5A}" srcOrd="0" destOrd="2" presId="urn:microsoft.com/office/officeart/2005/8/layout/chevron2"/>
    <dgm:cxn modelId="{A78D4E2D-BDBA-4DC9-AF68-777881B60165}" srcId="{2F44C819-E1B7-46E8-9835-FD08AC39F978}" destId="{F269E05C-B7CB-49F1-9A57-2605480193ED}" srcOrd="1" destOrd="0" parTransId="{E41299BF-E622-49FA-9070-37259A8F4C4F}" sibTransId="{C11F7B87-E4D7-489C-B834-ACA20AD95FBC}"/>
    <dgm:cxn modelId="{2252B1BD-BBD1-42E9-A022-C0B08D1CE106}" srcId="{D12A8D44-0D73-40EB-BEDC-94F3DE3FDF52}" destId="{A98268C8-E66C-4008-BEBC-CF3FDF5674A6}" srcOrd="0" destOrd="0" parTransId="{342EEE83-3E5D-42E9-9179-DB3B4016B8AA}" sibTransId="{1E86794F-3143-4A5F-8441-A1F9BFC2B351}"/>
    <dgm:cxn modelId="{4E4704C4-73D5-496C-A708-27E4E197FC9C}" srcId="{F4714E81-F907-44FB-9FA4-232370642234}" destId="{53280DD0-1DCF-4945-B4D6-B3AF7DE1BF2A}" srcOrd="0" destOrd="0" parTransId="{5CAE266E-7895-4D7B-A854-EFB3904DC5B4}" sibTransId="{9C63C906-155D-4492-AF43-A13E5D65C740}"/>
    <dgm:cxn modelId="{B8D31485-6CE2-4C1F-9014-E0EDF410A208}" type="presOf" srcId="{2F44C819-E1B7-46E8-9835-FD08AC39F978}" destId="{CBB22A44-B19D-4C92-98B4-3C804F7C6DD4}" srcOrd="0" destOrd="0" presId="urn:microsoft.com/office/officeart/2005/8/layout/chevron2"/>
    <dgm:cxn modelId="{2293DF70-27EA-4238-A59B-49B34B34C585}" srcId="{2F44C819-E1B7-46E8-9835-FD08AC39F978}" destId="{D12A8D44-0D73-40EB-BEDC-94F3DE3FDF52}" srcOrd="0" destOrd="0" parTransId="{EC4037ED-9047-4C7C-9DBC-3A0A58CA6D35}" sibTransId="{40694322-E42C-4C8D-8904-E1981F798FF8}"/>
    <dgm:cxn modelId="{7A4BA226-3A6C-46E3-B894-C41792E41FFC}" srcId="{F269E05C-B7CB-49F1-9A57-2605480193ED}" destId="{B7B69C66-D690-429D-94EF-DF8B01392B14}" srcOrd="2" destOrd="0" parTransId="{DE34A72D-8D93-4378-BE4E-F72596D27925}" sibTransId="{AADF07DC-9E8D-4A7E-AF76-861E74876753}"/>
    <dgm:cxn modelId="{EDDAC397-AA6B-4826-A4E9-9F861B43CBEB}" type="presOf" srcId="{208B6FC4-5C98-4ED2-87CB-5D87608BFDFF}" destId="{2AED8EA7-9376-492B-BF85-2A382264774C}" srcOrd="0" destOrd="1" presId="urn:microsoft.com/office/officeart/2005/8/layout/chevron2"/>
    <dgm:cxn modelId="{FB6600D2-B932-4ADA-8FE9-42BECF489977}" type="presOf" srcId="{A98268C8-E66C-4008-BEBC-CF3FDF5674A6}" destId="{7F706445-4C98-459F-9675-E8DDA9706764}" srcOrd="0" destOrd="0" presId="urn:microsoft.com/office/officeart/2005/8/layout/chevron2"/>
    <dgm:cxn modelId="{CDF694A6-5172-40EF-8D52-848A95E316BE}" srcId="{F269E05C-B7CB-49F1-9A57-2605480193ED}" destId="{15B2FEEC-A633-4A6A-A986-9616A0BBFEE8}" srcOrd="1" destOrd="0" parTransId="{763B2E97-AB68-4023-BC91-A75F581FF0AA}" sibTransId="{1F250610-8E58-48B1-B6AD-A37BA1F89F4E}"/>
    <dgm:cxn modelId="{2DE99EF8-37A9-4BAA-92A4-4A80234E2609}" srcId="{F269E05C-B7CB-49F1-9A57-2605480193ED}" destId="{1518BBA5-AB7F-4244-890C-A5F5E09ED89A}" srcOrd="0" destOrd="0" parTransId="{14994435-B6FC-424B-985A-29B2E350E928}" sibTransId="{7F72492B-FA6D-4796-A3EF-0FEBDDCB83B2}"/>
    <dgm:cxn modelId="{2FE51ABF-E50E-493D-87C7-C268E164B5D2}" type="presOf" srcId="{15B2FEEC-A633-4A6A-A986-9616A0BBFEE8}" destId="{AB65B35C-D310-4D59-879C-F48DB9081D5A}" srcOrd="0" destOrd="1" presId="urn:microsoft.com/office/officeart/2005/8/layout/chevron2"/>
    <dgm:cxn modelId="{60CD2DCC-2BC7-4481-91B7-BA71CF6D1D5D}" type="presOf" srcId="{D12A8D44-0D73-40EB-BEDC-94F3DE3FDF52}" destId="{8A1215B0-BD75-44CC-BE0C-8A6CCC5EB1A4}" srcOrd="0" destOrd="0" presId="urn:microsoft.com/office/officeart/2005/8/layout/chevron2"/>
    <dgm:cxn modelId="{AEC2532E-56C6-4158-8333-9F1685D41897}" srcId="{D12A8D44-0D73-40EB-BEDC-94F3DE3FDF52}" destId="{1A15300E-5F96-41D0-B3D9-6CEEF8DC95D7}" srcOrd="1" destOrd="0" parTransId="{F9A2874E-73F4-4593-97DE-B5C3C5D02360}" sibTransId="{179E2B2E-4C3B-4D4D-B4B0-4100CAE4B5D8}"/>
    <dgm:cxn modelId="{94CC23B5-D1F8-4A37-8266-92AA0A1F2742}" type="presParOf" srcId="{CBB22A44-B19D-4C92-98B4-3C804F7C6DD4}" destId="{A2E7096F-13C5-4BC3-A9D7-80E5AFB4B1D2}" srcOrd="0" destOrd="0" presId="urn:microsoft.com/office/officeart/2005/8/layout/chevron2"/>
    <dgm:cxn modelId="{4FAD2BB3-C7BA-40C2-A6A8-E2D2F79584C5}" type="presParOf" srcId="{A2E7096F-13C5-4BC3-A9D7-80E5AFB4B1D2}" destId="{8A1215B0-BD75-44CC-BE0C-8A6CCC5EB1A4}" srcOrd="0" destOrd="0" presId="urn:microsoft.com/office/officeart/2005/8/layout/chevron2"/>
    <dgm:cxn modelId="{EEA4FB5B-09AE-4680-9395-D09E6B9C7644}" type="presParOf" srcId="{A2E7096F-13C5-4BC3-A9D7-80E5AFB4B1D2}" destId="{7F706445-4C98-459F-9675-E8DDA9706764}" srcOrd="1" destOrd="0" presId="urn:microsoft.com/office/officeart/2005/8/layout/chevron2"/>
    <dgm:cxn modelId="{5882A3A0-9AB8-477B-B44D-370C44CB9879}" type="presParOf" srcId="{CBB22A44-B19D-4C92-98B4-3C804F7C6DD4}" destId="{1FCD3B27-4817-45D5-A54E-6C1849F6846F}" srcOrd="1" destOrd="0" presId="urn:microsoft.com/office/officeart/2005/8/layout/chevron2"/>
    <dgm:cxn modelId="{EC981586-5EF5-47FE-843A-B27E4DD330C2}" type="presParOf" srcId="{CBB22A44-B19D-4C92-98B4-3C804F7C6DD4}" destId="{707414A0-6D71-4AB6-AD30-2A6D3225EA2A}" srcOrd="2" destOrd="0" presId="urn:microsoft.com/office/officeart/2005/8/layout/chevron2"/>
    <dgm:cxn modelId="{73596315-29B0-442E-88A3-2894EC914A2D}" type="presParOf" srcId="{707414A0-6D71-4AB6-AD30-2A6D3225EA2A}" destId="{581E5F51-4E67-4F81-AFB3-9A604AC62D2B}" srcOrd="0" destOrd="0" presId="urn:microsoft.com/office/officeart/2005/8/layout/chevron2"/>
    <dgm:cxn modelId="{736F9ACC-2769-4A68-9936-36FE41AF7347}" type="presParOf" srcId="{707414A0-6D71-4AB6-AD30-2A6D3225EA2A}" destId="{AB65B35C-D310-4D59-879C-F48DB9081D5A}" srcOrd="1" destOrd="0" presId="urn:microsoft.com/office/officeart/2005/8/layout/chevron2"/>
    <dgm:cxn modelId="{5BC3AEBD-01F8-41EF-B945-C51334C269D9}" type="presParOf" srcId="{CBB22A44-B19D-4C92-98B4-3C804F7C6DD4}" destId="{4839813A-6309-4B80-9A10-CE0AD6E8D3D0}" srcOrd="3" destOrd="0" presId="urn:microsoft.com/office/officeart/2005/8/layout/chevron2"/>
    <dgm:cxn modelId="{8C804E11-0DAE-4152-8976-8F84AE07D025}" type="presParOf" srcId="{CBB22A44-B19D-4C92-98B4-3C804F7C6DD4}" destId="{FF6ECC30-B26A-43A0-AA10-AAE185779A13}" srcOrd="4" destOrd="0" presId="urn:microsoft.com/office/officeart/2005/8/layout/chevron2"/>
    <dgm:cxn modelId="{DFACA560-D833-40FD-9738-9B5AF80FAF2B}" type="presParOf" srcId="{FF6ECC30-B26A-43A0-AA10-AAE185779A13}" destId="{4B4CD0E0-F27C-4CF3-A7FF-AD2ABF53B3F8}" srcOrd="0" destOrd="0" presId="urn:microsoft.com/office/officeart/2005/8/layout/chevron2"/>
    <dgm:cxn modelId="{7422C466-0862-4B76-A734-A536CC4C94FF}" type="presParOf" srcId="{FF6ECC30-B26A-43A0-AA10-AAE185779A13}" destId="{2AED8EA7-9376-492B-BF85-2A382264774C}"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1215B0-BD75-44CC-BE0C-8A6CCC5EB1A4}">
      <dsp:nvSpPr>
        <dsp:cNvPr id="0" name=""/>
        <dsp:cNvSpPr/>
      </dsp:nvSpPr>
      <dsp:spPr>
        <a:xfrm rot="5400000">
          <a:off x="-266237" y="279290"/>
          <a:ext cx="1774919" cy="1242443"/>
        </a:xfrm>
        <a:prstGeom prst="chevron">
          <a:avLst/>
        </a:prstGeom>
        <a:solidFill>
          <a:schemeClr val="accent1">
            <a:shade val="80000"/>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GB" sz="2800" kern="1200" dirty="0"/>
            <a:t>Study 1</a:t>
          </a:r>
        </a:p>
      </dsp:txBody>
      <dsp:txXfrm rot="-5400000">
        <a:off x="2" y="634274"/>
        <a:ext cx="1242443" cy="532476"/>
      </dsp:txXfrm>
    </dsp:sp>
    <dsp:sp modelId="{7F706445-4C98-459F-9675-E8DDA9706764}">
      <dsp:nvSpPr>
        <dsp:cNvPr id="0" name=""/>
        <dsp:cNvSpPr/>
      </dsp:nvSpPr>
      <dsp:spPr>
        <a:xfrm rot="5400000">
          <a:off x="3218579" y="-1963082"/>
          <a:ext cx="1153697" cy="5105969"/>
        </a:xfrm>
        <a:prstGeom prst="round2SameRect">
          <a:avLst/>
        </a:prstGeom>
        <a:solidFill>
          <a:schemeClr val="lt1">
            <a:alpha val="90000"/>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en-GB" sz="1100" kern="1200" dirty="0">
              <a:latin typeface="Arial" panose="020B0604020202020204" pitchFamily="34" charset="0"/>
              <a:cs typeface="Arial" panose="020B0604020202020204" pitchFamily="34" charset="0"/>
            </a:rPr>
            <a:t>Invite and Send Questionnaires to all local MI centres in BCUHB to understand current involvement in PRPT training</a:t>
          </a:r>
        </a:p>
        <a:p>
          <a:pPr marL="57150" lvl="1" indent="-57150" algn="l" defTabSz="488950">
            <a:lnSpc>
              <a:spcPct val="90000"/>
            </a:lnSpc>
            <a:spcBef>
              <a:spcPct val="0"/>
            </a:spcBef>
            <a:spcAft>
              <a:spcPct val="15000"/>
            </a:spcAft>
            <a:buChar char="••"/>
          </a:pPr>
          <a:r>
            <a:rPr lang="en-GB" sz="1100" kern="1200" dirty="0">
              <a:latin typeface="Arial" panose="020B0604020202020204" pitchFamily="34" charset="0"/>
              <a:cs typeface="Arial" panose="020B0604020202020204" pitchFamily="34" charset="0"/>
            </a:rPr>
            <a:t>Analysis of SmartSurvey® Online Questionnaire responses </a:t>
          </a:r>
        </a:p>
      </dsp:txBody>
      <dsp:txXfrm rot="-5400000">
        <a:off x="1242444" y="69372"/>
        <a:ext cx="5049650" cy="1041059"/>
      </dsp:txXfrm>
    </dsp:sp>
    <dsp:sp modelId="{581E5F51-4E67-4F81-AFB3-9A604AC62D2B}">
      <dsp:nvSpPr>
        <dsp:cNvPr id="0" name=""/>
        <dsp:cNvSpPr/>
      </dsp:nvSpPr>
      <dsp:spPr>
        <a:xfrm rot="5400000">
          <a:off x="-266237" y="1890604"/>
          <a:ext cx="1774919" cy="1242443"/>
        </a:xfrm>
        <a:prstGeom prst="chevron">
          <a:avLst/>
        </a:prstGeom>
        <a:solidFill>
          <a:schemeClr val="accent1">
            <a:shade val="80000"/>
            <a:hueOff val="93931"/>
            <a:satOff val="7458"/>
            <a:lumOff val="10573"/>
            <a:alphaOff val="0"/>
          </a:schemeClr>
        </a:solidFill>
        <a:ln w="19050" cap="rnd" cmpd="sng" algn="ctr">
          <a:solidFill>
            <a:schemeClr val="accent1">
              <a:shade val="80000"/>
              <a:hueOff val="93931"/>
              <a:satOff val="7458"/>
              <a:lumOff val="1057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GB" sz="2800" kern="1200" dirty="0"/>
            <a:t>Study 2</a:t>
          </a:r>
        </a:p>
      </dsp:txBody>
      <dsp:txXfrm rot="-5400000">
        <a:off x="2" y="2245588"/>
        <a:ext cx="1242443" cy="532476"/>
      </dsp:txXfrm>
    </dsp:sp>
    <dsp:sp modelId="{AB65B35C-D310-4D59-879C-F48DB9081D5A}">
      <dsp:nvSpPr>
        <dsp:cNvPr id="0" name=""/>
        <dsp:cNvSpPr/>
      </dsp:nvSpPr>
      <dsp:spPr>
        <a:xfrm rot="5400000">
          <a:off x="3196215" y="-340220"/>
          <a:ext cx="1198426" cy="5105969"/>
        </a:xfrm>
        <a:prstGeom prst="round2SameRect">
          <a:avLst/>
        </a:prstGeom>
        <a:solidFill>
          <a:schemeClr val="lt1">
            <a:alpha val="90000"/>
            <a:hueOff val="0"/>
            <a:satOff val="0"/>
            <a:lumOff val="0"/>
            <a:alphaOff val="0"/>
          </a:schemeClr>
        </a:solidFill>
        <a:ln w="19050" cap="rnd" cmpd="sng" algn="ctr">
          <a:solidFill>
            <a:schemeClr val="accent1">
              <a:shade val="80000"/>
              <a:hueOff val="93931"/>
              <a:satOff val="7458"/>
              <a:lumOff val="105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GB" sz="1200" kern="1200" dirty="0">
              <a:latin typeface="Arial" panose="020B0604020202020204" pitchFamily="34" charset="0"/>
              <a:cs typeface="Arial" panose="020B0604020202020204" pitchFamily="34" charset="0"/>
            </a:rPr>
            <a:t>Invite and send interview invitations to lead education pharmacy technician representatives from each of the three acute hospitals in BCUHB </a:t>
          </a:r>
          <a:endParaRPr lang="en-GB" sz="1200" kern="1200" dirty="0"/>
        </a:p>
        <a:p>
          <a:pPr marL="114300" lvl="1" indent="-114300" algn="l" defTabSz="533400">
            <a:lnSpc>
              <a:spcPct val="90000"/>
            </a:lnSpc>
            <a:spcBef>
              <a:spcPct val="0"/>
            </a:spcBef>
            <a:spcAft>
              <a:spcPct val="15000"/>
            </a:spcAft>
            <a:buChar char="••"/>
          </a:pPr>
          <a:r>
            <a:rPr lang="en-GB" sz="1200" kern="1200" dirty="0">
              <a:latin typeface="Arial" panose="020B0604020202020204" pitchFamily="34" charset="0"/>
              <a:cs typeface="Arial" panose="020B0604020202020204" pitchFamily="34" charset="0"/>
            </a:rPr>
            <a:t>Undertake semi-structured interviews with lead education pharmacy technicians</a:t>
          </a:r>
        </a:p>
        <a:p>
          <a:pPr marL="114300" lvl="1" indent="-114300" algn="l" defTabSz="533400">
            <a:lnSpc>
              <a:spcPct val="90000"/>
            </a:lnSpc>
            <a:spcBef>
              <a:spcPct val="0"/>
            </a:spcBef>
            <a:spcAft>
              <a:spcPct val="15000"/>
            </a:spcAft>
            <a:buChar char="••"/>
          </a:pPr>
          <a:r>
            <a:rPr lang="en-GB" sz="1200" kern="1200" dirty="0">
              <a:latin typeface="Arial" panose="020B0604020202020204" pitchFamily="34" charset="0"/>
              <a:cs typeface="Arial" panose="020B0604020202020204" pitchFamily="34" charset="0"/>
            </a:rPr>
            <a:t>Transcribe interviews verbatim</a:t>
          </a:r>
        </a:p>
      </dsp:txBody>
      <dsp:txXfrm rot="-5400000">
        <a:off x="1242444" y="1672053"/>
        <a:ext cx="5047467" cy="1081422"/>
      </dsp:txXfrm>
    </dsp:sp>
    <dsp:sp modelId="{4B4CD0E0-F27C-4CF3-A7FF-AD2ABF53B3F8}">
      <dsp:nvSpPr>
        <dsp:cNvPr id="0" name=""/>
        <dsp:cNvSpPr/>
      </dsp:nvSpPr>
      <dsp:spPr>
        <a:xfrm rot="5400000">
          <a:off x="-266237" y="3590833"/>
          <a:ext cx="1774919" cy="1242443"/>
        </a:xfrm>
        <a:prstGeom prst="chevron">
          <a:avLst/>
        </a:prstGeom>
        <a:solidFill>
          <a:schemeClr val="accent1">
            <a:shade val="80000"/>
            <a:hueOff val="187862"/>
            <a:satOff val="14916"/>
            <a:lumOff val="21147"/>
            <a:alphaOff val="0"/>
          </a:schemeClr>
        </a:solidFill>
        <a:ln w="19050" cap="rnd" cmpd="sng" algn="ctr">
          <a:solidFill>
            <a:schemeClr val="accent1">
              <a:shade val="80000"/>
              <a:hueOff val="187862"/>
              <a:satOff val="14916"/>
              <a:lumOff val="21147"/>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GB" sz="2800" kern="1200" dirty="0"/>
            <a:t>Study 3</a:t>
          </a:r>
        </a:p>
      </dsp:txBody>
      <dsp:txXfrm rot="-5400000">
        <a:off x="2" y="3945817"/>
        <a:ext cx="1242443" cy="532476"/>
      </dsp:txXfrm>
    </dsp:sp>
    <dsp:sp modelId="{2AED8EA7-9376-492B-BF85-2A382264774C}">
      <dsp:nvSpPr>
        <dsp:cNvPr id="0" name=""/>
        <dsp:cNvSpPr/>
      </dsp:nvSpPr>
      <dsp:spPr>
        <a:xfrm rot="5400000">
          <a:off x="3107299" y="1348459"/>
          <a:ext cx="1376257" cy="5105969"/>
        </a:xfrm>
        <a:prstGeom prst="round2SameRect">
          <a:avLst/>
        </a:prstGeom>
        <a:solidFill>
          <a:schemeClr val="lt1">
            <a:alpha val="90000"/>
            <a:hueOff val="0"/>
            <a:satOff val="0"/>
            <a:lumOff val="0"/>
            <a:alphaOff val="0"/>
          </a:schemeClr>
        </a:solidFill>
        <a:ln w="19050" cap="rnd" cmpd="sng" algn="ctr">
          <a:solidFill>
            <a:schemeClr val="accent1">
              <a:shade val="80000"/>
              <a:hueOff val="187862"/>
              <a:satOff val="14916"/>
              <a:lumOff val="2114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en-GB" sz="1100" kern="1200" dirty="0">
              <a:latin typeface="Arial" panose="020B0604020202020204" pitchFamily="34" charset="0"/>
              <a:cs typeface="Arial" panose="020B0604020202020204" pitchFamily="34" charset="0"/>
            </a:rPr>
            <a:t>Interpretation of themes and trends from Study 1 and 2 results to influence the development of the final Study 3 qualitative online questionnaire</a:t>
          </a:r>
        </a:p>
        <a:p>
          <a:pPr marL="57150" lvl="1" indent="-57150" algn="l" defTabSz="488950">
            <a:lnSpc>
              <a:spcPct val="90000"/>
            </a:lnSpc>
            <a:spcBef>
              <a:spcPct val="0"/>
            </a:spcBef>
            <a:spcAft>
              <a:spcPct val="15000"/>
            </a:spcAft>
            <a:buChar char="••"/>
          </a:pPr>
          <a:r>
            <a:rPr lang="en-GB" sz="1100" kern="1200" dirty="0">
              <a:latin typeface="Arial" panose="020B0604020202020204" pitchFamily="34" charset="0"/>
              <a:cs typeface="Arial" panose="020B0604020202020204" pitchFamily="34" charset="0"/>
            </a:rPr>
            <a:t>Send invitation letter and online questionnaire to lead education pharmacy technicians involved in Study 2, they then shared the invitation and data collection online questionnaire link with the qualified hospital pharmacy technicians working within their area. </a:t>
          </a:r>
        </a:p>
      </dsp:txBody>
      <dsp:txXfrm rot="-5400000">
        <a:off x="1242444" y="3280498"/>
        <a:ext cx="5038786" cy="1241891"/>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85D760-EBAD-42AA-931C-2F470FAEB49D}" type="datetimeFigureOut">
              <a:rPr lang="en-US" smtClean="0"/>
              <a:t>9/3/2021</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31325F-3389-4BB8-BBF5-06F66461D512}" type="slidenum">
              <a:rPr lang="en-GB" smtClean="0"/>
              <a:t>‹#›</a:t>
            </a:fld>
            <a:endParaRPr lang="en-GB"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5"/>
          </p:nvPr>
        </p:nvSpPr>
        <p:spPr/>
        <p:txBody>
          <a:bodyPr/>
          <a:lstStyle/>
          <a:p>
            <a:fld id="{0C31325F-3389-4BB8-BBF5-06F66461D512}" type="slidenum">
              <a:rPr lang="en-GB" smtClean="0"/>
              <a:t>1</a:t>
            </a:fld>
            <a:endParaRPr lang="en-GB" dirty="0"/>
          </a:p>
        </p:txBody>
      </p:sp>
    </p:spTree>
    <p:extLst>
      <p:ext uri="{BB962C8B-B14F-4D97-AF65-F5344CB8AC3E}">
        <p14:creationId xmlns:p14="http://schemas.microsoft.com/office/powerpoint/2010/main" val="5760491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C31325F-3389-4BB8-BBF5-06F66461D512}" type="slidenum">
              <a:rPr lang="en-GB" smtClean="0"/>
              <a:t>2</a:t>
            </a:fld>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31325F-3389-4BB8-BBF5-06F66461D512}" type="slidenum">
              <a:rPr lang="en-GB" smtClean="0"/>
              <a:t>3</a:t>
            </a:fld>
            <a:endParaRPr lang="en-GB" dirty="0"/>
          </a:p>
        </p:txBody>
      </p:sp>
    </p:spTree>
    <p:extLst>
      <p:ext uri="{BB962C8B-B14F-4D97-AF65-F5344CB8AC3E}">
        <p14:creationId xmlns:p14="http://schemas.microsoft.com/office/powerpoint/2010/main" val="33853256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31325F-3389-4BB8-BBF5-06F66461D512}" type="slidenum">
              <a:rPr lang="en-GB" smtClean="0"/>
              <a:t>5</a:t>
            </a:fld>
            <a:endParaRPr lang="en-GB" dirty="0"/>
          </a:p>
        </p:txBody>
      </p:sp>
    </p:spTree>
    <p:extLst>
      <p:ext uri="{BB962C8B-B14F-4D97-AF65-F5344CB8AC3E}">
        <p14:creationId xmlns:p14="http://schemas.microsoft.com/office/powerpoint/2010/main" val="4132604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GB"/>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8AC428E8-5581-4F5A-8E65-06B5E4EE7585}" type="datetimeFigureOut">
              <a:rPr lang="en-US" smtClean="0"/>
              <a:t>9/3/2021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81AED40-5434-4AC6-A3F4-7AB7FFDA2B8F}" type="slidenum">
              <a:rPr lang="en-GB" smtClean="0"/>
              <a:t>‹#›</a:t>
            </a:fld>
            <a:endParaRPr lang="en-GB" dirty="0"/>
          </a:p>
        </p:txBody>
      </p:sp>
    </p:spTree>
    <p:extLst>
      <p:ext uri="{BB962C8B-B14F-4D97-AF65-F5344CB8AC3E}">
        <p14:creationId xmlns:p14="http://schemas.microsoft.com/office/powerpoint/2010/main" val="3610762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AC428E8-5581-4F5A-8E65-06B5E4EE7585}" type="datetimeFigureOut">
              <a:rPr lang="en-US" smtClean="0"/>
              <a:t>9/3/2021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81AED40-5434-4AC6-A3F4-7AB7FFDA2B8F}" type="slidenum">
              <a:rPr lang="en-GB" smtClean="0"/>
              <a:t>‹#›</a:t>
            </a:fld>
            <a:endParaRPr lang="en-GB" dirty="0"/>
          </a:p>
        </p:txBody>
      </p:sp>
    </p:spTree>
    <p:extLst>
      <p:ext uri="{BB962C8B-B14F-4D97-AF65-F5344CB8AC3E}">
        <p14:creationId xmlns:p14="http://schemas.microsoft.com/office/powerpoint/2010/main" val="1016712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AC428E8-5581-4F5A-8E65-06B5E4EE7585}" type="datetimeFigureOut">
              <a:rPr lang="en-US" smtClean="0"/>
              <a:t>9/3/2021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81AED40-5434-4AC6-A3F4-7AB7FFDA2B8F}" type="slidenum">
              <a:rPr lang="en-GB" smtClean="0"/>
              <a:t>‹#›</a:t>
            </a:fld>
            <a:endParaRPr lang="en-GB"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258091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AC428E8-5581-4F5A-8E65-06B5E4EE7585}" type="datetimeFigureOut">
              <a:rPr lang="en-US" smtClean="0"/>
              <a:t>9/3/2021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81AED40-5434-4AC6-A3F4-7AB7FFDA2B8F}" type="slidenum">
              <a:rPr lang="en-GB" smtClean="0"/>
              <a:t>‹#›</a:t>
            </a:fld>
            <a:endParaRPr lang="en-GB" dirty="0"/>
          </a:p>
        </p:txBody>
      </p:sp>
    </p:spTree>
    <p:extLst>
      <p:ext uri="{BB962C8B-B14F-4D97-AF65-F5344CB8AC3E}">
        <p14:creationId xmlns:p14="http://schemas.microsoft.com/office/powerpoint/2010/main" val="23770340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AC428E8-5581-4F5A-8E65-06B5E4EE7585}" type="datetimeFigureOut">
              <a:rPr lang="en-US" smtClean="0"/>
              <a:t>9/3/2021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81AED40-5434-4AC6-A3F4-7AB7FFDA2B8F}" type="slidenum">
              <a:rPr lang="en-GB" smtClean="0"/>
              <a:t>‹#›</a:t>
            </a:fld>
            <a:endParaRPr lang="en-GB"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914243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AC428E8-5581-4F5A-8E65-06B5E4EE7585}" type="datetimeFigureOut">
              <a:rPr lang="en-US" smtClean="0"/>
              <a:t>9/3/2021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81AED40-5434-4AC6-A3F4-7AB7FFDA2B8F}" type="slidenum">
              <a:rPr lang="en-GB" smtClean="0"/>
              <a:t>‹#›</a:t>
            </a:fld>
            <a:endParaRPr lang="en-GB" dirty="0"/>
          </a:p>
        </p:txBody>
      </p:sp>
    </p:spTree>
    <p:extLst>
      <p:ext uri="{BB962C8B-B14F-4D97-AF65-F5344CB8AC3E}">
        <p14:creationId xmlns:p14="http://schemas.microsoft.com/office/powerpoint/2010/main" val="25112935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AC428E8-5581-4F5A-8E65-06B5E4EE7585}" type="datetimeFigureOut">
              <a:rPr lang="en-US" smtClean="0"/>
              <a:t>9/3/2021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81AED40-5434-4AC6-A3F4-7AB7FFDA2B8F}" type="slidenum">
              <a:rPr lang="en-GB" smtClean="0"/>
              <a:t>‹#›</a:t>
            </a:fld>
            <a:endParaRPr lang="en-GB" dirty="0"/>
          </a:p>
        </p:txBody>
      </p:sp>
    </p:spTree>
    <p:extLst>
      <p:ext uri="{BB962C8B-B14F-4D97-AF65-F5344CB8AC3E}">
        <p14:creationId xmlns:p14="http://schemas.microsoft.com/office/powerpoint/2010/main" val="18976817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AC428E8-5581-4F5A-8E65-06B5E4EE7585}" type="datetimeFigureOut">
              <a:rPr lang="en-US" smtClean="0"/>
              <a:t>9/3/2021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81AED40-5434-4AC6-A3F4-7AB7FFDA2B8F}" type="slidenum">
              <a:rPr lang="en-GB" smtClean="0"/>
              <a:t>‹#›</a:t>
            </a:fld>
            <a:endParaRPr lang="en-GB" dirty="0"/>
          </a:p>
        </p:txBody>
      </p:sp>
    </p:spTree>
    <p:extLst>
      <p:ext uri="{BB962C8B-B14F-4D97-AF65-F5344CB8AC3E}">
        <p14:creationId xmlns:p14="http://schemas.microsoft.com/office/powerpoint/2010/main" val="2333375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AC428E8-5581-4F5A-8E65-06B5E4EE7585}" type="datetimeFigureOut">
              <a:rPr lang="en-US" smtClean="0"/>
              <a:t>9/3/2021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81AED40-5434-4AC6-A3F4-7AB7FFDA2B8F}" type="slidenum">
              <a:rPr lang="en-GB" smtClean="0"/>
              <a:t>‹#›</a:t>
            </a:fld>
            <a:endParaRPr lang="en-GB" dirty="0"/>
          </a:p>
        </p:txBody>
      </p:sp>
    </p:spTree>
    <p:extLst>
      <p:ext uri="{BB962C8B-B14F-4D97-AF65-F5344CB8AC3E}">
        <p14:creationId xmlns:p14="http://schemas.microsoft.com/office/powerpoint/2010/main" val="3618156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AC428E8-5581-4F5A-8E65-06B5E4EE7585}" type="datetimeFigureOut">
              <a:rPr lang="en-US" smtClean="0"/>
              <a:t>9/3/2021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81AED40-5434-4AC6-A3F4-7AB7FFDA2B8F}" type="slidenum">
              <a:rPr lang="en-GB" smtClean="0"/>
              <a:t>‹#›</a:t>
            </a:fld>
            <a:endParaRPr lang="en-GB" dirty="0"/>
          </a:p>
        </p:txBody>
      </p:sp>
    </p:spTree>
    <p:extLst>
      <p:ext uri="{BB962C8B-B14F-4D97-AF65-F5344CB8AC3E}">
        <p14:creationId xmlns:p14="http://schemas.microsoft.com/office/powerpoint/2010/main" val="3484236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GB"/>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8AC428E8-5581-4F5A-8E65-06B5E4EE7585}" type="datetimeFigureOut">
              <a:rPr lang="en-US" smtClean="0"/>
              <a:t>9/3/2021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81AED40-5434-4AC6-A3F4-7AB7FFDA2B8F}" type="slidenum">
              <a:rPr lang="en-GB" smtClean="0"/>
              <a:t>‹#›</a:t>
            </a:fld>
            <a:endParaRPr lang="en-GB" dirty="0"/>
          </a:p>
        </p:txBody>
      </p:sp>
    </p:spTree>
    <p:extLst>
      <p:ext uri="{BB962C8B-B14F-4D97-AF65-F5344CB8AC3E}">
        <p14:creationId xmlns:p14="http://schemas.microsoft.com/office/powerpoint/2010/main" val="1735207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AC428E8-5581-4F5A-8E65-06B5E4EE7585}" type="datetimeFigureOut">
              <a:rPr lang="en-US" smtClean="0"/>
              <a:t>9/3/2021</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A81AED40-5434-4AC6-A3F4-7AB7FFDA2B8F}" type="slidenum">
              <a:rPr lang="en-GB" smtClean="0"/>
              <a:t>‹#›</a:t>
            </a:fld>
            <a:endParaRPr lang="en-GB" dirty="0"/>
          </a:p>
        </p:txBody>
      </p:sp>
    </p:spTree>
    <p:extLst>
      <p:ext uri="{BB962C8B-B14F-4D97-AF65-F5344CB8AC3E}">
        <p14:creationId xmlns:p14="http://schemas.microsoft.com/office/powerpoint/2010/main" val="1548496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8AC428E8-5581-4F5A-8E65-06B5E4EE7585}" type="datetimeFigureOut">
              <a:rPr lang="en-US" smtClean="0"/>
              <a:t>9/3/2021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A81AED40-5434-4AC6-A3F4-7AB7FFDA2B8F}" type="slidenum">
              <a:rPr lang="en-GB" smtClean="0"/>
              <a:t>‹#›</a:t>
            </a:fld>
            <a:endParaRPr lang="en-GB" dirty="0"/>
          </a:p>
        </p:txBody>
      </p:sp>
    </p:spTree>
    <p:extLst>
      <p:ext uri="{BB962C8B-B14F-4D97-AF65-F5344CB8AC3E}">
        <p14:creationId xmlns:p14="http://schemas.microsoft.com/office/powerpoint/2010/main" val="586469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C428E8-5581-4F5A-8E65-06B5E4EE7585}" type="datetimeFigureOut">
              <a:rPr lang="en-US" smtClean="0"/>
              <a:t>9/3/2021</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A81AED40-5434-4AC6-A3F4-7AB7FFDA2B8F}" type="slidenum">
              <a:rPr lang="en-GB" smtClean="0"/>
              <a:t>‹#›</a:t>
            </a:fld>
            <a:endParaRPr lang="en-GB" dirty="0"/>
          </a:p>
        </p:txBody>
      </p:sp>
    </p:spTree>
    <p:extLst>
      <p:ext uri="{BB962C8B-B14F-4D97-AF65-F5344CB8AC3E}">
        <p14:creationId xmlns:p14="http://schemas.microsoft.com/office/powerpoint/2010/main" val="2811314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GB"/>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8AC428E8-5581-4F5A-8E65-06B5E4EE7585}" type="datetimeFigureOut">
              <a:rPr lang="en-US" smtClean="0"/>
              <a:t>9/3/2021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81AED40-5434-4AC6-A3F4-7AB7FFDA2B8F}" type="slidenum">
              <a:rPr lang="en-GB" smtClean="0"/>
              <a:t>‹#›</a:t>
            </a:fld>
            <a:endParaRPr lang="en-GB" dirty="0"/>
          </a:p>
        </p:txBody>
      </p:sp>
    </p:spTree>
    <p:extLst>
      <p:ext uri="{BB962C8B-B14F-4D97-AF65-F5344CB8AC3E}">
        <p14:creationId xmlns:p14="http://schemas.microsoft.com/office/powerpoint/2010/main" val="1906024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dirty="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8AC428E8-5581-4F5A-8E65-06B5E4EE7585}" type="datetimeFigureOut">
              <a:rPr lang="en-US" smtClean="0"/>
              <a:t>9/3/2021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81AED40-5434-4AC6-A3F4-7AB7FFDA2B8F}" type="slidenum">
              <a:rPr lang="en-GB" smtClean="0"/>
              <a:t>‹#›</a:t>
            </a:fld>
            <a:endParaRPr lang="en-GB" dirty="0"/>
          </a:p>
        </p:txBody>
      </p:sp>
    </p:spTree>
    <p:extLst>
      <p:ext uri="{BB962C8B-B14F-4D97-AF65-F5344CB8AC3E}">
        <p14:creationId xmlns:p14="http://schemas.microsoft.com/office/powerpoint/2010/main" val="2926340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AC428E8-5581-4F5A-8E65-06B5E4EE7585}" type="datetimeFigureOut">
              <a:rPr lang="en-US" smtClean="0"/>
              <a:t>9/3/2021</a:t>
            </a:fld>
            <a:endParaRPr lang="en-GB"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A81AED40-5434-4AC6-A3F4-7AB7FFDA2B8F}" type="slidenum">
              <a:rPr lang="en-GB" smtClean="0"/>
              <a:t>‹#›</a:t>
            </a:fld>
            <a:endParaRPr lang="en-GB" dirty="0"/>
          </a:p>
        </p:txBody>
      </p:sp>
    </p:spTree>
    <p:extLst>
      <p:ext uri="{BB962C8B-B14F-4D97-AF65-F5344CB8AC3E}">
        <p14:creationId xmlns:p14="http://schemas.microsoft.com/office/powerpoint/2010/main" val="2074962009"/>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5" Type="http://schemas.openxmlformats.org/officeDocument/2006/relationships/image" Target="../media/image1.png"/><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Gwenllian.Thomas4@wales.nhs.uk"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8596" y="1000108"/>
            <a:ext cx="6231636" cy="1500198"/>
          </a:xfrm>
        </p:spPr>
        <p:txBody>
          <a:bodyPr>
            <a:noAutofit/>
          </a:bodyPr>
          <a:lstStyle/>
          <a:p>
            <a:r>
              <a:rPr lang="en-GB" sz="2400" dirty="0">
                <a:solidFill>
                  <a:schemeClr val="tx1"/>
                </a:solidFill>
              </a:rPr>
              <a:t>An exploratory study on the contribution and requirement for Medicines Information support during, and after Hospital Pre-registration Pharmacy Technician training </a:t>
            </a:r>
            <a:r>
              <a:rPr lang="en-GB" sz="2400" dirty="0"/>
              <a:t/>
            </a:r>
            <a:br>
              <a:rPr lang="en-GB" sz="2400" dirty="0"/>
            </a:br>
            <a:r>
              <a:rPr lang="en-GB" sz="2400" dirty="0"/>
              <a:t/>
            </a:r>
            <a:br>
              <a:rPr lang="en-GB" sz="2400" dirty="0"/>
            </a:br>
            <a:r>
              <a:rPr lang="en-GB" sz="2400" dirty="0"/>
              <a:t>by Mrs Gwenllian Mair Thomas ,Ys</a:t>
            </a:r>
            <a:r>
              <a:rPr lang="en-US" sz="2400" dirty="0"/>
              <a:t>byty Gwynedd Hospital, Betsi Cadwaladr University Health Board, NHS</a:t>
            </a:r>
            <a:br>
              <a:rPr lang="en-US" sz="2400" dirty="0"/>
            </a:br>
            <a:r>
              <a:rPr lang="en-US" sz="2400" dirty="0"/>
              <a:t/>
            </a:r>
            <a:br>
              <a:rPr lang="en-US" sz="2400" dirty="0"/>
            </a:br>
            <a:r>
              <a:rPr lang="en-GB" sz="2400" dirty="0"/>
              <a:t>.  </a:t>
            </a:r>
            <a:br>
              <a:rPr lang="en-GB" sz="2400" dirty="0"/>
            </a:br>
            <a:r>
              <a:rPr lang="en-GB" sz="2400" dirty="0"/>
              <a:t/>
            </a:r>
            <a:br>
              <a:rPr lang="en-GB" sz="2400" dirty="0"/>
            </a:br>
            <a:r>
              <a:rPr lang="en-GB" sz="2400" dirty="0"/>
              <a:t/>
            </a:r>
            <a:br>
              <a:rPr lang="en-GB" sz="2400" dirty="0"/>
            </a:br>
            <a:r>
              <a:rPr lang="en-GB" sz="2400" dirty="0"/>
              <a:t/>
            </a:r>
            <a:br>
              <a:rPr lang="en-GB" sz="2400" dirty="0"/>
            </a:br>
            <a:endParaRPr lang="en-GB" sz="2400" dirty="0"/>
          </a:p>
        </p:txBody>
      </p:sp>
      <p:sp>
        <p:nvSpPr>
          <p:cNvPr id="2" name="Content Placeholder 1"/>
          <p:cNvSpPr>
            <a:spLocks noGrp="1"/>
          </p:cNvSpPr>
          <p:nvPr>
            <p:ph idx="1"/>
          </p:nvPr>
        </p:nvSpPr>
        <p:spPr>
          <a:xfrm>
            <a:off x="428596" y="4357695"/>
            <a:ext cx="8258204" cy="1649596"/>
          </a:xfrm>
        </p:spPr>
        <p:txBody>
          <a:bodyPr>
            <a:normAutofit/>
          </a:bodyPr>
          <a:lstStyle/>
          <a:p>
            <a:pPr marL="0" indent="0">
              <a:buNone/>
            </a:pPr>
            <a:r>
              <a:rPr lang="en-GB" dirty="0">
                <a:solidFill>
                  <a:schemeClr val="accent2">
                    <a:lumMod val="75000"/>
                  </a:schemeClr>
                </a:solidFill>
              </a:rPr>
              <a:t>Aim</a:t>
            </a:r>
            <a:br>
              <a:rPr lang="en-GB" dirty="0">
                <a:solidFill>
                  <a:schemeClr val="accent2">
                    <a:lumMod val="75000"/>
                  </a:schemeClr>
                </a:solidFill>
              </a:rPr>
            </a:br>
            <a:r>
              <a:rPr lang="en-GB" dirty="0">
                <a:solidFill>
                  <a:schemeClr val="accent2">
                    <a:lumMod val="75000"/>
                  </a:schemeClr>
                </a:solidFill>
              </a:rPr>
              <a:t>To  identify the current provision of Medicines Information training for hospital-based pre-registration pharmacy technicians across BCUHB. </a:t>
            </a:r>
            <a:br>
              <a:rPr lang="en-GB" dirty="0">
                <a:solidFill>
                  <a:schemeClr val="accent2">
                    <a:lumMod val="75000"/>
                  </a:schemeClr>
                </a:solidFill>
              </a:rPr>
            </a:br>
            <a:r>
              <a:rPr lang="en-GB" dirty="0">
                <a:solidFill>
                  <a:schemeClr val="accent2">
                    <a:lumMod val="75000"/>
                  </a:schemeClr>
                </a:solidFill>
              </a:rPr>
              <a:t>To establish the types of enquiries being answered by hospital pharmacy technicians while undertaking their professional duties</a:t>
            </a:r>
            <a:endParaRPr lang="en-GB" dirty="0"/>
          </a:p>
        </p:txBody>
      </p:sp>
      <p:pic>
        <p:nvPicPr>
          <p:cNvPr id="4" name="Audio Recording 20 Aug 2021 at 11:08:19" descr="Audio Recording 20 Aug 2021 at 11:08:19">
            <a:hlinkClick r:id="" action="ppaction://media"/>
            <a:extLst>
              <a:ext uri="{FF2B5EF4-FFF2-40B4-BE49-F238E27FC236}">
                <a16:creationId xmlns:a16="http://schemas.microsoft.com/office/drawing/2014/main" id="{23D771B5-D51F-634D-8F28-D34329B8E896}"/>
              </a:ext>
            </a:extLst>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5508104" y="187308"/>
            <a:ext cx="812800" cy="812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numSld="999" showWhenStopped="0">
                <p:cTn id="7" repeatCount="indefinite" fill="hold" display="0">
                  <p:stCondLst>
                    <p:cond delay="indefinite"/>
                  </p:stCondLst>
                  <p:endCondLst>
                    <p:cond evt="onStopAudio" delay="0">
                      <p:tgtEl>
                        <p:sldTgt/>
                      </p:tgtEl>
                    </p:cond>
                  </p:endCondLst>
                </p:cTn>
                <p:tgtEl>
                  <p:spTgt spid="4"/>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599" y="609600"/>
            <a:ext cx="6347713" cy="803176"/>
          </a:xfrm>
        </p:spPr>
        <p:txBody>
          <a:bodyPr/>
          <a:lstStyle/>
          <a:p>
            <a:r>
              <a:rPr lang="en-GB" dirty="0"/>
              <a:t>Mixed-methods approach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12768039"/>
              </p:ext>
            </p:extLst>
          </p:nvPr>
        </p:nvGraphicFramePr>
        <p:xfrm>
          <a:off x="609600" y="1412776"/>
          <a:ext cx="6348413" cy="51125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599" y="609600"/>
            <a:ext cx="6347713" cy="659160"/>
          </a:xfrm>
        </p:spPr>
        <p:txBody>
          <a:bodyPr/>
          <a:lstStyle/>
          <a:p>
            <a:r>
              <a:rPr lang="en-GB" dirty="0"/>
              <a:t>Results </a:t>
            </a:r>
          </a:p>
        </p:txBody>
      </p:sp>
      <p:sp>
        <p:nvSpPr>
          <p:cNvPr id="2" name="Content Placeholder 1"/>
          <p:cNvSpPr>
            <a:spLocks noGrp="1"/>
          </p:cNvSpPr>
          <p:nvPr>
            <p:ph idx="1"/>
          </p:nvPr>
        </p:nvSpPr>
        <p:spPr>
          <a:xfrm>
            <a:off x="609599" y="1268760"/>
            <a:ext cx="6347714" cy="4772603"/>
          </a:xfrm>
        </p:spPr>
        <p:txBody>
          <a:bodyPr>
            <a:normAutofit fontScale="92500" lnSpcReduction="20000"/>
          </a:bodyPr>
          <a:lstStyle/>
          <a:p>
            <a:r>
              <a:rPr lang="en-GB" dirty="0"/>
              <a:t>MI centres in BCUHB are currently providing PRPTs with MI placement opportunity, however the format and duration of training is varied across BCUHB. </a:t>
            </a:r>
          </a:p>
          <a:p>
            <a:r>
              <a:rPr lang="en-GB" dirty="0"/>
              <a:t>The results show that all local MI centres and lead education pharmacy technicians in BCUHB would expect qualified pharmacy technicians to be confident in finding an answer when using BNF/BNFC, Online Electronic Medicines Compendium and local BCUHB Formulary. The results from the studies suggest the most commonly asked questions encountered by PT include questions on: Checking / confirm medication doses, Administration of medication, Checking side effects / adverse drug reactions, and Checking drug interactions. </a:t>
            </a:r>
          </a:p>
          <a:p>
            <a:r>
              <a:rPr lang="en-GB" dirty="0"/>
              <a:t>The responses highlighted that pharmacy technicians would like further support, training and guidance to answer the above questions. </a:t>
            </a:r>
          </a:p>
          <a:p>
            <a:r>
              <a:rPr lang="en-GB" dirty="0"/>
              <a:t>The principal barriers that emerged from the studies as inhibiting pharmacy technicians from answering enquiries included a lack of communication (between pharmacy technicians and pharmacists), time and IT facilities. </a:t>
            </a:r>
          </a:p>
          <a:p>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Conclusions </a:t>
            </a:r>
          </a:p>
        </p:txBody>
      </p:sp>
      <p:sp>
        <p:nvSpPr>
          <p:cNvPr id="2" name="Content Placeholder 1"/>
          <p:cNvSpPr>
            <a:spLocks noGrp="1"/>
          </p:cNvSpPr>
          <p:nvPr>
            <p:ph idx="1"/>
          </p:nvPr>
        </p:nvSpPr>
        <p:spPr/>
        <p:txBody>
          <a:bodyPr>
            <a:normAutofit/>
          </a:bodyPr>
          <a:lstStyle/>
          <a:p>
            <a:r>
              <a:rPr lang="en-GB" dirty="0"/>
              <a:t>There is an overall positive outlook by pharmacy technicians for personal development and clinical knowledge enhancement. </a:t>
            </a:r>
          </a:p>
          <a:p>
            <a:r>
              <a:rPr lang="en-GB" dirty="0"/>
              <a:t>MI is shown to be an appreciated and fundamental step in the process of training PRPTs during their two-year studentship. </a:t>
            </a:r>
          </a:p>
          <a:p>
            <a:r>
              <a:rPr lang="en-GB" dirty="0"/>
              <a:t>MI training is valued and required to adapt and evolve with the needs of PRPTs and after qualifying to provide continued support to maintain their continued professional development.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7B83A-D7C4-9746-9F1A-EEE53A931B81}"/>
              </a:ext>
            </a:extLst>
          </p:cNvPr>
          <p:cNvSpPr>
            <a:spLocks noGrp="1"/>
          </p:cNvSpPr>
          <p:nvPr>
            <p:ph type="title"/>
          </p:nvPr>
        </p:nvSpPr>
        <p:spPr/>
        <p:txBody>
          <a:bodyPr/>
          <a:lstStyle/>
          <a:p>
            <a:r>
              <a:rPr lang="en-US" dirty="0"/>
              <a:t>Since the study…</a:t>
            </a:r>
          </a:p>
        </p:txBody>
      </p:sp>
      <p:sp>
        <p:nvSpPr>
          <p:cNvPr id="3" name="Content Placeholder 2">
            <a:extLst>
              <a:ext uri="{FF2B5EF4-FFF2-40B4-BE49-F238E27FC236}">
                <a16:creationId xmlns:a16="http://schemas.microsoft.com/office/drawing/2014/main" id="{DDBE56ED-3188-0541-B076-342544EF639A}"/>
              </a:ext>
            </a:extLst>
          </p:cNvPr>
          <p:cNvSpPr>
            <a:spLocks noGrp="1"/>
          </p:cNvSpPr>
          <p:nvPr>
            <p:ph idx="1"/>
          </p:nvPr>
        </p:nvSpPr>
        <p:spPr>
          <a:xfrm>
            <a:off x="609599" y="1484784"/>
            <a:ext cx="6347714" cy="4556579"/>
          </a:xfrm>
        </p:spPr>
        <p:txBody>
          <a:bodyPr>
            <a:normAutofit fontScale="92500" lnSpcReduction="10000"/>
          </a:bodyPr>
          <a:lstStyle/>
          <a:p>
            <a:r>
              <a:rPr lang="en-GB" dirty="0"/>
              <a:t>Offer the same placement duration in the acute sites </a:t>
            </a:r>
          </a:p>
          <a:p>
            <a:endParaRPr lang="en-GB" dirty="0"/>
          </a:p>
          <a:p>
            <a:r>
              <a:rPr lang="en-GB" dirty="0"/>
              <a:t>Streamline the training so MI focus on a clear understanding and skills while using the resources highlighted as being the core resources for qualified pharmacy technicians. </a:t>
            </a:r>
          </a:p>
          <a:p>
            <a:endParaRPr lang="en-GB" dirty="0"/>
          </a:p>
          <a:p>
            <a:r>
              <a:rPr lang="en-GB" dirty="0"/>
              <a:t>Since COVID-19 the MI team have been WFH and coming to site a few days each week. However, our training provision has not dropped and we have continued to support pre-registration pharmacy technicians as well as other trainees throughout the pandemic </a:t>
            </a:r>
          </a:p>
          <a:p>
            <a:endParaRPr lang="en-GB" dirty="0"/>
          </a:p>
          <a:p>
            <a:r>
              <a:rPr lang="en-GB" dirty="0"/>
              <a:t>We are hopeful in future that we can pick up education sessions to support qualified pharmacy technicians with their continued professional development </a:t>
            </a:r>
          </a:p>
          <a:p>
            <a:endParaRPr lang="en-US" dirty="0"/>
          </a:p>
        </p:txBody>
      </p:sp>
      <p:sp>
        <p:nvSpPr>
          <p:cNvPr id="4" name="TextBox 3">
            <a:extLst>
              <a:ext uri="{FF2B5EF4-FFF2-40B4-BE49-F238E27FC236}">
                <a16:creationId xmlns:a16="http://schemas.microsoft.com/office/drawing/2014/main" id="{D3F95D68-EF4E-0B46-92C6-F0CCC86CE997}"/>
              </a:ext>
            </a:extLst>
          </p:cNvPr>
          <p:cNvSpPr txBox="1"/>
          <p:nvPr/>
        </p:nvSpPr>
        <p:spPr>
          <a:xfrm>
            <a:off x="323528" y="6248400"/>
            <a:ext cx="5688632" cy="369332"/>
          </a:xfrm>
          <a:prstGeom prst="rect">
            <a:avLst/>
          </a:prstGeom>
          <a:noFill/>
        </p:spPr>
        <p:txBody>
          <a:bodyPr wrap="square" rtlCol="0">
            <a:spAutoFit/>
          </a:bodyPr>
          <a:lstStyle/>
          <a:p>
            <a:r>
              <a:rPr lang="en-US" dirty="0">
                <a:hlinkClick r:id="rId3"/>
              </a:rPr>
              <a:t>Gwenllian.Thomas4@wales.nhs.uk</a:t>
            </a:r>
            <a:r>
              <a:rPr lang="en-US" dirty="0"/>
              <a:t>      </a:t>
            </a:r>
          </a:p>
        </p:txBody>
      </p:sp>
    </p:spTree>
    <p:extLst>
      <p:ext uri="{BB962C8B-B14F-4D97-AF65-F5344CB8AC3E}">
        <p14:creationId xmlns:p14="http://schemas.microsoft.com/office/powerpoint/2010/main" val="3759269910"/>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{D1A1A861-C3EF-7549-BD41-9582AF54B02B}tf10001060</Template>
  <TotalTime>290</TotalTime>
  <Words>549</Words>
  <Application>Microsoft Office PowerPoint</Application>
  <PresentationFormat>On-screen Show (4:3)</PresentationFormat>
  <Paragraphs>35</Paragraphs>
  <Slides>5</Slides>
  <Notes>4</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Trebuchet MS</vt:lpstr>
      <vt:lpstr>Wingdings 3</vt:lpstr>
      <vt:lpstr>Facet</vt:lpstr>
      <vt:lpstr>An exploratory study on the contribution and requirement for Medicines Information support during, and after Hospital Pre-registration Pharmacy Technician training   by Mrs Gwenllian Mair Thomas ,Ysbyty Gwynedd Hospital, Betsi Cadwaladr University Health Board, NHS  .      </vt:lpstr>
      <vt:lpstr>Mixed-methods approach </vt:lpstr>
      <vt:lpstr>Results </vt:lpstr>
      <vt:lpstr>Conclusions </vt:lpstr>
      <vt:lpstr>Since the study…</vt:lpstr>
    </vt:vector>
  </TitlesOfParts>
  <Company>BCUE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study of Medicines Information impact and effectiveness during, and after pre-registration pharmacy technician training</dc:title>
  <dc:creator>Gw106023</dc:creator>
  <cp:lastModifiedBy>Cheeseman, Mark</cp:lastModifiedBy>
  <cp:revision>15</cp:revision>
  <dcterms:created xsi:type="dcterms:W3CDTF">2021-08-19T12:01:05Z</dcterms:created>
  <dcterms:modified xsi:type="dcterms:W3CDTF">2021-09-03T14:01:37Z</dcterms:modified>
</cp:coreProperties>
</file>