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handoutMasterIdLst>
    <p:handoutMasterId r:id="rId12"/>
  </p:handoutMasterIdLst>
  <p:sldIdLst>
    <p:sldId id="260" r:id="rId2"/>
    <p:sldId id="269" r:id="rId3"/>
    <p:sldId id="265" r:id="rId4"/>
    <p:sldId id="261" r:id="rId5"/>
    <p:sldId id="274" r:id="rId6"/>
    <p:sldId id="275" r:id="rId7"/>
    <p:sldId id="266" r:id="rId8"/>
    <p:sldId id="267" r:id="rId9"/>
    <p:sldId id="276" r:id="rId10"/>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Times" pitchFamily="3"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pitchFamily="3"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pitchFamily="3"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pitchFamily="3"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pitchFamily="3" charset="0"/>
        <a:ea typeface="MS PGothic" pitchFamily="34" charset="-128"/>
        <a:cs typeface="+mn-cs"/>
      </a:defRPr>
    </a:lvl5pPr>
    <a:lvl6pPr marL="2286000" algn="l" defTabSz="914400" rtl="0" eaLnBrk="1" latinLnBrk="0" hangingPunct="1">
      <a:defRPr sz="2400" kern="1200">
        <a:solidFill>
          <a:schemeClr val="tx1"/>
        </a:solidFill>
        <a:latin typeface="Times" pitchFamily="3" charset="0"/>
        <a:ea typeface="MS PGothic" pitchFamily="34" charset="-128"/>
        <a:cs typeface="+mn-cs"/>
      </a:defRPr>
    </a:lvl6pPr>
    <a:lvl7pPr marL="2743200" algn="l" defTabSz="914400" rtl="0" eaLnBrk="1" latinLnBrk="0" hangingPunct="1">
      <a:defRPr sz="2400" kern="1200">
        <a:solidFill>
          <a:schemeClr val="tx1"/>
        </a:solidFill>
        <a:latin typeface="Times" pitchFamily="3" charset="0"/>
        <a:ea typeface="MS PGothic" pitchFamily="34" charset="-128"/>
        <a:cs typeface="+mn-cs"/>
      </a:defRPr>
    </a:lvl7pPr>
    <a:lvl8pPr marL="3200400" algn="l" defTabSz="914400" rtl="0" eaLnBrk="1" latinLnBrk="0" hangingPunct="1">
      <a:defRPr sz="2400" kern="1200">
        <a:solidFill>
          <a:schemeClr val="tx1"/>
        </a:solidFill>
        <a:latin typeface="Times" pitchFamily="3" charset="0"/>
        <a:ea typeface="MS PGothic" pitchFamily="34" charset="-128"/>
        <a:cs typeface="+mn-cs"/>
      </a:defRPr>
    </a:lvl8pPr>
    <a:lvl9pPr marL="3657600" algn="l" defTabSz="914400" rtl="0" eaLnBrk="1" latinLnBrk="0" hangingPunct="1">
      <a:defRPr sz="2400" kern="1200">
        <a:solidFill>
          <a:schemeClr val="tx1"/>
        </a:solidFill>
        <a:latin typeface="Times" pitchFamily="3" charset="0"/>
        <a:ea typeface="MS PGothic" pitchFamily="34" charset="-128"/>
        <a:cs typeface="+mn-cs"/>
      </a:defRPr>
    </a:lvl9pPr>
  </p:defaultTextStyle>
  <p:extLst>
    <p:ext uri="{521415D9-36F7-43E2-AB2F-B90AF26B5E84}">
      <p14:sectionLst xmlns:p14="http://schemas.microsoft.com/office/powerpoint/2010/main">
        <p14:section name="Default Section" id="{EAE4BE40-784C-4F09-B367-36BE07AACC44}">
          <p14:sldIdLst>
            <p14:sldId id="260"/>
            <p14:sldId id="269"/>
            <p14:sldId id="265"/>
            <p14:sldId id="261"/>
            <p14:sldId id="274"/>
            <p14:sldId id="275"/>
            <p14:sldId id="266"/>
            <p14:sldId id="267"/>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83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Times" charset="0"/>
                <a:ea typeface="ＭＳ Ｐゴシック" charset="0"/>
                <a:cs typeface="+mn-cs"/>
              </a:defRPr>
            </a:lvl1pPr>
          </a:lstStyle>
          <a:p>
            <a:pPr>
              <a:defRPr/>
            </a:pPr>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31FC0BD4-4065-4511-BC10-9FDF067487A1}" type="datetimeFigureOut">
              <a:rPr lang="en-US"/>
              <a:pPr>
                <a:defRPr/>
              </a:pPr>
              <a:t>7/12/2022</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atin typeface="Times" charset="0"/>
                <a:ea typeface="ＭＳ Ｐゴシック" charset="0"/>
                <a:cs typeface="+mn-cs"/>
              </a:defRPr>
            </a:lvl1pPr>
          </a:lstStyle>
          <a:p>
            <a:pPr>
              <a:defRPr/>
            </a:pPr>
            <a:endParaRPr lang="en-US"/>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C819172-0E77-4709-B978-DDD009E446B1}" type="slidenum">
              <a:rPr lang="en-US"/>
              <a:pPr>
                <a:defRPr/>
              </a:pPr>
              <a:t>‹#›</a:t>
            </a:fld>
            <a:endParaRPr lang="en-US"/>
          </a:p>
        </p:txBody>
      </p:sp>
    </p:spTree>
    <p:extLst>
      <p:ext uri="{BB962C8B-B14F-4D97-AF65-F5344CB8AC3E}">
        <p14:creationId xmlns:p14="http://schemas.microsoft.com/office/powerpoint/2010/main" val="5586757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latin typeface="Times" charset="0"/>
                <a:ea typeface="ＭＳ Ｐゴシック" charset="0"/>
                <a:cs typeface="+mn-cs"/>
              </a:defRPr>
            </a:lvl1pPr>
          </a:lstStyle>
          <a:p>
            <a:pPr>
              <a:defRPr/>
            </a:pPr>
            <a:endParaRPr lang="en-US"/>
          </a:p>
        </p:txBody>
      </p:sp>
      <p:sp>
        <p:nvSpPr>
          <p:cNvPr id="25603" name="Rectangle 3"/>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latin typeface="Times" charset="0"/>
                <a:ea typeface="ＭＳ Ｐゴシック" charset="0"/>
                <a:cs typeface="+mn-cs"/>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53640926-AAD7-44D8-BBD7-CCE9431645EC}">
              <a14:shadowObscured xmlns:a14="http://schemas.microsoft.com/office/drawing/2010/main" val="1"/>
            </a:ext>
            <a:ext uri="{FAA26D3D-D897-4be2-8F04-BA451C77F1D7}"/>
          </a:extLst>
        </p:spPr>
      </p:sp>
      <p:sp>
        <p:nvSpPr>
          <p:cNvPr id="25605" name="Rectangle 5"/>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latin typeface="Times" charset="0"/>
                <a:ea typeface="ＭＳ Ｐゴシック" charset="0"/>
                <a:cs typeface="+mn-cs"/>
              </a:defRPr>
            </a:lvl1pPr>
          </a:lstStyle>
          <a:p>
            <a:pPr>
              <a:defRPr/>
            </a:pPr>
            <a:endParaRPr lang="en-US"/>
          </a:p>
        </p:txBody>
      </p:sp>
      <p:sp>
        <p:nvSpPr>
          <p:cNvPr id="25607" name="Rectangle 7"/>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52D0400-E536-49C0-8EE9-A1BEB2B9A743}" type="slidenum">
              <a:rPr lang="en-US"/>
              <a:pPr>
                <a:defRPr/>
              </a:pPr>
              <a:t>‹#›</a:t>
            </a:fld>
            <a:endParaRPr lang="en-US"/>
          </a:p>
        </p:txBody>
      </p:sp>
    </p:spTree>
    <p:extLst>
      <p:ext uri="{BB962C8B-B14F-4D97-AF65-F5344CB8AC3E}">
        <p14:creationId xmlns:p14="http://schemas.microsoft.com/office/powerpoint/2010/main" val="374907025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7"/>
          <p:cNvSpPr>
            <a:spLocks noChangeArrowheads="1"/>
          </p:cNvSpPr>
          <p:nvPr userDrawn="1"/>
        </p:nvSpPr>
        <p:spPr bwMode="auto">
          <a:xfrm>
            <a:off x="0" y="0"/>
            <a:ext cx="9144000" cy="685800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a:solidFill>
                  <a:schemeClr val="tx1"/>
                </a:solidFill>
                <a:latin typeface="Times" pitchFamily="3" charset="0"/>
                <a:ea typeface="MS PGothic" pitchFamily="34" charset="-128"/>
              </a:defRPr>
            </a:lvl1pPr>
            <a:lvl2pPr marL="742950" indent="-285750">
              <a:defRPr sz="2400">
                <a:solidFill>
                  <a:schemeClr val="tx1"/>
                </a:solidFill>
                <a:latin typeface="Times" pitchFamily="3" charset="0"/>
                <a:ea typeface="MS PGothic" pitchFamily="34" charset="-128"/>
              </a:defRPr>
            </a:lvl2pPr>
            <a:lvl3pPr marL="1143000" indent="-228600">
              <a:defRPr sz="2400">
                <a:solidFill>
                  <a:schemeClr val="tx1"/>
                </a:solidFill>
                <a:latin typeface="Times" pitchFamily="3" charset="0"/>
                <a:ea typeface="MS PGothic" pitchFamily="34" charset="-128"/>
              </a:defRPr>
            </a:lvl3pPr>
            <a:lvl4pPr marL="1600200" indent="-228600">
              <a:defRPr sz="2400">
                <a:solidFill>
                  <a:schemeClr val="tx1"/>
                </a:solidFill>
                <a:latin typeface="Times" pitchFamily="3" charset="0"/>
                <a:ea typeface="MS PGothic" pitchFamily="34" charset="-128"/>
              </a:defRPr>
            </a:lvl4pPr>
            <a:lvl5pPr marL="2057400" indent="-228600">
              <a:defRPr sz="2400">
                <a:solidFill>
                  <a:schemeClr val="tx1"/>
                </a:solidFill>
                <a:latin typeface="Times" pitchFamily="3" charset="0"/>
                <a:ea typeface="MS PGothic" pitchFamily="34" charset="-128"/>
              </a:defRPr>
            </a:lvl5pPr>
            <a:lvl6pPr marL="2514600" indent="-228600" eaLnBrk="0" fontAlgn="base" hangingPunct="0">
              <a:spcBef>
                <a:spcPct val="0"/>
              </a:spcBef>
              <a:spcAft>
                <a:spcPct val="0"/>
              </a:spcAft>
              <a:defRPr sz="2400">
                <a:solidFill>
                  <a:schemeClr val="tx1"/>
                </a:solidFill>
                <a:latin typeface="Times" pitchFamily="3" charset="0"/>
                <a:ea typeface="MS PGothic" pitchFamily="34" charset="-128"/>
              </a:defRPr>
            </a:lvl6pPr>
            <a:lvl7pPr marL="2971800" indent="-228600" eaLnBrk="0" fontAlgn="base" hangingPunct="0">
              <a:spcBef>
                <a:spcPct val="0"/>
              </a:spcBef>
              <a:spcAft>
                <a:spcPct val="0"/>
              </a:spcAft>
              <a:defRPr sz="2400">
                <a:solidFill>
                  <a:schemeClr val="tx1"/>
                </a:solidFill>
                <a:latin typeface="Times" pitchFamily="3" charset="0"/>
                <a:ea typeface="MS PGothic" pitchFamily="34" charset="-128"/>
              </a:defRPr>
            </a:lvl7pPr>
            <a:lvl8pPr marL="3429000" indent="-228600" eaLnBrk="0" fontAlgn="base" hangingPunct="0">
              <a:spcBef>
                <a:spcPct val="0"/>
              </a:spcBef>
              <a:spcAft>
                <a:spcPct val="0"/>
              </a:spcAft>
              <a:defRPr sz="2400">
                <a:solidFill>
                  <a:schemeClr val="tx1"/>
                </a:solidFill>
                <a:latin typeface="Times" pitchFamily="3" charset="0"/>
                <a:ea typeface="MS PGothic" pitchFamily="34" charset="-128"/>
              </a:defRPr>
            </a:lvl8pPr>
            <a:lvl9pPr marL="3886200" indent="-228600" eaLnBrk="0" fontAlgn="base" hangingPunct="0">
              <a:spcBef>
                <a:spcPct val="0"/>
              </a:spcBef>
              <a:spcAft>
                <a:spcPct val="0"/>
              </a:spcAft>
              <a:defRPr sz="2400">
                <a:solidFill>
                  <a:schemeClr val="tx1"/>
                </a:solidFill>
                <a:latin typeface="Times" pitchFamily="3" charset="0"/>
                <a:ea typeface="MS PGothic" pitchFamily="34" charset="-128"/>
              </a:defRPr>
            </a:lvl9pPr>
          </a:lstStyle>
          <a:p>
            <a:endParaRPr lang="en-US" altLang="en-US"/>
          </a:p>
        </p:txBody>
      </p:sp>
      <p:pic>
        <p:nvPicPr>
          <p:cNvPr id="3" name="Picture 11" descr="SPS Logo_Icon_Main.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653088" y="2133600"/>
            <a:ext cx="4822825"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p:cNvCxnSpPr/>
          <p:nvPr userDrawn="1"/>
        </p:nvCxnSpPr>
        <p:spPr bwMode="auto">
          <a:xfrm>
            <a:off x="395288" y="6308725"/>
            <a:ext cx="6337300" cy="0"/>
          </a:xfrm>
          <a:prstGeom prst="line">
            <a:avLst/>
          </a:prstGeom>
          <a:solidFill>
            <a:schemeClr val="accent1"/>
          </a:solidFill>
          <a:ln w="19050" cap="flat" cmpd="sng" algn="ctr">
            <a:solidFill>
              <a:srgbClr val="01833E"/>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 name="TextBox 13"/>
          <p:cNvSpPr txBox="1">
            <a:spLocks noChangeArrowheads="1"/>
          </p:cNvSpPr>
          <p:nvPr userDrawn="1"/>
        </p:nvSpPr>
        <p:spPr bwMode="auto">
          <a:xfrm>
            <a:off x="323850" y="6308725"/>
            <a:ext cx="4032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MS PGothic" charset="0"/>
                <a:cs typeface="MS PGothic" charset="0"/>
              </a:defRPr>
            </a:lvl1pPr>
            <a:lvl2pPr marL="742950" indent="-285750">
              <a:defRPr sz="2400">
                <a:solidFill>
                  <a:schemeClr val="tx1"/>
                </a:solidFill>
                <a:latin typeface="Times" charset="0"/>
                <a:ea typeface="MS PGothic" charset="0"/>
                <a:cs typeface="MS PGothic" charset="0"/>
              </a:defRPr>
            </a:lvl2pPr>
            <a:lvl3pPr marL="1143000" indent="-228600">
              <a:defRPr sz="2400">
                <a:solidFill>
                  <a:schemeClr val="tx1"/>
                </a:solidFill>
                <a:latin typeface="Times" charset="0"/>
                <a:ea typeface="MS PGothic" charset="0"/>
                <a:cs typeface="MS PGothic" charset="0"/>
              </a:defRPr>
            </a:lvl3pPr>
            <a:lvl4pPr marL="1600200" indent="-228600">
              <a:defRPr sz="2400">
                <a:solidFill>
                  <a:schemeClr val="tx1"/>
                </a:solidFill>
                <a:latin typeface="Times" charset="0"/>
                <a:ea typeface="MS PGothic" charset="0"/>
                <a:cs typeface="MS PGothic" charset="0"/>
              </a:defRPr>
            </a:lvl4pPr>
            <a:lvl5pPr marL="2057400" indent="-22860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a:defRPr/>
            </a:pPr>
            <a:r>
              <a:rPr lang="en-US" sz="1800" b="1" dirty="0" err="1" smtClean="0">
                <a:solidFill>
                  <a:srgbClr val="01833E"/>
                </a:solidFill>
                <a:latin typeface="Arial" charset="0"/>
                <a:cs typeface="Arial" charset="0"/>
              </a:rPr>
              <a:t>www.sps.nhs.uk</a:t>
            </a:r>
            <a:endParaRPr lang="en-US" sz="1800" b="1" dirty="0" smtClean="0">
              <a:solidFill>
                <a:srgbClr val="01833E"/>
              </a:solidFill>
              <a:latin typeface="Arial" charset="0"/>
              <a:cs typeface="Arial" charset="0"/>
            </a:endParaRPr>
          </a:p>
        </p:txBody>
      </p:sp>
      <p:pic>
        <p:nvPicPr>
          <p:cNvPr id="6" name="Picture 11" descr="SPS Logo Horizontal RGB.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23850" y="260350"/>
            <a:ext cx="2376488"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2" descr="NHS-CMYK.pn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893050" y="260350"/>
            <a:ext cx="88423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a:spLocks noChangeArrowheads="1"/>
          </p:cNvSpPr>
          <p:nvPr userDrawn="1"/>
        </p:nvSpPr>
        <p:spPr bwMode="auto">
          <a:xfrm>
            <a:off x="323850" y="4868863"/>
            <a:ext cx="3887788" cy="145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MS PGothic" charset="0"/>
                <a:cs typeface="MS PGothic" charset="0"/>
              </a:defRPr>
            </a:lvl1pPr>
            <a:lvl2pPr marL="742950" indent="-285750">
              <a:defRPr sz="2400">
                <a:solidFill>
                  <a:schemeClr val="tx1"/>
                </a:solidFill>
                <a:latin typeface="Times" charset="0"/>
                <a:ea typeface="MS PGothic" charset="0"/>
                <a:cs typeface="MS PGothic" charset="0"/>
              </a:defRPr>
            </a:lvl2pPr>
            <a:lvl3pPr marL="1143000" indent="-228600">
              <a:defRPr sz="2400">
                <a:solidFill>
                  <a:schemeClr val="tx1"/>
                </a:solidFill>
                <a:latin typeface="Times" charset="0"/>
                <a:ea typeface="MS PGothic" charset="0"/>
                <a:cs typeface="MS PGothic" charset="0"/>
              </a:defRPr>
            </a:lvl3pPr>
            <a:lvl4pPr marL="1600200" indent="-228600">
              <a:defRPr sz="2400">
                <a:solidFill>
                  <a:schemeClr val="tx1"/>
                </a:solidFill>
                <a:latin typeface="Times" charset="0"/>
                <a:ea typeface="MS PGothic" charset="0"/>
                <a:cs typeface="MS PGothic" charset="0"/>
              </a:defRPr>
            </a:lvl4pPr>
            <a:lvl5pPr marL="2057400" indent="-22860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a:defRPr/>
            </a:pPr>
            <a:r>
              <a:rPr lang="en-US" b="1" dirty="0" smtClean="0">
                <a:solidFill>
                  <a:srgbClr val="01833E"/>
                </a:solidFill>
                <a:latin typeface="Arial" charset="0"/>
                <a:cs typeface="Arial" charset="0"/>
              </a:rPr>
              <a:t>The first stop </a:t>
            </a:r>
            <a:br>
              <a:rPr lang="en-US" b="1" dirty="0" smtClean="0">
                <a:solidFill>
                  <a:srgbClr val="01833E"/>
                </a:solidFill>
                <a:latin typeface="Arial" charset="0"/>
                <a:cs typeface="Arial" charset="0"/>
              </a:rPr>
            </a:br>
            <a:r>
              <a:rPr lang="en-US" b="1" dirty="0" smtClean="0">
                <a:solidFill>
                  <a:srgbClr val="01833E"/>
                </a:solidFill>
                <a:latin typeface="Arial" charset="0"/>
                <a:cs typeface="Arial" charset="0"/>
              </a:rPr>
              <a:t>for professional medicines advice</a:t>
            </a:r>
          </a:p>
        </p:txBody>
      </p:sp>
    </p:spTree>
    <p:extLst>
      <p:ext uri="{BB962C8B-B14F-4D97-AF65-F5344CB8AC3E}">
        <p14:creationId xmlns:p14="http://schemas.microsoft.com/office/powerpoint/2010/main" val="236724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67544" y="1484784"/>
            <a:ext cx="8208912" cy="609600"/>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rot="16200000">
            <a:off x="2505050" y="76622"/>
            <a:ext cx="4123184" cy="821962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EE76AA9A-93D8-4B07-B9A3-0692FFE99492}" type="datetime1">
              <a:rPr lang="en-GB"/>
              <a:pPr>
                <a:defRPr/>
              </a:pPr>
              <a:t>12/07/2022</a:t>
            </a:fld>
            <a:endParaRPr lang="en-US"/>
          </a:p>
        </p:txBody>
      </p:sp>
      <p:sp>
        <p:nvSpPr>
          <p:cNvPr id="5" name="Rectangle 6"/>
          <p:cNvSpPr>
            <a:spLocks noGrp="1" noChangeArrowheads="1"/>
          </p:cNvSpPr>
          <p:nvPr>
            <p:ph type="sldNum" sz="quarter" idx="11"/>
          </p:nvPr>
        </p:nvSpPr>
        <p:spPr/>
        <p:txBody>
          <a:bodyPr/>
          <a:lstStyle>
            <a:lvl1pPr>
              <a:defRPr smtClean="0"/>
            </a:lvl1pPr>
          </a:lstStyle>
          <a:p>
            <a:pPr>
              <a:defRPr/>
            </a:pPr>
            <a:fld id="{046625DF-D97D-45A4-97FB-16109E354966}" type="slidenum">
              <a:rPr lang="en-US"/>
              <a:pPr>
                <a:defRPr/>
              </a:pPr>
              <a:t>‹#›</a:t>
            </a:fld>
            <a:endParaRPr lang="en-US"/>
          </a:p>
        </p:txBody>
      </p:sp>
    </p:spTree>
    <p:extLst>
      <p:ext uri="{BB962C8B-B14F-4D97-AF65-F5344CB8AC3E}">
        <p14:creationId xmlns:p14="http://schemas.microsoft.com/office/powerpoint/2010/main" val="3750260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rot="16200000">
            <a:off x="2411760" y="-99392"/>
            <a:ext cx="4320480" cy="820891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4FA9DB1A-9F5D-40DA-8644-4943278B0583}" type="datetime1">
              <a:rPr lang="en-GB"/>
              <a:pPr>
                <a:defRPr/>
              </a:pPr>
              <a:t>12/07/2022</a:t>
            </a:fld>
            <a:endParaRPr lang="en-US"/>
          </a:p>
        </p:txBody>
      </p:sp>
      <p:sp>
        <p:nvSpPr>
          <p:cNvPr id="5" name="Rectangle 6"/>
          <p:cNvSpPr>
            <a:spLocks noGrp="1" noChangeArrowheads="1"/>
          </p:cNvSpPr>
          <p:nvPr>
            <p:ph type="sldNum" sz="quarter" idx="11"/>
          </p:nvPr>
        </p:nvSpPr>
        <p:spPr/>
        <p:txBody>
          <a:bodyPr/>
          <a:lstStyle>
            <a:lvl1pPr>
              <a:defRPr smtClean="0"/>
            </a:lvl1pPr>
          </a:lstStyle>
          <a:p>
            <a:pPr>
              <a:defRPr/>
            </a:pPr>
            <a:fld id="{2F9139D2-0E51-4DDE-B680-6583F9108A70}" type="slidenum">
              <a:rPr lang="en-US"/>
              <a:pPr>
                <a:defRPr/>
              </a:pPr>
              <a:t>‹#›</a:t>
            </a:fld>
            <a:endParaRPr lang="en-US"/>
          </a:p>
        </p:txBody>
      </p:sp>
    </p:spTree>
    <p:extLst>
      <p:ext uri="{BB962C8B-B14F-4D97-AF65-F5344CB8AC3E}">
        <p14:creationId xmlns:p14="http://schemas.microsoft.com/office/powerpoint/2010/main" val="1195483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6096000" cy="609600"/>
          </a:xfrm>
          <a:prstGeom prst="rect">
            <a:avLst/>
          </a:prstGeom>
        </p:spPr>
        <p:txBody>
          <a:bodyPr/>
          <a:lstStyle/>
          <a:p>
            <a:r>
              <a:rPr lang="en-US" smtClean="0"/>
              <a:t>Click to edit Master title style</a:t>
            </a:r>
            <a:endParaRPr lang="en-US" dirty="0"/>
          </a:p>
        </p:txBody>
      </p:sp>
      <p:sp>
        <p:nvSpPr>
          <p:cNvPr id="3" name="Chart Placeholder 2"/>
          <p:cNvSpPr>
            <a:spLocks noGrp="1"/>
          </p:cNvSpPr>
          <p:nvPr>
            <p:ph type="chart" idx="1"/>
          </p:nvPr>
        </p:nvSpPr>
        <p:spPr>
          <a:xfrm>
            <a:off x="304800" y="1905000"/>
            <a:ext cx="8382000" cy="4191000"/>
          </a:xfrm>
          <a:prstGeom prst="rect">
            <a:avLst/>
          </a:prstGeom>
        </p:spPr>
        <p:txBody>
          <a:bodyPr/>
          <a:lstStyle/>
          <a:p>
            <a:pPr lvl="0"/>
            <a:r>
              <a:rPr lang="en-US" noProof="0" smtClean="0"/>
              <a:t>Click icon to add chart</a:t>
            </a:r>
          </a:p>
        </p:txBody>
      </p:sp>
      <p:sp>
        <p:nvSpPr>
          <p:cNvPr id="4"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5EF0502A-CFB1-47F1-B191-043B7EAECFDD}" type="datetime1">
              <a:rPr lang="en-GB"/>
              <a:pPr>
                <a:defRPr/>
              </a:pPr>
              <a:t>12/07/2022</a:t>
            </a:fld>
            <a:endParaRPr lang="en-US"/>
          </a:p>
        </p:txBody>
      </p:sp>
      <p:sp>
        <p:nvSpPr>
          <p:cNvPr id="5" name="Rectangle 6"/>
          <p:cNvSpPr>
            <a:spLocks noGrp="1" noChangeArrowheads="1"/>
          </p:cNvSpPr>
          <p:nvPr>
            <p:ph type="sldNum" sz="quarter" idx="11"/>
          </p:nvPr>
        </p:nvSpPr>
        <p:spPr/>
        <p:txBody>
          <a:bodyPr/>
          <a:lstStyle>
            <a:lvl1pPr>
              <a:defRPr smtClean="0"/>
            </a:lvl1pPr>
          </a:lstStyle>
          <a:p>
            <a:pPr>
              <a:defRPr/>
            </a:pPr>
            <a:fld id="{3EBD2825-776C-46A7-A310-98C399E4A419}" type="slidenum">
              <a:rPr lang="en-US"/>
              <a:pPr>
                <a:defRPr/>
              </a:pPr>
              <a:t>‹#›</a:t>
            </a:fld>
            <a:endParaRPr lang="en-US"/>
          </a:p>
        </p:txBody>
      </p:sp>
    </p:spTree>
    <p:extLst>
      <p:ext uri="{BB962C8B-B14F-4D97-AF65-F5344CB8AC3E}">
        <p14:creationId xmlns:p14="http://schemas.microsoft.com/office/powerpoint/2010/main" val="28413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905000"/>
            <a:ext cx="8382000" cy="41910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noChangeArrowheads="1"/>
          </p:cNvSpPr>
          <p:nvPr>
            <p:ph type="dt" sz="half" idx="10"/>
          </p:nvPr>
        </p:nvSpPr>
        <p:spPr>
          <a:xfrm>
            <a:off x="3924300" y="6381750"/>
            <a:ext cx="2286000" cy="323850"/>
          </a:xfrm>
        </p:spPr>
        <p:txBody>
          <a:bodyPr/>
          <a:lstStyle>
            <a:lvl1pPr>
              <a:defRPr smtClean="0">
                <a:solidFill>
                  <a:schemeClr val="accent1"/>
                </a:solidFill>
              </a:defRPr>
            </a:lvl1pPr>
          </a:lstStyle>
          <a:p>
            <a:pPr>
              <a:defRPr/>
            </a:pPr>
            <a:fld id="{F46B89DA-4813-41F5-A106-75D11E7A1D7D}" type="datetime1">
              <a:rPr lang="en-GB"/>
              <a:pPr>
                <a:defRPr/>
              </a:pPr>
              <a:t>12/07/2022</a:t>
            </a:fld>
            <a:endParaRPr lang="en-US"/>
          </a:p>
        </p:txBody>
      </p:sp>
      <p:sp>
        <p:nvSpPr>
          <p:cNvPr id="5" name="Rectangle 4"/>
          <p:cNvSpPr>
            <a:spLocks noGrp="1" noChangeArrowheads="1"/>
          </p:cNvSpPr>
          <p:nvPr>
            <p:ph type="sldNum" sz="quarter" idx="11"/>
          </p:nvPr>
        </p:nvSpPr>
        <p:spPr/>
        <p:txBody>
          <a:bodyPr/>
          <a:lstStyle>
            <a:lvl1pPr>
              <a:defRPr smtClean="0"/>
            </a:lvl1pPr>
          </a:lstStyle>
          <a:p>
            <a:pPr>
              <a:defRPr/>
            </a:pPr>
            <a:fld id="{56249338-BADA-405C-A82D-D9E2A055F089}" type="slidenum">
              <a:rPr lang="en-US"/>
              <a:pPr>
                <a:defRPr/>
              </a:pPr>
              <a:t>‹#›</a:t>
            </a:fld>
            <a:endParaRPr lang="en-US"/>
          </a:p>
        </p:txBody>
      </p:sp>
    </p:spTree>
    <p:extLst>
      <p:ext uri="{BB962C8B-B14F-4D97-AF65-F5344CB8AC3E}">
        <p14:creationId xmlns:p14="http://schemas.microsoft.com/office/powerpoint/2010/main" val="1268158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544" y="1484785"/>
            <a:ext cx="8352928" cy="864096"/>
          </a:xfrm>
          <a:prstGeom prst="rect">
            <a:avLst/>
          </a:prstGeom>
        </p:spPr>
        <p:txBody>
          <a:bodyPr/>
          <a:lstStyle>
            <a:lvl1pPr algn="l">
              <a:defRPr sz="3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467544" y="2708920"/>
            <a:ext cx="8352928" cy="3312368"/>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549975BC-6410-4CD4-BA72-9F4F7C88D151}" type="datetime1">
              <a:rPr lang="en-GB"/>
              <a:pPr>
                <a:defRPr/>
              </a:pPr>
              <a:t>12/07/2022</a:t>
            </a:fld>
            <a:endParaRPr lang="en-US"/>
          </a:p>
        </p:txBody>
      </p:sp>
      <p:sp>
        <p:nvSpPr>
          <p:cNvPr id="5" name="Rectangle 6"/>
          <p:cNvSpPr>
            <a:spLocks noGrp="1" noChangeArrowheads="1"/>
          </p:cNvSpPr>
          <p:nvPr>
            <p:ph type="sldNum" sz="quarter" idx="11"/>
          </p:nvPr>
        </p:nvSpPr>
        <p:spPr/>
        <p:txBody>
          <a:bodyPr/>
          <a:lstStyle>
            <a:lvl1pPr>
              <a:defRPr smtClean="0"/>
            </a:lvl1pPr>
          </a:lstStyle>
          <a:p>
            <a:pPr>
              <a:defRPr/>
            </a:pPr>
            <a:fld id="{F46BAFFE-5776-46C6-8FE1-5D9B44F33215}" type="slidenum">
              <a:rPr lang="en-US"/>
              <a:pPr>
                <a:defRPr/>
              </a:pPr>
              <a:t>‹#›</a:t>
            </a:fld>
            <a:endParaRPr lang="en-US"/>
          </a:p>
        </p:txBody>
      </p:sp>
    </p:spTree>
    <p:extLst>
      <p:ext uri="{BB962C8B-B14F-4D97-AF65-F5344CB8AC3E}">
        <p14:creationId xmlns:p14="http://schemas.microsoft.com/office/powerpoint/2010/main" val="52513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905000"/>
            <a:ext cx="4114800" cy="41910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905000"/>
            <a:ext cx="4114800" cy="41910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CA0D039D-981A-4152-A586-0523AAD92FAD}" type="datetime1">
              <a:rPr lang="en-GB"/>
              <a:pPr>
                <a:defRPr/>
              </a:pPr>
              <a:t>12/07/2022</a:t>
            </a:fld>
            <a:endParaRPr lang="en-US"/>
          </a:p>
        </p:txBody>
      </p:sp>
      <p:sp>
        <p:nvSpPr>
          <p:cNvPr id="6" name="Rectangle 6"/>
          <p:cNvSpPr>
            <a:spLocks noGrp="1" noChangeArrowheads="1"/>
          </p:cNvSpPr>
          <p:nvPr>
            <p:ph type="sldNum" sz="quarter" idx="11"/>
          </p:nvPr>
        </p:nvSpPr>
        <p:spPr/>
        <p:txBody>
          <a:bodyPr/>
          <a:lstStyle>
            <a:lvl1pPr>
              <a:defRPr smtClean="0"/>
            </a:lvl1pPr>
          </a:lstStyle>
          <a:p>
            <a:pPr>
              <a:defRPr/>
            </a:pPr>
            <a:fld id="{EC4E9397-8D74-44E4-9F27-A3CAAE5F6ED6}" type="slidenum">
              <a:rPr lang="en-US"/>
              <a:pPr>
                <a:defRPr/>
              </a:pPr>
              <a:t>‹#›</a:t>
            </a:fld>
            <a:endParaRPr lang="en-US"/>
          </a:p>
        </p:txBody>
      </p:sp>
    </p:spTree>
    <p:extLst>
      <p:ext uri="{BB962C8B-B14F-4D97-AF65-F5344CB8AC3E}">
        <p14:creationId xmlns:p14="http://schemas.microsoft.com/office/powerpoint/2010/main" val="4105726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C90543E9-9757-4ED3-8BD0-680B25CF1FBD}" type="datetime1">
              <a:rPr lang="en-GB"/>
              <a:pPr>
                <a:defRPr/>
              </a:pPr>
              <a:t>12/07/2022</a:t>
            </a:fld>
            <a:endParaRPr lang="en-US"/>
          </a:p>
        </p:txBody>
      </p:sp>
      <p:sp>
        <p:nvSpPr>
          <p:cNvPr id="8" name="Rectangle 6"/>
          <p:cNvSpPr>
            <a:spLocks noGrp="1" noChangeArrowheads="1"/>
          </p:cNvSpPr>
          <p:nvPr>
            <p:ph type="sldNum" sz="quarter" idx="11"/>
          </p:nvPr>
        </p:nvSpPr>
        <p:spPr/>
        <p:txBody>
          <a:bodyPr/>
          <a:lstStyle>
            <a:lvl1pPr>
              <a:defRPr smtClean="0"/>
            </a:lvl1pPr>
          </a:lstStyle>
          <a:p>
            <a:pPr>
              <a:defRPr/>
            </a:pPr>
            <a:fld id="{3DA9B14D-0DB0-48B4-BE34-EB2B373701BE}" type="slidenum">
              <a:rPr lang="en-US"/>
              <a:pPr>
                <a:defRPr/>
              </a:pPr>
              <a:t>‹#›</a:t>
            </a:fld>
            <a:endParaRPr lang="en-US"/>
          </a:p>
        </p:txBody>
      </p:sp>
    </p:spTree>
    <p:extLst>
      <p:ext uri="{BB962C8B-B14F-4D97-AF65-F5344CB8AC3E}">
        <p14:creationId xmlns:p14="http://schemas.microsoft.com/office/powerpoint/2010/main" val="2142016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79201F87-1073-4928-B750-A2DE69BF0FE1}" type="datetime1">
              <a:rPr lang="en-GB"/>
              <a:pPr>
                <a:defRPr/>
              </a:pPr>
              <a:t>12/07/2022</a:t>
            </a:fld>
            <a:endParaRPr lang="en-US"/>
          </a:p>
        </p:txBody>
      </p:sp>
      <p:sp>
        <p:nvSpPr>
          <p:cNvPr id="3" name="Rectangle 6"/>
          <p:cNvSpPr>
            <a:spLocks noGrp="1" noChangeArrowheads="1"/>
          </p:cNvSpPr>
          <p:nvPr>
            <p:ph type="sldNum" sz="quarter" idx="11"/>
          </p:nvPr>
        </p:nvSpPr>
        <p:spPr/>
        <p:txBody>
          <a:bodyPr/>
          <a:lstStyle>
            <a:lvl1pPr>
              <a:defRPr smtClean="0"/>
            </a:lvl1pPr>
          </a:lstStyle>
          <a:p>
            <a:pPr>
              <a:defRPr/>
            </a:pPr>
            <a:fld id="{833FA44A-F43A-449B-96D7-E4D84AB3DA43}" type="slidenum">
              <a:rPr lang="en-US"/>
              <a:pPr>
                <a:defRPr/>
              </a:pPr>
              <a:t>‹#›</a:t>
            </a:fld>
            <a:endParaRPr lang="en-US"/>
          </a:p>
        </p:txBody>
      </p:sp>
    </p:spTree>
    <p:extLst>
      <p:ext uri="{BB962C8B-B14F-4D97-AF65-F5344CB8AC3E}">
        <p14:creationId xmlns:p14="http://schemas.microsoft.com/office/powerpoint/2010/main" val="2375721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0B641BFE-700C-467B-A708-C22C716BFC0A}" type="datetime1">
              <a:rPr lang="en-GB"/>
              <a:pPr>
                <a:defRPr/>
              </a:pPr>
              <a:t>12/07/2022</a:t>
            </a:fld>
            <a:endParaRPr lang="en-US"/>
          </a:p>
        </p:txBody>
      </p:sp>
      <p:sp>
        <p:nvSpPr>
          <p:cNvPr id="3" name="Rectangle 6"/>
          <p:cNvSpPr>
            <a:spLocks noGrp="1" noChangeArrowheads="1"/>
          </p:cNvSpPr>
          <p:nvPr>
            <p:ph type="sldNum" sz="quarter" idx="11"/>
          </p:nvPr>
        </p:nvSpPr>
        <p:spPr/>
        <p:txBody>
          <a:bodyPr/>
          <a:lstStyle>
            <a:lvl1pPr>
              <a:defRPr smtClean="0"/>
            </a:lvl1pPr>
          </a:lstStyle>
          <a:p>
            <a:pPr>
              <a:defRPr/>
            </a:pPr>
            <a:fld id="{6D308356-590F-4737-BD75-B3493604E2B5}" type="slidenum">
              <a:rPr lang="en-US"/>
              <a:pPr>
                <a:defRPr/>
              </a:pPr>
              <a:t>‹#›</a:t>
            </a:fld>
            <a:endParaRPr lang="en-US"/>
          </a:p>
        </p:txBody>
      </p:sp>
    </p:spTree>
    <p:extLst>
      <p:ext uri="{BB962C8B-B14F-4D97-AF65-F5344CB8AC3E}">
        <p14:creationId xmlns:p14="http://schemas.microsoft.com/office/powerpoint/2010/main" val="1239764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0931B8AB-6954-4D2B-906A-01B411C3D2DD}" type="datetime1">
              <a:rPr lang="en-GB"/>
              <a:pPr>
                <a:defRPr/>
              </a:pPr>
              <a:t>12/07/2022</a:t>
            </a:fld>
            <a:endParaRPr lang="en-US"/>
          </a:p>
        </p:txBody>
      </p:sp>
      <p:sp>
        <p:nvSpPr>
          <p:cNvPr id="6" name="Rectangle 6"/>
          <p:cNvSpPr>
            <a:spLocks noGrp="1" noChangeArrowheads="1"/>
          </p:cNvSpPr>
          <p:nvPr>
            <p:ph type="sldNum" sz="quarter" idx="11"/>
          </p:nvPr>
        </p:nvSpPr>
        <p:spPr/>
        <p:txBody>
          <a:bodyPr/>
          <a:lstStyle>
            <a:lvl1pPr>
              <a:defRPr smtClean="0"/>
            </a:lvl1pPr>
          </a:lstStyle>
          <a:p>
            <a:pPr>
              <a:defRPr/>
            </a:pPr>
            <a:fld id="{5084683D-BACD-41A3-8705-461579919F16}" type="slidenum">
              <a:rPr lang="en-US"/>
              <a:pPr>
                <a:defRPr/>
              </a:pPr>
              <a:t>‹#›</a:t>
            </a:fld>
            <a:endParaRPr lang="en-US"/>
          </a:p>
        </p:txBody>
      </p:sp>
    </p:spTree>
    <p:extLst>
      <p:ext uri="{BB962C8B-B14F-4D97-AF65-F5344CB8AC3E}">
        <p14:creationId xmlns:p14="http://schemas.microsoft.com/office/powerpoint/2010/main" val="370494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95536" y="1484784"/>
            <a:ext cx="3528392" cy="792088"/>
          </a:xfrm>
          <a:prstGeom prst="rect">
            <a:avLst/>
          </a:prstGeo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4139952" y="1484783"/>
            <a:ext cx="4680520" cy="439248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395536" y="2492896"/>
            <a:ext cx="3528392" cy="3384376"/>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xfrm>
            <a:off x="3924300" y="6381750"/>
            <a:ext cx="2286000" cy="323850"/>
          </a:xfrm>
        </p:spPr>
        <p:txBody>
          <a:bodyPr/>
          <a:lstStyle>
            <a:lvl1pPr>
              <a:defRPr smtClean="0"/>
            </a:lvl1pPr>
          </a:lstStyle>
          <a:p>
            <a:pPr>
              <a:defRPr/>
            </a:pPr>
            <a:fld id="{576BC52A-8CDE-4C9B-906E-26ADBDCD3778}" type="datetime1">
              <a:rPr lang="en-GB"/>
              <a:pPr>
                <a:defRPr/>
              </a:pPr>
              <a:t>12/07/2022</a:t>
            </a:fld>
            <a:endParaRPr lang="en-US"/>
          </a:p>
        </p:txBody>
      </p:sp>
      <p:sp>
        <p:nvSpPr>
          <p:cNvPr id="6" name="Rectangle 6"/>
          <p:cNvSpPr>
            <a:spLocks noGrp="1" noChangeArrowheads="1"/>
          </p:cNvSpPr>
          <p:nvPr>
            <p:ph type="sldNum" sz="quarter" idx="11"/>
          </p:nvPr>
        </p:nvSpPr>
        <p:spPr/>
        <p:txBody>
          <a:bodyPr/>
          <a:lstStyle>
            <a:lvl1pPr>
              <a:defRPr smtClean="0"/>
            </a:lvl1pPr>
          </a:lstStyle>
          <a:p>
            <a:pPr>
              <a:defRPr/>
            </a:pPr>
            <a:fld id="{100E5CAF-CCF0-4822-AB2A-EE8F4D75E1A5}" type="slidenum">
              <a:rPr lang="en-US"/>
              <a:pPr>
                <a:defRPr/>
              </a:pPr>
              <a:t>‹#›</a:t>
            </a:fld>
            <a:endParaRPr lang="en-US"/>
          </a:p>
        </p:txBody>
      </p:sp>
    </p:spTree>
    <p:extLst>
      <p:ext uri="{BB962C8B-B14F-4D97-AF65-F5344CB8AC3E}">
        <p14:creationId xmlns:p14="http://schemas.microsoft.com/office/powerpoint/2010/main" val="413672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6"/>
          <p:cNvSpPr>
            <a:spLocks noGrp="1" noChangeArrowheads="1"/>
          </p:cNvSpPr>
          <p:nvPr>
            <p:ph type="sldNum" sz="quarter" idx="4"/>
          </p:nvPr>
        </p:nvSpPr>
        <p:spPr bwMode="auto">
          <a:xfrm>
            <a:off x="6516688" y="6381750"/>
            <a:ext cx="23463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b="1" smtClean="0">
                <a:solidFill>
                  <a:srgbClr val="009E49"/>
                </a:solidFill>
                <a:latin typeface="Arial" pitchFamily="34" charset="0"/>
              </a:defRPr>
            </a:lvl1pPr>
          </a:lstStyle>
          <a:p>
            <a:pPr>
              <a:defRPr/>
            </a:pPr>
            <a:fld id="{16FEEC30-7751-4705-AC18-028850056278}" type="slidenum">
              <a:rPr lang="en-US"/>
              <a:pPr>
                <a:defRPr/>
              </a:pPr>
              <a:t>‹#›</a:t>
            </a:fld>
            <a:endParaRPr lang="en-US"/>
          </a:p>
        </p:txBody>
      </p:sp>
      <p:cxnSp>
        <p:nvCxnSpPr>
          <p:cNvPr id="6" name="Straight Connector 5"/>
          <p:cNvCxnSpPr/>
          <p:nvPr/>
        </p:nvCxnSpPr>
        <p:spPr bwMode="auto">
          <a:xfrm>
            <a:off x="323850" y="6308725"/>
            <a:ext cx="8569325" cy="0"/>
          </a:xfrm>
          <a:prstGeom prst="line">
            <a:avLst/>
          </a:prstGeom>
          <a:solidFill>
            <a:schemeClr val="accent1"/>
          </a:solidFill>
          <a:ln w="19050" cap="flat" cmpd="sng" algn="ctr">
            <a:solidFill>
              <a:srgbClr val="01833E"/>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031" name="TextBox 6"/>
          <p:cNvSpPr txBox="1">
            <a:spLocks noChangeArrowheads="1"/>
          </p:cNvSpPr>
          <p:nvPr/>
        </p:nvSpPr>
        <p:spPr bwMode="auto">
          <a:xfrm>
            <a:off x="250825" y="6308725"/>
            <a:ext cx="4032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charset="0"/>
                <a:ea typeface="MS PGothic" charset="0"/>
                <a:cs typeface="MS PGothic" charset="0"/>
              </a:defRPr>
            </a:lvl1pPr>
            <a:lvl2pPr marL="742950" indent="-285750">
              <a:defRPr sz="2400">
                <a:solidFill>
                  <a:schemeClr val="tx1"/>
                </a:solidFill>
                <a:latin typeface="Times" charset="0"/>
                <a:ea typeface="MS PGothic" charset="0"/>
                <a:cs typeface="MS PGothic" charset="0"/>
              </a:defRPr>
            </a:lvl2pPr>
            <a:lvl3pPr marL="1143000" indent="-228600">
              <a:defRPr sz="2400">
                <a:solidFill>
                  <a:schemeClr val="tx1"/>
                </a:solidFill>
                <a:latin typeface="Times" charset="0"/>
                <a:ea typeface="MS PGothic" charset="0"/>
                <a:cs typeface="MS PGothic" charset="0"/>
              </a:defRPr>
            </a:lvl3pPr>
            <a:lvl4pPr marL="1600200" indent="-228600">
              <a:defRPr sz="2400">
                <a:solidFill>
                  <a:schemeClr val="tx1"/>
                </a:solidFill>
                <a:latin typeface="Times" charset="0"/>
                <a:ea typeface="MS PGothic" charset="0"/>
                <a:cs typeface="MS PGothic" charset="0"/>
              </a:defRPr>
            </a:lvl4pPr>
            <a:lvl5pPr marL="2057400" indent="-228600">
              <a:defRPr sz="2400">
                <a:solidFill>
                  <a:schemeClr val="tx1"/>
                </a:solidFill>
                <a:latin typeface="Times"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charset="0"/>
                <a:ea typeface="MS PGothic" charset="0"/>
                <a:cs typeface="MS PGothic" charset="0"/>
              </a:defRPr>
            </a:lvl9pPr>
          </a:lstStyle>
          <a:p>
            <a:pPr>
              <a:defRPr/>
            </a:pPr>
            <a:r>
              <a:rPr lang="en-US" sz="1800" b="1" dirty="0" err="1" smtClean="0">
                <a:solidFill>
                  <a:srgbClr val="01833E"/>
                </a:solidFill>
                <a:latin typeface="Arial" charset="0"/>
                <a:cs typeface="Arial" charset="0"/>
              </a:rPr>
              <a:t>www.sps.nhs.uk</a:t>
            </a:r>
            <a:endParaRPr lang="en-US" sz="1800" b="1" dirty="0" smtClean="0">
              <a:solidFill>
                <a:srgbClr val="01833E"/>
              </a:solidFill>
              <a:latin typeface="Arial" charset="0"/>
              <a:cs typeface="Arial" charset="0"/>
            </a:endParaRPr>
          </a:p>
        </p:txBody>
      </p:sp>
      <p:pic>
        <p:nvPicPr>
          <p:cNvPr id="1029" name="Picture 11" descr="SPS Logo Horizontal RGB.pn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323850" y="260350"/>
            <a:ext cx="2376488"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2" descr="NHS-CMYK.pn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7893050" y="260350"/>
            <a:ext cx="88423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4"/>
          <p:cNvSpPr>
            <a:spLocks noGrp="1" noChangeArrowheads="1"/>
          </p:cNvSpPr>
          <p:nvPr>
            <p:ph type="dt" sz="half" idx="2"/>
          </p:nvPr>
        </p:nvSpPr>
        <p:spPr bwMode="auto">
          <a:xfrm>
            <a:off x="2555875" y="6381750"/>
            <a:ext cx="381635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ctr">
              <a:defRPr sz="1200" b="1" smtClean="0">
                <a:solidFill>
                  <a:srgbClr val="009E49"/>
                </a:solidFill>
                <a:latin typeface="Arial" pitchFamily="34" charset="0"/>
              </a:defRPr>
            </a:lvl1pPr>
          </a:lstStyle>
          <a:p>
            <a:pPr>
              <a:defRPr/>
            </a:pPr>
            <a:fld id="{D56B27EC-9233-43A3-88C8-3277D91746D4}" type="datetime1">
              <a:rPr lang="en-GB"/>
              <a:pPr>
                <a:defRPr/>
              </a:pPr>
              <a:t>12/07/2022</a:t>
            </a:fld>
            <a:endParaRPr lang="en-US"/>
          </a:p>
        </p:txBody>
      </p:sp>
    </p:spTree>
  </p:cSld>
  <p:clrMap bg1="dk2" tx1="lt1" bg2="dk1" tx2="lt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Lst>
  <p:hf hdr="0" ftr="0"/>
  <p:txStyles>
    <p:titleStyle>
      <a:lvl1pPr algn="l" rtl="0" eaLnBrk="1" fontAlgn="base" hangingPunct="1">
        <a:spcBef>
          <a:spcPct val="0"/>
        </a:spcBef>
        <a:spcAft>
          <a:spcPct val="0"/>
        </a:spcAft>
        <a:defRPr sz="3200" b="1">
          <a:solidFill>
            <a:schemeClr val="accent1"/>
          </a:solidFill>
          <a:latin typeface="+mj-lt"/>
          <a:ea typeface="MS PGothic" pitchFamily="34" charset="-128"/>
          <a:cs typeface="MS PGothic" charset="0"/>
        </a:defRPr>
      </a:lvl1pPr>
      <a:lvl2pPr algn="l" rtl="0" eaLnBrk="1" fontAlgn="base" hangingPunct="1">
        <a:spcBef>
          <a:spcPct val="0"/>
        </a:spcBef>
        <a:spcAft>
          <a:spcPct val="0"/>
        </a:spcAft>
        <a:defRPr sz="3200" b="1">
          <a:solidFill>
            <a:schemeClr val="accent1"/>
          </a:solidFill>
          <a:latin typeface="Arial" charset="0"/>
          <a:ea typeface="MS PGothic" pitchFamily="34" charset="-128"/>
          <a:cs typeface="MS PGothic" charset="0"/>
        </a:defRPr>
      </a:lvl2pPr>
      <a:lvl3pPr algn="l" rtl="0" eaLnBrk="1" fontAlgn="base" hangingPunct="1">
        <a:spcBef>
          <a:spcPct val="0"/>
        </a:spcBef>
        <a:spcAft>
          <a:spcPct val="0"/>
        </a:spcAft>
        <a:defRPr sz="3200" b="1">
          <a:solidFill>
            <a:schemeClr val="accent1"/>
          </a:solidFill>
          <a:latin typeface="Arial" charset="0"/>
          <a:ea typeface="MS PGothic" pitchFamily="34" charset="-128"/>
          <a:cs typeface="MS PGothic" charset="0"/>
        </a:defRPr>
      </a:lvl3pPr>
      <a:lvl4pPr algn="l" rtl="0" eaLnBrk="1" fontAlgn="base" hangingPunct="1">
        <a:spcBef>
          <a:spcPct val="0"/>
        </a:spcBef>
        <a:spcAft>
          <a:spcPct val="0"/>
        </a:spcAft>
        <a:defRPr sz="3200" b="1">
          <a:solidFill>
            <a:schemeClr val="accent1"/>
          </a:solidFill>
          <a:latin typeface="Arial" charset="0"/>
          <a:ea typeface="MS PGothic" pitchFamily="34" charset="-128"/>
          <a:cs typeface="MS PGothic" charset="0"/>
        </a:defRPr>
      </a:lvl4pPr>
      <a:lvl5pPr algn="l" rtl="0" eaLnBrk="1" fontAlgn="base" hangingPunct="1">
        <a:spcBef>
          <a:spcPct val="0"/>
        </a:spcBef>
        <a:spcAft>
          <a:spcPct val="0"/>
        </a:spcAft>
        <a:defRPr sz="3200" b="1">
          <a:solidFill>
            <a:schemeClr val="accent1"/>
          </a:solidFill>
          <a:latin typeface="Arial" charset="0"/>
          <a:ea typeface="MS PGothic" pitchFamily="34" charset="-128"/>
          <a:cs typeface="MS PGothic" charset="0"/>
        </a:defRPr>
      </a:lvl5pPr>
      <a:lvl6pPr marL="457200" algn="l" rtl="0" eaLnBrk="1" fontAlgn="base" hangingPunct="1">
        <a:spcBef>
          <a:spcPct val="0"/>
        </a:spcBef>
        <a:spcAft>
          <a:spcPct val="0"/>
        </a:spcAft>
        <a:defRPr sz="3200" b="1">
          <a:solidFill>
            <a:schemeClr val="tx2"/>
          </a:solidFill>
          <a:latin typeface="Arial" charset="0"/>
          <a:ea typeface="ＭＳ Ｐゴシック" charset="0"/>
        </a:defRPr>
      </a:lvl6pPr>
      <a:lvl7pPr marL="914400" algn="l" rtl="0" eaLnBrk="1" fontAlgn="base" hangingPunct="1">
        <a:spcBef>
          <a:spcPct val="0"/>
        </a:spcBef>
        <a:spcAft>
          <a:spcPct val="0"/>
        </a:spcAft>
        <a:defRPr sz="3200" b="1">
          <a:solidFill>
            <a:schemeClr val="tx2"/>
          </a:solidFill>
          <a:latin typeface="Arial" charset="0"/>
          <a:ea typeface="ＭＳ Ｐゴシック" charset="0"/>
        </a:defRPr>
      </a:lvl7pPr>
      <a:lvl8pPr marL="1371600" algn="l" rtl="0" eaLnBrk="1" fontAlgn="base" hangingPunct="1">
        <a:spcBef>
          <a:spcPct val="0"/>
        </a:spcBef>
        <a:spcAft>
          <a:spcPct val="0"/>
        </a:spcAft>
        <a:defRPr sz="3200" b="1">
          <a:solidFill>
            <a:schemeClr val="tx2"/>
          </a:solidFill>
          <a:latin typeface="Arial" charset="0"/>
          <a:ea typeface="ＭＳ Ｐゴシック" charset="0"/>
        </a:defRPr>
      </a:lvl8pPr>
      <a:lvl9pPr marL="1828800" algn="l" rtl="0" eaLnBrk="1" fontAlgn="base" hangingPunct="1">
        <a:spcBef>
          <a:spcPct val="0"/>
        </a:spcBef>
        <a:spcAft>
          <a:spcPct val="0"/>
        </a:spcAft>
        <a:defRPr sz="3200" b="1">
          <a:solidFill>
            <a:schemeClr val="tx2"/>
          </a:solidFill>
          <a:latin typeface="Arial" charset="0"/>
          <a:ea typeface="ＭＳ Ｐゴシック"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S PGothic" pitchFamily="34" charset="-128"/>
          <a:cs typeface="MS PGothic" charset="0"/>
        </a:defRPr>
      </a:lvl1pPr>
      <a:lvl2pPr marL="742950" indent="-285750" algn="l" rtl="0" eaLnBrk="1" fontAlgn="base" hangingPunct="1">
        <a:spcBef>
          <a:spcPct val="20000"/>
        </a:spcBef>
        <a:spcAft>
          <a:spcPct val="0"/>
        </a:spcAft>
        <a:buFont typeface="Times" pitchFamily="3" charset="0"/>
        <a:buChar char="•"/>
        <a:defRPr sz="2400">
          <a:solidFill>
            <a:schemeClr val="tx1"/>
          </a:solidFill>
          <a:latin typeface="+mn-lt"/>
          <a:ea typeface="MS PGothic" pitchFamily="34" charset="-128"/>
          <a:cs typeface="MS PGothic" charset="0"/>
        </a:defRPr>
      </a:lvl2pPr>
      <a:lvl3pPr marL="1143000" indent="-228600" algn="l" rtl="0" eaLnBrk="1" fontAlgn="base" hangingPunct="1">
        <a:spcBef>
          <a:spcPct val="20000"/>
        </a:spcBef>
        <a:spcAft>
          <a:spcPct val="0"/>
        </a:spcAft>
        <a:buChar char="–"/>
        <a:defRPr sz="2400" b="1">
          <a:solidFill>
            <a:schemeClr val="tx1"/>
          </a:solidFill>
          <a:latin typeface="+mn-lt"/>
          <a:ea typeface="MS PGothic" pitchFamily="34" charset="-128"/>
          <a:cs typeface="MS PGothic" charset="0"/>
        </a:defRPr>
      </a:lvl3pPr>
      <a:lvl4pPr marL="1600200" indent="-228600" algn="l" rtl="0" eaLnBrk="1" fontAlgn="base" hangingPunct="1">
        <a:spcBef>
          <a:spcPct val="20000"/>
        </a:spcBef>
        <a:spcAft>
          <a:spcPct val="0"/>
        </a:spcAft>
        <a:buFont typeface="Times" pitchFamily="3" charset="0"/>
        <a:buChar char="•"/>
        <a:defRPr sz="2000">
          <a:solidFill>
            <a:schemeClr val="tx1"/>
          </a:solidFill>
          <a:latin typeface="+mn-lt"/>
          <a:ea typeface="MS PGothic" pitchFamily="34" charset="-128"/>
          <a:cs typeface="MS PGothic" charset="0"/>
        </a:defRPr>
      </a:lvl4pPr>
      <a:lvl5pPr marL="2057400" indent="-228600" algn="l" rtl="0" eaLnBrk="1" fontAlgn="base" hangingPunct="1">
        <a:spcBef>
          <a:spcPct val="20000"/>
        </a:spcBef>
        <a:spcAft>
          <a:spcPct val="0"/>
        </a:spcAft>
        <a:defRPr sz="2000">
          <a:solidFill>
            <a:schemeClr val="tx1"/>
          </a:solidFill>
          <a:latin typeface="+mn-lt"/>
          <a:ea typeface="MS PGothic" pitchFamily="34" charset="-128"/>
          <a:cs typeface="MS PGothic" charset="0"/>
        </a:defRPr>
      </a:lvl5pPr>
      <a:lvl6pPr marL="2514600" indent="-228600" algn="l" rtl="0" eaLnBrk="1" fontAlgn="base" hangingPunct="1">
        <a:spcBef>
          <a:spcPct val="20000"/>
        </a:spcBef>
        <a:spcAft>
          <a:spcPct val="0"/>
        </a:spcAft>
        <a:defRPr sz="2000">
          <a:solidFill>
            <a:schemeClr val="tx1"/>
          </a:solidFill>
          <a:latin typeface="+mn-lt"/>
          <a:ea typeface="+mn-ea"/>
        </a:defRPr>
      </a:lvl6pPr>
      <a:lvl7pPr marL="2971800" indent="-228600" algn="l" rtl="0" eaLnBrk="1" fontAlgn="base" hangingPunct="1">
        <a:spcBef>
          <a:spcPct val="20000"/>
        </a:spcBef>
        <a:spcAft>
          <a:spcPct val="0"/>
        </a:spcAft>
        <a:defRPr sz="2000">
          <a:solidFill>
            <a:schemeClr val="tx1"/>
          </a:solidFill>
          <a:latin typeface="+mn-lt"/>
          <a:ea typeface="+mn-ea"/>
        </a:defRPr>
      </a:lvl7pPr>
      <a:lvl8pPr marL="3429000" indent="-228600" algn="l" rtl="0" eaLnBrk="1" fontAlgn="base" hangingPunct="1">
        <a:spcBef>
          <a:spcPct val="20000"/>
        </a:spcBef>
        <a:spcAft>
          <a:spcPct val="0"/>
        </a:spcAft>
        <a:defRPr sz="2000">
          <a:solidFill>
            <a:schemeClr val="tx1"/>
          </a:solidFill>
          <a:latin typeface="+mn-lt"/>
          <a:ea typeface="+mn-ea"/>
        </a:defRPr>
      </a:lvl8pPr>
      <a:lvl9pPr marL="3886200" indent="-228600" algn="l" rtl="0" eaLnBrk="1" fontAlgn="base" hangingPunct="1">
        <a:spcBef>
          <a:spcPct val="20000"/>
        </a:spcBef>
        <a:spcAft>
          <a:spcPct val="0"/>
        </a:spcAft>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john.minshull@gstt.nhs.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idx="4294967295"/>
          </p:nvPr>
        </p:nvSpPr>
        <p:spPr>
          <a:xfrm>
            <a:off x="381000" y="1772816"/>
            <a:ext cx="8382000" cy="1579984"/>
          </a:xfrm>
          <a:prstGeom prst="rect">
            <a:avLst/>
          </a:prstGeom>
        </p:spPr>
        <p:txBody>
          <a:bodyPr/>
          <a:lstStyle/>
          <a:p>
            <a:pPr eaLnBrk="1" hangingPunct="1">
              <a:defRPr/>
            </a:pPr>
            <a:r>
              <a:rPr lang="en-US" dirty="0" smtClean="0">
                <a:ea typeface="+mj-ea"/>
                <a:cs typeface="+mj-cs"/>
              </a:rPr>
              <a:t>Consultant Pharmacist</a:t>
            </a:r>
            <a:br>
              <a:rPr lang="en-US" dirty="0" smtClean="0">
                <a:ea typeface="+mj-ea"/>
                <a:cs typeface="+mj-cs"/>
              </a:rPr>
            </a:br>
            <a:r>
              <a:rPr lang="en-US" dirty="0" smtClean="0">
                <a:ea typeface="+mj-ea"/>
                <a:cs typeface="+mj-cs"/>
              </a:rPr>
              <a:t>Medicines Information &amp; Advice</a:t>
            </a:r>
            <a:br>
              <a:rPr lang="en-US" dirty="0" smtClean="0">
                <a:ea typeface="+mj-ea"/>
                <a:cs typeface="+mj-cs"/>
              </a:rPr>
            </a:br>
            <a:r>
              <a:rPr lang="en-US" dirty="0" smtClean="0">
                <a:ea typeface="+mj-ea"/>
                <a:cs typeface="+mj-cs"/>
              </a:rPr>
              <a:t/>
            </a:r>
            <a:br>
              <a:rPr lang="en-US" dirty="0" smtClean="0">
                <a:ea typeface="+mj-ea"/>
                <a:cs typeface="+mj-cs"/>
              </a:rPr>
            </a:br>
            <a:r>
              <a:rPr lang="en-US" dirty="0" smtClean="0">
                <a:ea typeface="+mj-ea"/>
                <a:cs typeface="+mj-cs"/>
              </a:rPr>
              <a:t>A role for the ICS</a:t>
            </a:r>
            <a:br>
              <a:rPr lang="en-US" dirty="0" smtClean="0">
                <a:ea typeface="+mj-ea"/>
                <a:cs typeface="+mj-cs"/>
              </a:rPr>
            </a:br>
            <a:r>
              <a:rPr lang="en-US" dirty="0">
                <a:ea typeface="+mj-ea"/>
                <a:cs typeface="+mj-cs"/>
              </a:rPr>
              <a:t/>
            </a:r>
            <a:br>
              <a:rPr lang="en-US" dirty="0">
                <a:ea typeface="+mj-ea"/>
                <a:cs typeface="+mj-cs"/>
              </a:rPr>
            </a:br>
            <a:r>
              <a:rPr lang="en-US" sz="1800" dirty="0" smtClean="0">
                <a:ea typeface="+mj-ea"/>
                <a:cs typeface="+mj-cs"/>
              </a:rPr>
              <a:t>May 2021</a:t>
            </a:r>
          </a:p>
        </p:txBody>
      </p:sp>
      <p:sp>
        <p:nvSpPr>
          <p:cNvPr id="46084" name="Rectangle 4"/>
          <p:cNvSpPr>
            <a:spLocks noChangeArrowheads="1"/>
          </p:cNvSpPr>
          <p:nvPr/>
        </p:nvSpPr>
        <p:spPr bwMode="auto">
          <a:xfrm>
            <a:off x="3844925" y="2836863"/>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spAutoFit/>
          </a:bodyPr>
          <a:lstStyle/>
          <a:p>
            <a:pPr>
              <a:defRPr/>
            </a:pPr>
            <a:endParaRPr lang="en-US">
              <a:latin typeface="Times" charset="0"/>
              <a:ea typeface="ＭＳ Ｐゴシック"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b="1" i="1" dirty="0" smtClean="0"/>
              <a:t>The elevator pitch</a:t>
            </a:r>
          </a:p>
          <a:p>
            <a:endParaRPr lang="en-GB" i="1" dirty="0"/>
          </a:p>
          <a:p>
            <a:pPr indent="19050"/>
            <a:r>
              <a:rPr lang="en-GB" i="1" dirty="0" smtClean="0"/>
              <a:t>A Consultant Pharmacist in Medicines Information &amp; Advice will support other pharmacists across the ICS to provide medicines advice. This will be delivered through training, conducting research, and taking referrals for very complex enquiries. They will work across a local health economy.</a:t>
            </a:r>
            <a:endParaRPr lang="en-GB" i="1" dirty="0"/>
          </a:p>
        </p:txBody>
      </p:sp>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2</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260648"/>
            <a:ext cx="1424930" cy="24647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5977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sz="1200" b="1" dirty="0"/>
              <a:t>Hypothetical example</a:t>
            </a:r>
            <a:endParaRPr lang="en-GB" sz="1200" dirty="0"/>
          </a:p>
          <a:p>
            <a:r>
              <a:rPr lang="en-GB" sz="1200" b="1" dirty="0" smtClean="0"/>
              <a:t>Barney Cross</a:t>
            </a:r>
            <a:r>
              <a:rPr lang="en-GB" sz="1200" b="1" dirty="0"/>
              <a:t>, Consultant Pharmacist in Medicines Information</a:t>
            </a:r>
            <a:endParaRPr lang="en-GB" sz="1200" dirty="0"/>
          </a:p>
          <a:p>
            <a:r>
              <a:rPr lang="en-GB" sz="1200" b="1" dirty="0"/>
              <a:t> </a:t>
            </a:r>
            <a:endParaRPr lang="en-GB" sz="1200" dirty="0"/>
          </a:p>
          <a:p>
            <a:pPr marL="180975" indent="0" algn="just">
              <a:lnSpc>
                <a:spcPct val="110000"/>
              </a:lnSpc>
              <a:spcBef>
                <a:spcPts val="0"/>
              </a:spcBef>
              <a:spcAft>
                <a:spcPts val="800"/>
              </a:spcAft>
            </a:pPr>
            <a:r>
              <a:rPr lang="en-GB" sz="1200" dirty="0" smtClean="0"/>
              <a:t>Barney </a:t>
            </a:r>
            <a:r>
              <a:rPr lang="en-GB" sz="1200" dirty="0"/>
              <a:t>has been a </a:t>
            </a:r>
            <a:r>
              <a:rPr lang="en-GB" sz="1200" dirty="0" smtClean="0"/>
              <a:t>pharmacist in the local area for </a:t>
            </a:r>
            <a:r>
              <a:rPr lang="en-GB" sz="1200" dirty="0"/>
              <a:t>over 15 years, </a:t>
            </a:r>
            <a:r>
              <a:rPr lang="en-GB" sz="1200" dirty="0" smtClean="0"/>
              <a:t>the last five years as Medicines </a:t>
            </a:r>
            <a:r>
              <a:rPr lang="en-GB" sz="1200" dirty="0"/>
              <a:t>Information Manager at </a:t>
            </a:r>
            <a:r>
              <a:rPr lang="en-GB" sz="1200" dirty="0" smtClean="0"/>
              <a:t>one particular Trust</a:t>
            </a:r>
            <a:r>
              <a:rPr lang="en-GB" sz="1200" dirty="0"/>
              <a:t>. He </a:t>
            </a:r>
            <a:r>
              <a:rPr lang="en-GB" sz="1200" dirty="0" smtClean="0"/>
              <a:t>applied to become the local ICS Consultant Pharmacist in Medicines Information and Advice because he wanted to use his information retrieval and clinical advice skills to help colleagues address complex problems about medicines, and to support the local health economy to make evidence based decisions about population health.</a:t>
            </a:r>
          </a:p>
          <a:p>
            <a:pPr marL="180975" indent="0" algn="just">
              <a:lnSpc>
                <a:spcPct val="110000"/>
              </a:lnSpc>
              <a:spcBef>
                <a:spcPts val="0"/>
              </a:spcBef>
              <a:spcAft>
                <a:spcPts val="800"/>
              </a:spcAft>
            </a:pPr>
            <a:r>
              <a:rPr lang="en-GB" sz="1200" dirty="0" smtClean="0"/>
              <a:t>The Chief Pharmacists from all sectors of the ICS established this post to create a leader who would bring together various MI teams and help set their strategic direction for the future. The primary care leaders were keen because it established a role to train PCN pharmacists in information retrieval and advice provision. The secondary care Chiefs were eager because it created an expert leader for their teams, and offered a route for them escalate complex queries. All Chief Pharmacists were on board because it offered an expert who could provide evidence summaries to support population health.</a:t>
            </a:r>
            <a:endParaRPr lang="en-GB" sz="1200" dirty="0"/>
          </a:p>
          <a:p>
            <a:pPr marL="180975" indent="0" algn="just">
              <a:lnSpc>
                <a:spcPct val="110000"/>
              </a:lnSpc>
              <a:spcBef>
                <a:spcPts val="0"/>
              </a:spcBef>
              <a:spcAft>
                <a:spcPts val="800"/>
              </a:spcAft>
            </a:pPr>
            <a:r>
              <a:rPr lang="en-GB" sz="400" dirty="0"/>
              <a:t> </a:t>
            </a:r>
            <a:r>
              <a:rPr lang="en-GB" sz="1200" dirty="0" smtClean="0"/>
              <a:t>In addition to his clinical work interacting with </a:t>
            </a:r>
            <a:r>
              <a:rPr lang="en-GB" sz="1200" dirty="0"/>
              <a:t>other health care professionals to </a:t>
            </a:r>
            <a:r>
              <a:rPr lang="en-GB" sz="1200" dirty="0" smtClean="0"/>
              <a:t>support patient care, Barney </a:t>
            </a:r>
            <a:r>
              <a:rPr lang="en-GB" sz="1200" dirty="0"/>
              <a:t>is a work-based supervisor for foundation </a:t>
            </a:r>
            <a:r>
              <a:rPr lang="en-GB" sz="1200" dirty="0" smtClean="0"/>
              <a:t>pharmacists. He provides </a:t>
            </a:r>
            <a:r>
              <a:rPr lang="en-GB" sz="1200" dirty="0"/>
              <a:t>teaching sessions for primary </a:t>
            </a:r>
            <a:r>
              <a:rPr lang="en-GB" sz="1200" dirty="0" smtClean="0"/>
              <a:t>and secondary care pharmacy professionals in </a:t>
            </a:r>
            <a:r>
              <a:rPr lang="en-GB" sz="1200" dirty="0"/>
              <a:t>critical appraisal, answering </a:t>
            </a:r>
            <a:r>
              <a:rPr lang="en-GB" sz="1200" dirty="0" smtClean="0"/>
              <a:t>medicines </a:t>
            </a:r>
            <a:r>
              <a:rPr lang="en-GB" sz="1200" dirty="0"/>
              <a:t>enquiries, and patient-centred consultations about medicines. Barney lectures and examines for the local </a:t>
            </a:r>
            <a:r>
              <a:rPr lang="en-GB" sz="1200" dirty="0" err="1"/>
              <a:t>MPharm</a:t>
            </a:r>
            <a:r>
              <a:rPr lang="en-GB" sz="1200" dirty="0"/>
              <a:t> and MSc courses.</a:t>
            </a:r>
          </a:p>
          <a:p>
            <a:pPr marL="180975" indent="0" algn="just">
              <a:lnSpc>
                <a:spcPct val="110000"/>
              </a:lnSpc>
              <a:spcBef>
                <a:spcPts val="0"/>
              </a:spcBef>
              <a:spcAft>
                <a:spcPts val="800"/>
              </a:spcAft>
            </a:pPr>
            <a:r>
              <a:rPr lang="en-GB" sz="1200" dirty="0" smtClean="0"/>
              <a:t>Holding </a:t>
            </a:r>
            <a:r>
              <a:rPr lang="en-GB" sz="1200" dirty="0"/>
              <a:t>an honorary academic appointment with the </a:t>
            </a:r>
            <a:r>
              <a:rPr lang="en-GB" sz="1200" dirty="0" smtClean="0"/>
              <a:t>local university, Barney </a:t>
            </a:r>
            <a:r>
              <a:rPr lang="en-GB" sz="1200" dirty="0"/>
              <a:t>is involved in various research projects, publishing papers and abstracts, including in international peer reviewed journals. Barney hosts </a:t>
            </a:r>
            <a:r>
              <a:rPr lang="en-GB" sz="1200" dirty="0" err="1"/>
              <a:t>MPharm</a:t>
            </a:r>
            <a:r>
              <a:rPr lang="en-GB" sz="1200" dirty="0"/>
              <a:t> students within the Medicines Information department, directing and supporting them through research projects.</a:t>
            </a:r>
          </a:p>
        </p:txBody>
      </p:sp>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3</a:t>
            </a:fld>
            <a:endParaRPr lang="en-US"/>
          </a:p>
        </p:txBody>
      </p:sp>
    </p:spTree>
    <p:extLst>
      <p:ext uri="{BB962C8B-B14F-4D97-AF65-F5344CB8AC3E}">
        <p14:creationId xmlns:p14="http://schemas.microsoft.com/office/powerpoint/2010/main" val="14108929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r>
              <a:rPr lang="en-US" altLang="en-US" b="1" dirty="0" smtClean="0"/>
              <a:t>Background</a:t>
            </a:r>
          </a:p>
          <a:p>
            <a:pPr>
              <a:buFont typeface="Arial" panose="020B0604020202020204" pitchFamily="34" charset="0"/>
              <a:buChar char="•"/>
            </a:pPr>
            <a:r>
              <a:rPr lang="en-US" altLang="en-US" dirty="0" smtClean="0"/>
              <a:t>A consultant pharmacist is:</a:t>
            </a:r>
          </a:p>
          <a:p>
            <a:pPr marL="714375" indent="0"/>
            <a:r>
              <a:rPr lang="en-US" altLang="en-US" i="1" dirty="0" smtClean="0"/>
              <a:t>A clinical expert working at a senior level, delivering care and driving change across the healthcare system.</a:t>
            </a:r>
            <a:endParaRPr lang="en-US" altLang="en-US" dirty="0" smtClean="0"/>
          </a:p>
          <a:p>
            <a:pPr>
              <a:buFont typeface="Arial" panose="020B0604020202020204" pitchFamily="34" charset="0"/>
              <a:buChar char="•"/>
            </a:pPr>
            <a:r>
              <a:rPr lang="en-US" altLang="en-US" dirty="0" smtClean="0"/>
              <a:t>They form an important part of pharmacy and medicines leadership</a:t>
            </a:r>
          </a:p>
          <a:p>
            <a:pPr>
              <a:buFont typeface="Arial" panose="020B0604020202020204" pitchFamily="34" charset="0"/>
              <a:buChar char="•"/>
            </a:pPr>
            <a:r>
              <a:rPr lang="en-US" altLang="en-US" dirty="0" smtClean="0"/>
              <a:t>Advice about medicines is needed across the local health economy</a:t>
            </a:r>
          </a:p>
          <a:p>
            <a:pPr>
              <a:buFont typeface="Arial" panose="020B0604020202020204" pitchFamily="34" charset="0"/>
              <a:buChar char="•"/>
            </a:pPr>
            <a:r>
              <a:rPr lang="en-US" altLang="en-US" dirty="0" smtClean="0"/>
              <a:t>UKMi has created a role template for health system leaders to introduce across their ICS (adjust to 8b to 8d)</a:t>
            </a:r>
          </a:p>
          <a:p>
            <a:pPr>
              <a:buFont typeface="Arial" panose="020B0604020202020204" pitchFamily="34" charset="0"/>
              <a:buChar char="•"/>
            </a:pPr>
            <a:endParaRPr lang="en-US" altLang="en-US" dirty="0" smtClean="0"/>
          </a:p>
          <a:p>
            <a:pPr>
              <a:buFont typeface="Arial" panose="020B0604020202020204" pitchFamily="34" charset="0"/>
              <a:buChar char="•"/>
            </a:pPr>
            <a:endParaRPr lang="en-US" altLang="en-US" dirty="0" smtClean="0"/>
          </a:p>
        </p:txBody>
      </p:sp>
      <p:sp>
        <p:nvSpPr>
          <p:cNvPr id="3" name="Date Placeholder 2"/>
          <p:cNvSpPr>
            <a:spLocks noGrp="1"/>
          </p:cNvSpPr>
          <p:nvPr>
            <p:ph type="dt" sz="quarter" idx="10"/>
          </p:nvPr>
        </p:nvSpPr>
        <p:spPr/>
        <p:txBody>
          <a:bodyPr/>
          <a:lstStyle>
            <a:lvl1pPr>
              <a:defRPr sz="2400">
                <a:solidFill>
                  <a:schemeClr val="tx1"/>
                </a:solidFill>
                <a:latin typeface="Times" pitchFamily="3" charset="0"/>
                <a:ea typeface="MS PGothic" pitchFamily="34" charset="-128"/>
              </a:defRPr>
            </a:lvl1pPr>
            <a:lvl2pPr marL="742950" indent="-285750">
              <a:defRPr sz="2400">
                <a:solidFill>
                  <a:schemeClr val="tx1"/>
                </a:solidFill>
                <a:latin typeface="Times" pitchFamily="3" charset="0"/>
                <a:ea typeface="MS PGothic" pitchFamily="34" charset="-128"/>
              </a:defRPr>
            </a:lvl2pPr>
            <a:lvl3pPr marL="1143000" indent="-228600">
              <a:defRPr sz="2400">
                <a:solidFill>
                  <a:schemeClr val="tx1"/>
                </a:solidFill>
                <a:latin typeface="Times" pitchFamily="3" charset="0"/>
                <a:ea typeface="MS PGothic" pitchFamily="34" charset="-128"/>
              </a:defRPr>
            </a:lvl3pPr>
            <a:lvl4pPr marL="1600200" indent="-228600">
              <a:defRPr sz="2400">
                <a:solidFill>
                  <a:schemeClr val="tx1"/>
                </a:solidFill>
                <a:latin typeface="Times" pitchFamily="3" charset="0"/>
                <a:ea typeface="MS PGothic" pitchFamily="34" charset="-128"/>
              </a:defRPr>
            </a:lvl4pPr>
            <a:lvl5pPr marL="2057400" indent="-228600">
              <a:defRPr sz="2400">
                <a:solidFill>
                  <a:schemeClr val="tx1"/>
                </a:solidFill>
                <a:latin typeface="Times" pitchFamily="3" charset="0"/>
                <a:ea typeface="MS PGothic" pitchFamily="34" charset="-128"/>
              </a:defRPr>
            </a:lvl5pPr>
            <a:lvl6pPr marL="2514600" indent="-228600" eaLnBrk="0" fontAlgn="base" hangingPunct="0">
              <a:spcBef>
                <a:spcPct val="0"/>
              </a:spcBef>
              <a:spcAft>
                <a:spcPct val="0"/>
              </a:spcAft>
              <a:defRPr sz="2400">
                <a:solidFill>
                  <a:schemeClr val="tx1"/>
                </a:solidFill>
                <a:latin typeface="Times" pitchFamily="3" charset="0"/>
                <a:ea typeface="MS PGothic" pitchFamily="34" charset="-128"/>
              </a:defRPr>
            </a:lvl6pPr>
            <a:lvl7pPr marL="2971800" indent="-228600" eaLnBrk="0" fontAlgn="base" hangingPunct="0">
              <a:spcBef>
                <a:spcPct val="0"/>
              </a:spcBef>
              <a:spcAft>
                <a:spcPct val="0"/>
              </a:spcAft>
              <a:defRPr sz="2400">
                <a:solidFill>
                  <a:schemeClr val="tx1"/>
                </a:solidFill>
                <a:latin typeface="Times" pitchFamily="3" charset="0"/>
                <a:ea typeface="MS PGothic" pitchFamily="34" charset="-128"/>
              </a:defRPr>
            </a:lvl7pPr>
            <a:lvl8pPr marL="3429000" indent="-228600" eaLnBrk="0" fontAlgn="base" hangingPunct="0">
              <a:spcBef>
                <a:spcPct val="0"/>
              </a:spcBef>
              <a:spcAft>
                <a:spcPct val="0"/>
              </a:spcAft>
              <a:defRPr sz="2400">
                <a:solidFill>
                  <a:schemeClr val="tx1"/>
                </a:solidFill>
                <a:latin typeface="Times" pitchFamily="3" charset="0"/>
                <a:ea typeface="MS PGothic" pitchFamily="34" charset="-128"/>
              </a:defRPr>
            </a:lvl8pPr>
            <a:lvl9pPr marL="3886200" indent="-228600" eaLnBrk="0" fontAlgn="base" hangingPunct="0">
              <a:spcBef>
                <a:spcPct val="0"/>
              </a:spcBef>
              <a:spcAft>
                <a:spcPct val="0"/>
              </a:spcAft>
              <a:defRPr sz="2400">
                <a:solidFill>
                  <a:schemeClr val="tx1"/>
                </a:solidFill>
                <a:latin typeface="Times" pitchFamily="3" charset="0"/>
                <a:ea typeface="MS PGothic" pitchFamily="34" charset="-128"/>
              </a:defRPr>
            </a:lvl9pPr>
          </a:lstStyle>
          <a:p>
            <a:pPr>
              <a:defRPr/>
            </a:pPr>
            <a:fld id="{F8D86B69-437C-458F-9EDE-0B587977B392}" type="datetime1">
              <a:rPr lang="en-GB" sz="1200" smtClean="0">
                <a:solidFill>
                  <a:schemeClr val="accent1"/>
                </a:solidFill>
                <a:latin typeface="Arial" pitchFamily="34" charset="0"/>
              </a:rPr>
              <a:pPr>
                <a:defRPr/>
              </a:pPr>
              <a:t>12/07/2022</a:t>
            </a:fld>
            <a:endParaRPr lang="en-US" sz="1200" smtClean="0">
              <a:solidFill>
                <a:schemeClr val="accent1"/>
              </a:solidFill>
              <a:latin typeface="Arial" pitchFamily="34" charset="0"/>
            </a:endParaRPr>
          </a:p>
        </p:txBody>
      </p:sp>
      <p:sp>
        <p:nvSpPr>
          <p:cNvPr id="4" name="Slide Number Placeholder 3"/>
          <p:cNvSpPr>
            <a:spLocks noGrp="1"/>
          </p:cNvSpPr>
          <p:nvPr>
            <p:ph type="sldNum" sz="quarter" idx="11"/>
          </p:nvPr>
        </p:nvSpPr>
        <p:spPr/>
        <p:txBody>
          <a:bodyPr/>
          <a:lstStyle>
            <a:lvl1pPr>
              <a:defRPr sz="2400">
                <a:solidFill>
                  <a:schemeClr val="tx1"/>
                </a:solidFill>
                <a:latin typeface="Times" pitchFamily="3" charset="0"/>
                <a:ea typeface="MS PGothic" pitchFamily="34" charset="-128"/>
              </a:defRPr>
            </a:lvl1pPr>
            <a:lvl2pPr marL="742950" indent="-285750">
              <a:defRPr sz="2400">
                <a:solidFill>
                  <a:schemeClr val="tx1"/>
                </a:solidFill>
                <a:latin typeface="Times" pitchFamily="3" charset="0"/>
                <a:ea typeface="MS PGothic" pitchFamily="34" charset="-128"/>
              </a:defRPr>
            </a:lvl2pPr>
            <a:lvl3pPr marL="1143000" indent="-228600">
              <a:defRPr sz="2400">
                <a:solidFill>
                  <a:schemeClr val="tx1"/>
                </a:solidFill>
                <a:latin typeface="Times" pitchFamily="3" charset="0"/>
                <a:ea typeface="MS PGothic" pitchFamily="34" charset="-128"/>
              </a:defRPr>
            </a:lvl3pPr>
            <a:lvl4pPr marL="1600200" indent="-228600">
              <a:defRPr sz="2400">
                <a:solidFill>
                  <a:schemeClr val="tx1"/>
                </a:solidFill>
                <a:latin typeface="Times" pitchFamily="3" charset="0"/>
                <a:ea typeface="MS PGothic" pitchFamily="34" charset="-128"/>
              </a:defRPr>
            </a:lvl4pPr>
            <a:lvl5pPr marL="2057400" indent="-228600">
              <a:defRPr sz="2400">
                <a:solidFill>
                  <a:schemeClr val="tx1"/>
                </a:solidFill>
                <a:latin typeface="Times" pitchFamily="3" charset="0"/>
                <a:ea typeface="MS PGothic" pitchFamily="34" charset="-128"/>
              </a:defRPr>
            </a:lvl5pPr>
            <a:lvl6pPr marL="2514600" indent="-228600" eaLnBrk="0" fontAlgn="base" hangingPunct="0">
              <a:spcBef>
                <a:spcPct val="0"/>
              </a:spcBef>
              <a:spcAft>
                <a:spcPct val="0"/>
              </a:spcAft>
              <a:defRPr sz="2400">
                <a:solidFill>
                  <a:schemeClr val="tx1"/>
                </a:solidFill>
                <a:latin typeface="Times" pitchFamily="3" charset="0"/>
                <a:ea typeface="MS PGothic" pitchFamily="34" charset="-128"/>
              </a:defRPr>
            </a:lvl6pPr>
            <a:lvl7pPr marL="2971800" indent="-228600" eaLnBrk="0" fontAlgn="base" hangingPunct="0">
              <a:spcBef>
                <a:spcPct val="0"/>
              </a:spcBef>
              <a:spcAft>
                <a:spcPct val="0"/>
              </a:spcAft>
              <a:defRPr sz="2400">
                <a:solidFill>
                  <a:schemeClr val="tx1"/>
                </a:solidFill>
                <a:latin typeface="Times" pitchFamily="3" charset="0"/>
                <a:ea typeface="MS PGothic" pitchFamily="34" charset="-128"/>
              </a:defRPr>
            </a:lvl7pPr>
            <a:lvl8pPr marL="3429000" indent="-228600" eaLnBrk="0" fontAlgn="base" hangingPunct="0">
              <a:spcBef>
                <a:spcPct val="0"/>
              </a:spcBef>
              <a:spcAft>
                <a:spcPct val="0"/>
              </a:spcAft>
              <a:defRPr sz="2400">
                <a:solidFill>
                  <a:schemeClr val="tx1"/>
                </a:solidFill>
                <a:latin typeface="Times" pitchFamily="3" charset="0"/>
                <a:ea typeface="MS PGothic" pitchFamily="34" charset="-128"/>
              </a:defRPr>
            </a:lvl8pPr>
            <a:lvl9pPr marL="3886200" indent="-228600" eaLnBrk="0" fontAlgn="base" hangingPunct="0">
              <a:spcBef>
                <a:spcPct val="0"/>
              </a:spcBef>
              <a:spcAft>
                <a:spcPct val="0"/>
              </a:spcAft>
              <a:defRPr sz="2400">
                <a:solidFill>
                  <a:schemeClr val="tx1"/>
                </a:solidFill>
                <a:latin typeface="Times" pitchFamily="3" charset="0"/>
                <a:ea typeface="MS PGothic" pitchFamily="34" charset="-128"/>
              </a:defRPr>
            </a:lvl9pPr>
          </a:lstStyle>
          <a:p>
            <a:pPr>
              <a:defRPr/>
            </a:pPr>
            <a:fld id="{65E9B81D-9B8A-4838-AF77-342BDF697CAF}" type="slidenum">
              <a:rPr lang="en-US" sz="1200" smtClean="0">
                <a:solidFill>
                  <a:srgbClr val="009E49"/>
                </a:solidFill>
                <a:latin typeface="Arial" pitchFamily="34" charset="0"/>
              </a:rPr>
              <a:pPr>
                <a:defRPr/>
              </a:pPr>
              <a:t>4</a:t>
            </a:fld>
            <a:endParaRPr lang="en-US" sz="1200" smtClean="0">
              <a:solidFill>
                <a:srgbClr val="009E49"/>
              </a:solidFill>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5</a:t>
            </a:fld>
            <a:endParaRPr lang="en-US"/>
          </a:p>
        </p:txBody>
      </p:sp>
      <p:sp>
        <p:nvSpPr>
          <p:cNvPr id="6" name="Content Placeholder 1"/>
          <p:cNvSpPr txBox="1">
            <a:spLocks/>
          </p:cNvSpPr>
          <p:nvPr/>
        </p:nvSpPr>
        <p:spPr>
          <a:xfrm>
            <a:off x="304800" y="1905000"/>
            <a:ext cx="8382000" cy="4191000"/>
          </a:xfrm>
          <a:prstGeom prst="rect">
            <a:avLst/>
          </a:prstGeom>
        </p:spPr>
        <p:txBody>
          <a:bodyPr>
            <a:normAutofit/>
          </a:bodyPr>
          <a:lstStyle>
            <a:lvl1pPr marL="342900" indent="-342900" algn="l" rtl="0" eaLnBrk="1" fontAlgn="base" hangingPunct="1">
              <a:spcBef>
                <a:spcPct val="20000"/>
              </a:spcBef>
              <a:spcAft>
                <a:spcPct val="0"/>
              </a:spcAft>
              <a:defRPr sz="2400">
                <a:solidFill>
                  <a:schemeClr val="tx1"/>
                </a:solidFill>
                <a:latin typeface="+mn-lt"/>
                <a:ea typeface="MS PGothic" pitchFamily="34" charset="-128"/>
                <a:cs typeface="MS PGothic" charset="0"/>
              </a:defRPr>
            </a:lvl1pPr>
            <a:lvl2pPr marL="742950" indent="-285750" algn="l" rtl="0" eaLnBrk="1" fontAlgn="base" hangingPunct="1">
              <a:spcBef>
                <a:spcPct val="20000"/>
              </a:spcBef>
              <a:spcAft>
                <a:spcPct val="0"/>
              </a:spcAft>
              <a:buFont typeface="Times" pitchFamily="3" charset="0"/>
              <a:buChar char="•"/>
              <a:defRPr sz="2400">
                <a:solidFill>
                  <a:schemeClr val="tx1"/>
                </a:solidFill>
                <a:latin typeface="+mn-lt"/>
                <a:ea typeface="MS PGothic" pitchFamily="34" charset="-128"/>
                <a:cs typeface="MS PGothic" charset="0"/>
              </a:defRPr>
            </a:lvl2pPr>
            <a:lvl3pPr marL="1143000" indent="-228600" algn="l" rtl="0" eaLnBrk="1" fontAlgn="base" hangingPunct="1">
              <a:spcBef>
                <a:spcPct val="20000"/>
              </a:spcBef>
              <a:spcAft>
                <a:spcPct val="0"/>
              </a:spcAft>
              <a:buChar char="–"/>
              <a:defRPr sz="2400" b="1">
                <a:solidFill>
                  <a:schemeClr val="tx1"/>
                </a:solidFill>
                <a:latin typeface="+mn-lt"/>
                <a:ea typeface="MS PGothic" pitchFamily="34" charset="-128"/>
                <a:cs typeface="MS PGothic" charset="0"/>
              </a:defRPr>
            </a:lvl3pPr>
            <a:lvl4pPr marL="1600200" indent="-228600" algn="l" rtl="0" eaLnBrk="1" fontAlgn="base" hangingPunct="1">
              <a:spcBef>
                <a:spcPct val="20000"/>
              </a:spcBef>
              <a:spcAft>
                <a:spcPct val="0"/>
              </a:spcAft>
              <a:buFont typeface="Times" pitchFamily="3" charset="0"/>
              <a:buChar char="•"/>
              <a:defRPr sz="2000">
                <a:solidFill>
                  <a:schemeClr val="tx1"/>
                </a:solidFill>
                <a:latin typeface="+mn-lt"/>
                <a:ea typeface="MS PGothic" pitchFamily="34" charset="-128"/>
                <a:cs typeface="MS PGothic" charset="0"/>
              </a:defRPr>
            </a:lvl4pPr>
            <a:lvl5pPr marL="2057400" indent="-228600" algn="l" rtl="0" eaLnBrk="1" fontAlgn="base" hangingPunct="1">
              <a:spcBef>
                <a:spcPct val="20000"/>
              </a:spcBef>
              <a:spcAft>
                <a:spcPct val="0"/>
              </a:spcAft>
              <a:defRPr sz="2000">
                <a:solidFill>
                  <a:schemeClr val="tx1"/>
                </a:solidFill>
                <a:latin typeface="+mn-lt"/>
                <a:ea typeface="MS PGothic" pitchFamily="34" charset="-128"/>
                <a:cs typeface="MS PGothic" charset="0"/>
              </a:defRPr>
            </a:lvl5pPr>
            <a:lvl6pPr marL="2514600" indent="-228600" algn="l" rtl="0" eaLnBrk="1" fontAlgn="base" hangingPunct="1">
              <a:spcBef>
                <a:spcPct val="20000"/>
              </a:spcBef>
              <a:spcAft>
                <a:spcPct val="0"/>
              </a:spcAft>
              <a:defRPr sz="2000">
                <a:solidFill>
                  <a:schemeClr val="tx1"/>
                </a:solidFill>
                <a:latin typeface="+mn-lt"/>
                <a:ea typeface="+mn-ea"/>
              </a:defRPr>
            </a:lvl6pPr>
            <a:lvl7pPr marL="2971800" indent="-228600" algn="l" rtl="0" eaLnBrk="1" fontAlgn="base" hangingPunct="1">
              <a:spcBef>
                <a:spcPct val="20000"/>
              </a:spcBef>
              <a:spcAft>
                <a:spcPct val="0"/>
              </a:spcAft>
              <a:defRPr sz="2000">
                <a:solidFill>
                  <a:schemeClr val="tx1"/>
                </a:solidFill>
                <a:latin typeface="+mn-lt"/>
                <a:ea typeface="+mn-ea"/>
              </a:defRPr>
            </a:lvl7pPr>
            <a:lvl8pPr marL="3429000" indent="-228600" algn="l" rtl="0" eaLnBrk="1" fontAlgn="base" hangingPunct="1">
              <a:spcBef>
                <a:spcPct val="20000"/>
              </a:spcBef>
              <a:spcAft>
                <a:spcPct val="0"/>
              </a:spcAft>
              <a:defRPr sz="2000">
                <a:solidFill>
                  <a:schemeClr val="tx1"/>
                </a:solidFill>
                <a:latin typeface="+mn-lt"/>
                <a:ea typeface="+mn-ea"/>
              </a:defRPr>
            </a:lvl8pPr>
            <a:lvl9pPr marL="3886200" indent="-228600" algn="l" rtl="0" eaLnBrk="1" fontAlgn="base" hangingPunct="1">
              <a:spcBef>
                <a:spcPct val="20000"/>
              </a:spcBef>
              <a:spcAft>
                <a:spcPct val="0"/>
              </a:spcAft>
              <a:defRPr sz="2000">
                <a:solidFill>
                  <a:schemeClr val="tx1"/>
                </a:solidFill>
                <a:latin typeface="+mn-lt"/>
                <a:ea typeface="+mn-ea"/>
              </a:defRPr>
            </a:lvl9pPr>
          </a:lstStyle>
          <a:p>
            <a:r>
              <a:rPr lang="en-GB" b="1" kern="0" dirty="0" smtClean="0"/>
              <a:t>Example of how role fits into the system</a:t>
            </a:r>
          </a:p>
          <a:p>
            <a:pPr marL="0" indent="0"/>
            <a:endParaRPr lang="en-GB" kern="0" dirty="0" smtClean="0"/>
          </a:p>
          <a:p>
            <a:pPr>
              <a:buFont typeface="Arial" panose="020B0604020202020204" pitchFamily="34" charset="0"/>
              <a:buChar char="•"/>
            </a:pPr>
            <a:endParaRPr lang="en-GB" kern="0" dirty="0" smtClean="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99" y="2780928"/>
            <a:ext cx="8953500" cy="2924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41385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85351026"/>
              </p:ext>
            </p:extLst>
          </p:nvPr>
        </p:nvGraphicFramePr>
        <p:xfrm>
          <a:off x="395536" y="1412776"/>
          <a:ext cx="8352928" cy="4281344"/>
        </p:xfrm>
        <a:graphic>
          <a:graphicData uri="http://schemas.openxmlformats.org/drawingml/2006/table">
            <a:tbl>
              <a:tblPr firstRow="1" firstCol="1" bandRow="1">
                <a:tableStyleId>{5C22544A-7EE6-4342-B048-85BDC9FD1C3A}</a:tableStyleId>
              </a:tblPr>
              <a:tblGrid>
                <a:gridCol w="1763316"/>
                <a:gridCol w="6589612"/>
              </a:tblGrid>
              <a:tr h="254798">
                <a:tc gridSpan="2">
                  <a:txBody>
                    <a:bodyPr/>
                    <a:lstStyle/>
                    <a:p>
                      <a:pPr>
                        <a:lnSpc>
                          <a:spcPct val="115000"/>
                        </a:lnSpc>
                        <a:spcAft>
                          <a:spcPts val="0"/>
                        </a:spcAft>
                      </a:pPr>
                      <a:r>
                        <a:rPr lang="en-GB" sz="1800" dirty="0" smtClean="0">
                          <a:effectLst/>
                        </a:rPr>
                        <a:t>Role Summary</a:t>
                      </a:r>
                      <a:endParaRPr lang="en-GB" sz="1800" dirty="0">
                        <a:effectLst/>
                        <a:latin typeface="Calibri"/>
                        <a:ea typeface="Calibri"/>
                        <a:cs typeface="Times New Roman"/>
                      </a:endParaRPr>
                    </a:p>
                  </a:txBody>
                  <a:tcPr marL="68580" marR="68580" marT="0" marB="0"/>
                </a:tc>
                <a:tc hMerge="1">
                  <a:txBody>
                    <a:bodyPr/>
                    <a:lstStyle/>
                    <a:p>
                      <a:endParaRPr lang="en-GB"/>
                    </a:p>
                  </a:txBody>
                  <a:tcPr/>
                </a:tc>
              </a:tr>
              <a:tr h="1528785">
                <a:tc>
                  <a:txBody>
                    <a:bodyPr/>
                    <a:lstStyle/>
                    <a:p>
                      <a:pPr>
                        <a:lnSpc>
                          <a:spcPct val="115000"/>
                        </a:lnSpc>
                        <a:spcAft>
                          <a:spcPts val="0"/>
                        </a:spcAft>
                      </a:pPr>
                      <a:r>
                        <a:rPr lang="en-GB" sz="1400">
                          <a:effectLst/>
                        </a:rPr>
                        <a:t>Clinical practice</a:t>
                      </a:r>
                      <a:endParaRPr lang="en-GB" sz="1400">
                        <a:effectLst/>
                        <a:latin typeface="Calibri"/>
                        <a:ea typeface="Calibri"/>
                        <a:cs typeface="Times New Roman"/>
                      </a:endParaRPr>
                    </a:p>
                  </a:txBody>
                  <a:tcPr marL="68580" marR="68580" marT="0" marB="0"/>
                </a:tc>
                <a:tc>
                  <a:txBody>
                    <a:bodyPr/>
                    <a:lstStyle/>
                    <a:p>
                      <a:pPr>
                        <a:lnSpc>
                          <a:spcPct val="115000"/>
                        </a:lnSpc>
                        <a:spcAft>
                          <a:spcPts val="0"/>
                        </a:spcAft>
                      </a:pPr>
                      <a:r>
                        <a:rPr lang="en-GB" sz="1400" dirty="0" smtClean="0">
                          <a:effectLst/>
                        </a:rPr>
                        <a:t>Provide</a:t>
                      </a:r>
                      <a:r>
                        <a:rPr lang="en-GB" sz="1400" baseline="0" dirty="0" smtClean="0">
                          <a:effectLst/>
                        </a:rPr>
                        <a:t> evidence-based advice to health care professionals about use of medicines that affect a patient or a population</a:t>
                      </a:r>
                      <a:endParaRPr lang="en-GB" sz="1400" dirty="0" smtClean="0">
                        <a:effectLst/>
                      </a:endParaRPr>
                    </a:p>
                    <a:p>
                      <a:pPr>
                        <a:lnSpc>
                          <a:spcPct val="115000"/>
                        </a:lnSpc>
                        <a:spcAft>
                          <a:spcPts val="0"/>
                        </a:spcAft>
                      </a:pPr>
                      <a:r>
                        <a:rPr lang="en-GB" sz="1400" dirty="0" smtClean="0">
                          <a:effectLst/>
                        </a:rPr>
                        <a:t>Manage </a:t>
                      </a:r>
                      <a:r>
                        <a:rPr lang="en-GB" sz="1400" dirty="0">
                          <a:effectLst/>
                        </a:rPr>
                        <a:t>a </a:t>
                      </a:r>
                      <a:r>
                        <a:rPr lang="en-GB" sz="1400" dirty="0" smtClean="0">
                          <a:effectLst/>
                        </a:rPr>
                        <a:t>local medicines </a:t>
                      </a:r>
                      <a:r>
                        <a:rPr lang="en-GB" sz="1400" dirty="0">
                          <a:effectLst/>
                        </a:rPr>
                        <a:t>information patient helpline (patient facing)</a:t>
                      </a:r>
                    </a:p>
                    <a:p>
                      <a:pPr>
                        <a:lnSpc>
                          <a:spcPct val="115000"/>
                        </a:lnSpc>
                        <a:spcAft>
                          <a:spcPts val="0"/>
                        </a:spcAft>
                      </a:pPr>
                      <a:r>
                        <a:rPr lang="en-GB" sz="1400" dirty="0" smtClean="0">
                          <a:effectLst/>
                        </a:rPr>
                        <a:t>Accept referrals of complex issues</a:t>
                      </a:r>
                      <a:r>
                        <a:rPr lang="en-GB" sz="1400" baseline="0" dirty="0" smtClean="0">
                          <a:effectLst/>
                        </a:rPr>
                        <a:t> relating to patient or population medicines needs</a:t>
                      </a:r>
                      <a:endParaRPr lang="en-GB" sz="1400" dirty="0">
                        <a:effectLst/>
                      </a:endParaRPr>
                    </a:p>
                    <a:p>
                      <a:pPr>
                        <a:lnSpc>
                          <a:spcPct val="115000"/>
                        </a:lnSpc>
                        <a:spcAft>
                          <a:spcPts val="0"/>
                        </a:spcAft>
                      </a:pPr>
                      <a:r>
                        <a:rPr lang="en-GB" sz="1400" dirty="0" smtClean="0">
                          <a:effectLst/>
                        </a:rPr>
                        <a:t>Lead development</a:t>
                      </a:r>
                      <a:r>
                        <a:rPr lang="en-GB" sz="1400" baseline="0" dirty="0" smtClean="0">
                          <a:effectLst/>
                        </a:rPr>
                        <a:t> </a:t>
                      </a:r>
                      <a:r>
                        <a:rPr lang="en-GB" sz="1400" dirty="0" smtClean="0">
                          <a:effectLst/>
                        </a:rPr>
                        <a:t>of ICS-wide </a:t>
                      </a:r>
                      <a:r>
                        <a:rPr lang="en-GB" sz="1400" dirty="0">
                          <a:effectLst/>
                        </a:rPr>
                        <a:t>information resource </a:t>
                      </a:r>
                      <a:r>
                        <a:rPr lang="en-GB" sz="1400" dirty="0" smtClean="0">
                          <a:effectLst/>
                        </a:rPr>
                        <a:t>and provide </a:t>
                      </a:r>
                      <a:r>
                        <a:rPr lang="en-GB" sz="1400" dirty="0">
                          <a:effectLst/>
                        </a:rPr>
                        <a:t>expert input into development of other guidelines</a:t>
                      </a:r>
                    </a:p>
                    <a:p>
                      <a:pPr>
                        <a:lnSpc>
                          <a:spcPct val="115000"/>
                        </a:lnSpc>
                        <a:spcAft>
                          <a:spcPts val="0"/>
                        </a:spcAft>
                      </a:pPr>
                      <a:r>
                        <a:rPr lang="en-GB" sz="1400" dirty="0">
                          <a:effectLst/>
                        </a:rPr>
                        <a:t>Clinical supervision of pharmacists working in medicines information</a:t>
                      </a:r>
                      <a:endParaRPr lang="en-GB" sz="1400" dirty="0">
                        <a:effectLst/>
                        <a:latin typeface="Calibri"/>
                        <a:ea typeface="Calibri"/>
                        <a:cs typeface="Times New Roman"/>
                      </a:endParaRPr>
                    </a:p>
                  </a:txBody>
                  <a:tcPr marL="68580" marR="68580" marT="0" marB="0"/>
                </a:tc>
              </a:tr>
              <a:tr h="509595">
                <a:tc>
                  <a:txBody>
                    <a:bodyPr/>
                    <a:lstStyle/>
                    <a:p>
                      <a:pPr>
                        <a:lnSpc>
                          <a:spcPct val="115000"/>
                        </a:lnSpc>
                        <a:spcAft>
                          <a:spcPts val="0"/>
                        </a:spcAft>
                      </a:pPr>
                      <a:r>
                        <a:rPr lang="en-GB" sz="1400">
                          <a:effectLst/>
                        </a:rPr>
                        <a:t>Leadership</a:t>
                      </a:r>
                      <a:endParaRPr lang="en-GB" sz="1400">
                        <a:effectLst/>
                        <a:latin typeface="Calibri"/>
                        <a:ea typeface="Calibri"/>
                        <a:cs typeface="Times New Roman"/>
                      </a:endParaRPr>
                    </a:p>
                  </a:txBody>
                  <a:tcPr marL="68580" marR="68580" marT="0" marB="0"/>
                </a:tc>
                <a:tc>
                  <a:txBody>
                    <a:bodyPr/>
                    <a:lstStyle/>
                    <a:p>
                      <a:pPr>
                        <a:lnSpc>
                          <a:spcPct val="115000"/>
                        </a:lnSpc>
                        <a:spcAft>
                          <a:spcPts val="0"/>
                        </a:spcAft>
                      </a:pPr>
                      <a:r>
                        <a:rPr lang="en-GB" sz="1400" dirty="0">
                          <a:effectLst/>
                        </a:rPr>
                        <a:t>Acts as local leader, and leader in medicines information across </a:t>
                      </a:r>
                      <a:r>
                        <a:rPr lang="en-GB" sz="1400" dirty="0" smtClean="0">
                          <a:effectLst/>
                        </a:rPr>
                        <a:t>ICS area</a:t>
                      </a:r>
                    </a:p>
                    <a:p>
                      <a:pPr>
                        <a:lnSpc>
                          <a:spcPct val="115000"/>
                        </a:lnSpc>
                        <a:spcAft>
                          <a:spcPts val="0"/>
                        </a:spcAft>
                      </a:pPr>
                      <a:r>
                        <a:rPr lang="en-GB" sz="1400" dirty="0" smtClean="0">
                          <a:effectLst/>
                        </a:rPr>
                        <a:t>Develop ICS strategy</a:t>
                      </a:r>
                      <a:r>
                        <a:rPr lang="en-GB" sz="1400" baseline="0" dirty="0" smtClean="0">
                          <a:effectLst/>
                        </a:rPr>
                        <a:t> for Medicines Information and Advice, implementing innovative models of care</a:t>
                      </a:r>
                      <a:r>
                        <a:rPr lang="en-GB" sz="1400" dirty="0">
                          <a:effectLst/>
                        </a:rPr>
                        <a:t> </a:t>
                      </a:r>
                      <a:endParaRPr lang="en-GB" sz="1400" dirty="0">
                        <a:effectLst/>
                        <a:latin typeface="Calibri"/>
                        <a:ea typeface="Calibri"/>
                        <a:cs typeface="Times New Roman"/>
                      </a:endParaRPr>
                    </a:p>
                  </a:txBody>
                  <a:tcPr marL="68580" marR="68580" marT="0" marB="0"/>
                </a:tc>
              </a:tr>
              <a:tr h="762816">
                <a:tc>
                  <a:txBody>
                    <a:bodyPr/>
                    <a:lstStyle/>
                    <a:p>
                      <a:pPr>
                        <a:lnSpc>
                          <a:spcPct val="115000"/>
                        </a:lnSpc>
                        <a:spcAft>
                          <a:spcPts val="0"/>
                        </a:spcAft>
                      </a:pPr>
                      <a:r>
                        <a:rPr lang="en-GB" sz="1400">
                          <a:effectLst/>
                        </a:rPr>
                        <a:t>Education</a:t>
                      </a:r>
                      <a:endParaRPr lang="en-GB" sz="1400">
                        <a:effectLst/>
                        <a:latin typeface="Calibri"/>
                        <a:ea typeface="Calibri"/>
                        <a:cs typeface="Times New Roman"/>
                      </a:endParaRPr>
                    </a:p>
                  </a:txBody>
                  <a:tcPr marL="68580" marR="68580" marT="0" marB="0"/>
                </a:tc>
                <a:tc>
                  <a:txBody>
                    <a:bodyPr/>
                    <a:lstStyle/>
                    <a:p>
                      <a:pPr>
                        <a:lnSpc>
                          <a:spcPct val="115000"/>
                        </a:lnSpc>
                        <a:spcAft>
                          <a:spcPts val="0"/>
                        </a:spcAft>
                      </a:pPr>
                      <a:r>
                        <a:rPr lang="en-GB" sz="1400" dirty="0" smtClean="0">
                          <a:effectLst/>
                        </a:rPr>
                        <a:t>Prepare </a:t>
                      </a:r>
                      <a:r>
                        <a:rPr lang="en-GB" sz="1400" dirty="0">
                          <a:effectLst/>
                        </a:rPr>
                        <a:t>and </a:t>
                      </a:r>
                      <a:r>
                        <a:rPr lang="en-GB" sz="1400" dirty="0" smtClean="0">
                          <a:effectLst/>
                        </a:rPr>
                        <a:t>deliver</a:t>
                      </a:r>
                      <a:r>
                        <a:rPr lang="en-GB" sz="1400" baseline="0" dirty="0" smtClean="0">
                          <a:effectLst/>
                        </a:rPr>
                        <a:t> </a:t>
                      </a:r>
                      <a:r>
                        <a:rPr lang="en-GB" sz="1400" dirty="0" smtClean="0">
                          <a:effectLst/>
                        </a:rPr>
                        <a:t>educational </a:t>
                      </a:r>
                      <a:r>
                        <a:rPr lang="en-GB" sz="1400" dirty="0">
                          <a:effectLst/>
                        </a:rPr>
                        <a:t>sessions locally, across </a:t>
                      </a:r>
                      <a:r>
                        <a:rPr lang="en-GB" sz="1400" dirty="0" smtClean="0">
                          <a:effectLst/>
                        </a:rPr>
                        <a:t>ICS and </a:t>
                      </a:r>
                      <a:r>
                        <a:rPr lang="en-GB" sz="1400" dirty="0">
                          <a:effectLst/>
                        </a:rPr>
                        <a:t>for higher education institutions</a:t>
                      </a:r>
                    </a:p>
                    <a:p>
                      <a:pPr>
                        <a:lnSpc>
                          <a:spcPct val="115000"/>
                        </a:lnSpc>
                        <a:spcAft>
                          <a:spcPts val="0"/>
                        </a:spcAft>
                      </a:pPr>
                      <a:r>
                        <a:rPr lang="en-GB" sz="1400" dirty="0">
                          <a:effectLst/>
                        </a:rPr>
                        <a:t>Educational supervisor</a:t>
                      </a:r>
                      <a:endParaRPr lang="en-GB" sz="1400" dirty="0">
                        <a:effectLst/>
                        <a:latin typeface="Calibri"/>
                        <a:ea typeface="Calibri"/>
                        <a:cs typeface="Times New Roman"/>
                      </a:endParaRPr>
                    </a:p>
                  </a:txBody>
                  <a:tcPr marL="68580" marR="68580" marT="0" marB="0"/>
                </a:tc>
              </a:tr>
              <a:tr h="504056">
                <a:tc>
                  <a:txBody>
                    <a:bodyPr/>
                    <a:lstStyle/>
                    <a:p>
                      <a:pPr>
                        <a:lnSpc>
                          <a:spcPct val="115000"/>
                        </a:lnSpc>
                        <a:spcAft>
                          <a:spcPts val="0"/>
                        </a:spcAft>
                      </a:pPr>
                      <a:r>
                        <a:rPr lang="en-GB" sz="1400">
                          <a:effectLst/>
                        </a:rPr>
                        <a:t>Research</a:t>
                      </a:r>
                      <a:endParaRPr lang="en-GB" sz="1400">
                        <a:effectLst/>
                        <a:latin typeface="Calibri"/>
                        <a:ea typeface="Calibri"/>
                        <a:cs typeface="Times New Roman"/>
                      </a:endParaRPr>
                    </a:p>
                  </a:txBody>
                  <a:tcPr marL="68580" marR="68580" marT="0" marB="0"/>
                </a:tc>
                <a:tc>
                  <a:txBody>
                    <a:bodyPr/>
                    <a:lstStyle/>
                    <a:p>
                      <a:pPr>
                        <a:lnSpc>
                          <a:spcPct val="115000"/>
                        </a:lnSpc>
                        <a:spcAft>
                          <a:spcPts val="0"/>
                        </a:spcAft>
                      </a:pPr>
                      <a:r>
                        <a:rPr lang="en-GB" sz="1400" dirty="0">
                          <a:effectLst/>
                        </a:rPr>
                        <a:t>Academic research, supervising students in research</a:t>
                      </a:r>
                    </a:p>
                    <a:p>
                      <a:pPr>
                        <a:lnSpc>
                          <a:spcPct val="115000"/>
                        </a:lnSpc>
                        <a:spcAft>
                          <a:spcPts val="0"/>
                        </a:spcAft>
                      </a:pPr>
                      <a:r>
                        <a:rPr lang="en-GB" sz="1400" dirty="0">
                          <a:effectLst/>
                        </a:rPr>
                        <a:t>Quality improvement and service development </a:t>
                      </a:r>
                      <a:r>
                        <a:rPr lang="en-GB" sz="1400" dirty="0" smtClean="0">
                          <a:effectLst/>
                        </a:rPr>
                        <a:t>activities</a:t>
                      </a:r>
                    </a:p>
                  </a:txBody>
                  <a:tcPr marL="68580" marR="68580" marT="0" marB="0"/>
                </a:tc>
              </a:tr>
            </a:tbl>
          </a:graphicData>
        </a:graphic>
      </p:graphicFrame>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6</a:t>
            </a:fld>
            <a:endParaRPr lang="en-US"/>
          </a:p>
        </p:txBody>
      </p:sp>
    </p:spTree>
    <p:extLst>
      <p:ext uri="{BB962C8B-B14F-4D97-AF65-F5344CB8AC3E}">
        <p14:creationId xmlns:p14="http://schemas.microsoft.com/office/powerpoint/2010/main" val="27061737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7</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581928198"/>
              </p:ext>
            </p:extLst>
          </p:nvPr>
        </p:nvGraphicFramePr>
        <p:xfrm>
          <a:off x="827584" y="2636912"/>
          <a:ext cx="5328592" cy="2103120"/>
        </p:xfrm>
        <a:graphic>
          <a:graphicData uri="http://schemas.openxmlformats.org/drawingml/2006/table">
            <a:tbl>
              <a:tblPr firstRow="1" bandRow="1">
                <a:tableStyleId>{5C22544A-7EE6-4342-B048-85BDC9FD1C3A}</a:tableStyleId>
              </a:tblPr>
              <a:tblGrid>
                <a:gridCol w="3240360"/>
                <a:gridCol w="2088232"/>
              </a:tblGrid>
              <a:tr h="144016">
                <a:tc gridSpan="2">
                  <a:txBody>
                    <a:bodyPr/>
                    <a:lstStyle/>
                    <a:p>
                      <a:r>
                        <a:rPr lang="en-GB" sz="1200" dirty="0" smtClean="0"/>
                        <a:t>Advanced</a:t>
                      </a:r>
                      <a:r>
                        <a:rPr lang="en-GB" sz="1200" baseline="0" dirty="0" smtClean="0"/>
                        <a:t> Pharmacy Framework (level required for &gt;75% competencies)</a:t>
                      </a:r>
                      <a:endParaRPr lang="en-GB" sz="1200" dirty="0"/>
                    </a:p>
                  </a:txBody>
                  <a:tcPr/>
                </a:tc>
                <a:tc hMerge="1">
                  <a:txBody>
                    <a:bodyPr/>
                    <a:lstStyle/>
                    <a:p>
                      <a:endParaRPr lang="en-GB" dirty="0"/>
                    </a:p>
                  </a:txBody>
                  <a:tcPr/>
                </a:tc>
              </a:tr>
              <a:tr h="244976">
                <a:tc>
                  <a:txBody>
                    <a:bodyPr/>
                    <a:lstStyle/>
                    <a:p>
                      <a:pPr marL="0" algn="l" defTabSz="457200" rtl="0" eaLnBrk="1" latinLnBrk="0" hangingPunct="1"/>
                      <a:r>
                        <a:rPr lang="en-GB" sz="1200" b="0" kern="1200" dirty="0" smtClean="0">
                          <a:solidFill>
                            <a:schemeClr val="tx1"/>
                          </a:solidFill>
                          <a:latin typeface="+mn-lt"/>
                          <a:ea typeface="+mn-ea"/>
                          <a:cs typeface="+mn-cs"/>
                        </a:rPr>
                        <a:t>Expert Professional Practice</a:t>
                      </a:r>
                      <a:endParaRPr lang="en-GB" sz="1200" b="0" kern="1200" dirty="0">
                        <a:solidFill>
                          <a:schemeClr val="tx1"/>
                        </a:solidFill>
                        <a:latin typeface="+mn-lt"/>
                        <a:ea typeface="+mn-ea"/>
                        <a:cs typeface="+mn-cs"/>
                      </a:endParaRPr>
                    </a:p>
                  </a:txBody>
                  <a:tcPr/>
                </a:tc>
                <a:tc>
                  <a:txBody>
                    <a:bodyPr/>
                    <a:lstStyle/>
                    <a:p>
                      <a:pPr marL="0" algn="l" defTabSz="457200" rtl="0" eaLnBrk="1" latinLnBrk="0" hangingPunct="1"/>
                      <a:r>
                        <a:rPr lang="en-GB" sz="1200" b="0" kern="1200" dirty="0" smtClean="0">
                          <a:solidFill>
                            <a:schemeClr val="tx1"/>
                          </a:solidFill>
                          <a:latin typeface="+mn-lt"/>
                          <a:ea typeface="+mn-ea"/>
                          <a:cs typeface="+mn-cs"/>
                        </a:rPr>
                        <a:t>Mastery</a:t>
                      </a:r>
                      <a:endParaRPr lang="en-GB" sz="1200" b="0" kern="1200" dirty="0">
                        <a:solidFill>
                          <a:schemeClr val="tx1"/>
                        </a:solidFill>
                        <a:latin typeface="+mn-lt"/>
                        <a:ea typeface="+mn-ea"/>
                        <a:cs typeface="+mn-cs"/>
                      </a:endParaRPr>
                    </a:p>
                  </a:txBody>
                  <a:tcPr/>
                </a:tc>
              </a:tr>
              <a:tr h="201920">
                <a:tc>
                  <a:txBody>
                    <a:bodyPr/>
                    <a:lstStyle/>
                    <a:p>
                      <a:r>
                        <a:rPr lang="en-GB" sz="1200" b="0" dirty="0" smtClean="0">
                          <a:solidFill>
                            <a:schemeClr val="tx1"/>
                          </a:solidFill>
                        </a:rPr>
                        <a:t>Collaborative Working Relationships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latin typeface="+mn-lt"/>
                          <a:ea typeface="+mn-ea"/>
                          <a:cs typeface="+mn-cs"/>
                        </a:rPr>
                        <a:t>Mastery</a:t>
                      </a:r>
                      <a:endParaRPr lang="en-GB" sz="1200" dirty="0"/>
                    </a:p>
                  </a:txBody>
                  <a:tcPr/>
                </a:tc>
              </a:tr>
              <a:tr h="230872">
                <a:tc>
                  <a:txBody>
                    <a:bodyPr/>
                    <a:lstStyle/>
                    <a:p>
                      <a:r>
                        <a:rPr lang="en-GB" sz="1200" b="0" dirty="0" smtClean="0">
                          <a:solidFill>
                            <a:schemeClr val="tx1"/>
                          </a:solidFill>
                        </a:rPr>
                        <a:t>Leadership</a:t>
                      </a:r>
                      <a:endParaRPr lang="en-GB" sz="1200" b="0" dirty="0">
                        <a:solidFill>
                          <a:schemeClr val="tx1"/>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latin typeface="+mn-lt"/>
                          <a:ea typeface="+mn-ea"/>
                          <a:cs typeface="+mn-cs"/>
                        </a:rPr>
                        <a:t>Mastery</a:t>
                      </a:r>
                      <a:endParaRPr lang="en-GB" sz="1200" dirty="0"/>
                    </a:p>
                  </a:txBody>
                  <a:tcPr/>
                </a:tc>
              </a:tr>
              <a:tr h="187816">
                <a:tc>
                  <a:txBody>
                    <a:bodyPr/>
                    <a:lstStyle/>
                    <a:p>
                      <a:r>
                        <a:rPr lang="en-GB" sz="1200" b="0" dirty="0" smtClean="0">
                          <a:solidFill>
                            <a:schemeClr val="tx1"/>
                          </a:solidFill>
                        </a:rPr>
                        <a:t>Research and Evaluation</a:t>
                      </a:r>
                      <a:endParaRPr lang="en-GB" sz="1200" b="0" dirty="0">
                        <a:solidFill>
                          <a:schemeClr val="tx1"/>
                        </a:solidFill>
                      </a:endParaRPr>
                    </a:p>
                  </a:txBody>
                  <a:tcPr/>
                </a:tc>
                <a:tc>
                  <a:txBody>
                    <a:bodyPr/>
                    <a:lstStyle/>
                    <a:p>
                      <a:r>
                        <a:rPr lang="en-GB" sz="1200" dirty="0" smtClean="0">
                          <a:solidFill>
                            <a:schemeClr val="tx1"/>
                          </a:solidFill>
                        </a:rPr>
                        <a:t>Advanced Stage II</a:t>
                      </a:r>
                      <a:endParaRPr lang="en-GB" sz="1200" dirty="0">
                        <a:solidFill>
                          <a:schemeClr val="tx1"/>
                        </a:solidFill>
                      </a:endParaRPr>
                    </a:p>
                  </a:txBody>
                  <a:tcPr/>
                </a:tc>
              </a:tr>
              <a:tr h="144760">
                <a:tc>
                  <a:txBody>
                    <a:bodyPr/>
                    <a:lstStyle/>
                    <a:p>
                      <a:r>
                        <a:rPr lang="en-GB" sz="1200" b="0" dirty="0" smtClean="0">
                          <a:solidFill>
                            <a:schemeClr val="tx1"/>
                          </a:solidFill>
                        </a:rPr>
                        <a:t>Education, Training and Development</a:t>
                      </a:r>
                      <a:endParaRPr lang="en-GB" sz="1200" b="0" dirty="0">
                        <a:solidFill>
                          <a:schemeClr val="tx1"/>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tx1"/>
                          </a:solidFill>
                        </a:rPr>
                        <a:t>Advanced Stage II</a:t>
                      </a:r>
                    </a:p>
                  </a:txBody>
                  <a:tcPr/>
                </a:tc>
              </a:tr>
              <a:tr h="144760">
                <a:tc>
                  <a:txBody>
                    <a:bodyPr/>
                    <a:lstStyle/>
                    <a:p>
                      <a:r>
                        <a:rPr lang="en-GB" sz="1200" b="0" dirty="0" smtClean="0">
                          <a:solidFill>
                            <a:schemeClr val="tx1"/>
                          </a:solidFill>
                        </a:rPr>
                        <a:t>Management</a:t>
                      </a:r>
                      <a:endParaRPr lang="en-GB" sz="1200" b="0" dirty="0">
                        <a:solidFill>
                          <a:schemeClr val="tx1"/>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dirty="0" smtClean="0">
                          <a:solidFill>
                            <a:schemeClr val="tx1"/>
                          </a:solidFill>
                        </a:rPr>
                        <a:t>Advanced Stage II</a:t>
                      </a:r>
                    </a:p>
                  </a:txBody>
                  <a:tcPr/>
                </a:tc>
              </a:tr>
            </a:tbl>
          </a:graphicData>
        </a:graphic>
      </p:graphicFrame>
      <p:sp>
        <p:nvSpPr>
          <p:cNvPr id="8" name="Content Placeholder 1"/>
          <p:cNvSpPr txBox="1">
            <a:spLocks noGrp="1"/>
          </p:cNvSpPr>
          <p:nvPr>
            <p:ph idx="1"/>
          </p:nvPr>
        </p:nvSpPr>
        <p:spPr>
          <a:prstGeom prst="rect">
            <a:avLst/>
          </a:prstGeom>
        </p:spPr>
        <p:txBody>
          <a:bodyPr>
            <a:normAutofit/>
          </a:bodyPr>
          <a:lstStyle>
            <a:lvl1pPr marL="342900" indent="-342900" algn="l" rtl="0" eaLnBrk="1" fontAlgn="base" hangingPunct="1">
              <a:spcBef>
                <a:spcPct val="20000"/>
              </a:spcBef>
              <a:spcAft>
                <a:spcPct val="0"/>
              </a:spcAft>
              <a:defRPr sz="2400">
                <a:solidFill>
                  <a:schemeClr val="tx1"/>
                </a:solidFill>
                <a:latin typeface="+mn-lt"/>
                <a:ea typeface="MS PGothic" pitchFamily="34" charset="-128"/>
                <a:cs typeface="MS PGothic" charset="0"/>
              </a:defRPr>
            </a:lvl1pPr>
            <a:lvl2pPr marL="742950" indent="-285750" algn="l" rtl="0" eaLnBrk="1" fontAlgn="base" hangingPunct="1">
              <a:spcBef>
                <a:spcPct val="20000"/>
              </a:spcBef>
              <a:spcAft>
                <a:spcPct val="0"/>
              </a:spcAft>
              <a:buFont typeface="Times" pitchFamily="3" charset="0"/>
              <a:buChar char="•"/>
              <a:defRPr sz="2400">
                <a:solidFill>
                  <a:schemeClr val="tx1"/>
                </a:solidFill>
                <a:latin typeface="+mn-lt"/>
                <a:ea typeface="MS PGothic" pitchFamily="34" charset="-128"/>
                <a:cs typeface="MS PGothic" charset="0"/>
              </a:defRPr>
            </a:lvl2pPr>
            <a:lvl3pPr marL="1143000" indent="-228600" algn="l" rtl="0" eaLnBrk="1" fontAlgn="base" hangingPunct="1">
              <a:spcBef>
                <a:spcPct val="20000"/>
              </a:spcBef>
              <a:spcAft>
                <a:spcPct val="0"/>
              </a:spcAft>
              <a:buChar char="–"/>
              <a:defRPr sz="2400" b="1">
                <a:solidFill>
                  <a:schemeClr val="tx1"/>
                </a:solidFill>
                <a:latin typeface="+mn-lt"/>
                <a:ea typeface="MS PGothic" pitchFamily="34" charset="-128"/>
                <a:cs typeface="MS PGothic" charset="0"/>
              </a:defRPr>
            </a:lvl3pPr>
            <a:lvl4pPr marL="1600200" indent="-228600" algn="l" rtl="0" eaLnBrk="1" fontAlgn="base" hangingPunct="1">
              <a:spcBef>
                <a:spcPct val="20000"/>
              </a:spcBef>
              <a:spcAft>
                <a:spcPct val="0"/>
              </a:spcAft>
              <a:buFont typeface="Times" pitchFamily="3" charset="0"/>
              <a:buChar char="•"/>
              <a:defRPr sz="2000">
                <a:solidFill>
                  <a:schemeClr val="tx1"/>
                </a:solidFill>
                <a:latin typeface="+mn-lt"/>
                <a:ea typeface="MS PGothic" pitchFamily="34" charset="-128"/>
                <a:cs typeface="MS PGothic" charset="0"/>
              </a:defRPr>
            </a:lvl4pPr>
            <a:lvl5pPr marL="2057400" indent="-228600" algn="l" rtl="0" eaLnBrk="1" fontAlgn="base" hangingPunct="1">
              <a:spcBef>
                <a:spcPct val="20000"/>
              </a:spcBef>
              <a:spcAft>
                <a:spcPct val="0"/>
              </a:spcAft>
              <a:defRPr sz="2000">
                <a:solidFill>
                  <a:schemeClr val="tx1"/>
                </a:solidFill>
                <a:latin typeface="+mn-lt"/>
                <a:ea typeface="MS PGothic" pitchFamily="34" charset="-128"/>
                <a:cs typeface="MS PGothic" charset="0"/>
              </a:defRPr>
            </a:lvl5pPr>
            <a:lvl6pPr marL="2514600" indent="-228600" algn="l" rtl="0" eaLnBrk="1" fontAlgn="base" hangingPunct="1">
              <a:spcBef>
                <a:spcPct val="20000"/>
              </a:spcBef>
              <a:spcAft>
                <a:spcPct val="0"/>
              </a:spcAft>
              <a:defRPr sz="2000">
                <a:solidFill>
                  <a:schemeClr val="tx1"/>
                </a:solidFill>
                <a:latin typeface="+mn-lt"/>
                <a:ea typeface="+mn-ea"/>
              </a:defRPr>
            </a:lvl6pPr>
            <a:lvl7pPr marL="2971800" indent="-228600" algn="l" rtl="0" eaLnBrk="1" fontAlgn="base" hangingPunct="1">
              <a:spcBef>
                <a:spcPct val="20000"/>
              </a:spcBef>
              <a:spcAft>
                <a:spcPct val="0"/>
              </a:spcAft>
              <a:defRPr sz="2000">
                <a:solidFill>
                  <a:schemeClr val="tx1"/>
                </a:solidFill>
                <a:latin typeface="+mn-lt"/>
                <a:ea typeface="+mn-ea"/>
              </a:defRPr>
            </a:lvl7pPr>
            <a:lvl8pPr marL="3429000" indent="-228600" algn="l" rtl="0" eaLnBrk="1" fontAlgn="base" hangingPunct="1">
              <a:spcBef>
                <a:spcPct val="20000"/>
              </a:spcBef>
              <a:spcAft>
                <a:spcPct val="0"/>
              </a:spcAft>
              <a:defRPr sz="2000">
                <a:solidFill>
                  <a:schemeClr val="tx1"/>
                </a:solidFill>
                <a:latin typeface="+mn-lt"/>
                <a:ea typeface="+mn-ea"/>
              </a:defRPr>
            </a:lvl8pPr>
            <a:lvl9pPr marL="3886200" indent="-228600" algn="l" rtl="0" eaLnBrk="1" fontAlgn="base" hangingPunct="1">
              <a:spcBef>
                <a:spcPct val="20000"/>
              </a:spcBef>
              <a:spcAft>
                <a:spcPct val="0"/>
              </a:spcAft>
              <a:defRPr sz="2000">
                <a:solidFill>
                  <a:schemeClr val="tx1"/>
                </a:solidFill>
                <a:latin typeface="+mn-lt"/>
                <a:ea typeface="+mn-ea"/>
              </a:defRPr>
            </a:lvl9pPr>
          </a:lstStyle>
          <a:p>
            <a:r>
              <a:rPr lang="en-GB" b="1" kern="0" dirty="0" smtClean="0"/>
              <a:t>How post meets descriptors of a consultant level post</a:t>
            </a:r>
          </a:p>
          <a:p>
            <a:pPr marL="0" indent="0"/>
            <a:endParaRPr lang="en-GB" kern="0" dirty="0" smtClean="0"/>
          </a:p>
          <a:p>
            <a:pPr marL="0" indent="0"/>
            <a:endParaRPr lang="en-GB" kern="0" dirty="0" smtClean="0"/>
          </a:p>
        </p:txBody>
      </p:sp>
    </p:spTree>
    <p:extLst>
      <p:ext uri="{BB962C8B-B14F-4D97-AF65-F5344CB8AC3E}">
        <p14:creationId xmlns:p14="http://schemas.microsoft.com/office/powerpoint/2010/main" val="4078931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GB" b="1" dirty="0" smtClean="0"/>
              <a:t>The case for change to a Consultant Pharmacist in MI</a:t>
            </a:r>
          </a:p>
          <a:p>
            <a:pPr>
              <a:buFont typeface="Arial" panose="020B0604020202020204" pitchFamily="34" charset="0"/>
              <a:buChar char="•"/>
            </a:pPr>
            <a:r>
              <a:rPr lang="en-GB" dirty="0"/>
              <a:t>Access to the high-level clinical </a:t>
            </a:r>
            <a:r>
              <a:rPr lang="en-GB" dirty="0" smtClean="0"/>
              <a:t>skills that come </a:t>
            </a:r>
            <a:r>
              <a:rPr lang="en-GB" dirty="0"/>
              <a:t>from experts in MI will support health care professionals (particularly pharmacists) across health systems</a:t>
            </a:r>
          </a:p>
          <a:p>
            <a:pPr>
              <a:buFont typeface="Arial" panose="020B0604020202020204" pitchFamily="34" charset="0"/>
              <a:buChar char="•"/>
            </a:pPr>
            <a:r>
              <a:rPr lang="en-GB" dirty="0"/>
              <a:t>Many </a:t>
            </a:r>
            <a:r>
              <a:rPr lang="en-GB" dirty="0" smtClean="0"/>
              <a:t>are working </a:t>
            </a:r>
            <a:r>
              <a:rPr lang="en-GB" dirty="0"/>
              <a:t>in isolated roles</a:t>
            </a:r>
          </a:p>
          <a:p>
            <a:pPr>
              <a:buFont typeface="Arial" panose="020B0604020202020204" pitchFamily="34" charset="0"/>
              <a:buChar char="•"/>
            </a:pPr>
            <a:r>
              <a:rPr lang="en-GB" dirty="0" smtClean="0"/>
              <a:t>Care delivered in primary care (closer to home) is increasingly complex so requires </a:t>
            </a:r>
            <a:r>
              <a:rPr lang="en-GB" dirty="0"/>
              <a:t>access to MI previously only required by secondary or tertiary care </a:t>
            </a:r>
            <a:r>
              <a:rPr lang="en-GB" dirty="0" smtClean="0"/>
              <a:t>clinicians</a:t>
            </a:r>
          </a:p>
          <a:p>
            <a:pPr>
              <a:buFont typeface="Arial" panose="020B0604020202020204" pitchFamily="34" charset="0"/>
              <a:buChar char="•"/>
            </a:pPr>
            <a:r>
              <a:rPr lang="en-GB" dirty="0" smtClean="0"/>
              <a:t>Creates economy of scale by providing high level leadership across ICS area</a:t>
            </a:r>
            <a:endParaRPr lang="en-GB" dirty="0"/>
          </a:p>
          <a:p>
            <a:pPr>
              <a:buFont typeface="Arial" panose="020B0604020202020204" pitchFamily="34" charset="0"/>
              <a:buChar char="•"/>
            </a:pPr>
            <a:r>
              <a:rPr lang="en-GB" dirty="0" smtClean="0"/>
              <a:t>Introduction of integrated care systems will provide a focus for a sector-wide role</a:t>
            </a:r>
          </a:p>
          <a:p>
            <a:pPr>
              <a:buFont typeface="Arial" panose="020B0604020202020204" pitchFamily="34" charset="0"/>
              <a:buChar char="•"/>
            </a:pPr>
            <a:r>
              <a:rPr lang="en-GB" dirty="0" smtClean="0"/>
              <a:t>Creates aspirational roles to encourage the most highly skilled pharmacists that utilise the unique skillset of MI pharmacists</a:t>
            </a:r>
          </a:p>
          <a:p>
            <a:pPr>
              <a:buFont typeface="Arial" panose="020B0604020202020204" pitchFamily="34" charset="0"/>
              <a:buChar char="•"/>
            </a:pPr>
            <a:endParaRPr lang="en-GB" dirty="0" smtClean="0"/>
          </a:p>
          <a:p>
            <a:pPr>
              <a:buFont typeface="Arial" panose="020B0604020202020204" pitchFamily="34" charset="0"/>
              <a:buChar char="•"/>
            </a:pPr>
            <a:endParaRPr lang="en-GB" dirty="0" smtClean="0"/>
          </a:p>
          <a:p>
            <a:pPr>
              <a:buFont typeface="Arial" panose="020B0604020202020204" pitchFamily="34" charset="0"/>
              <a:buChar char="•"/>
            </a:pPr>
            <a:endParaRPr lang="en-GB" dirty="0"/>
          </a:p>
        </p:txBody>
      </p:sp>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8</a:t>
            </a:fld>
            <a:endParaRPr lang="en-US"/>
          </a:p>
        </p:txBody>
      </p:sp>
    </p:spTree>
    <p:extLst>
      <p:ext uri="{BB962C8B-B14F-4D97-AF65-F5344CB8AC3E}">
        <p14:creationId xmlns:p14="http://schemas.microsoft.com/office/powerpoint/2010/main" val="3822953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Questions </a:t>
            </a:r>
            <a:r>
              <a:rPr lang="en-GB" smtClean="0"/>
              <a:t>to </a:t>
            </a:r>
            <a:r>
              <a:rPr lang="en-GB" smtClean="0">
                <a:hlinkClick r:id="rId2"/>
              </a:rPr>
              <a:t>john.minshull@gstt.nhs.uk</a:t>
            </a:r>
            <a:r>
              <a:rPr lang="en-GB" smtClean="0"/>
              <a:t> </a:t>
            </a:r>
            <a:endParaRPr lang="en-GB" dirty="0"/>
          </a:p>
        </p:txBody>
      </p:sp>
      <p:sp>
        <p:nvSpPr>
          <p:cNvPr id="3" name="Date Placeholder 2"/>
          <p:cNvSpPr>
            <a:spLocks noGrp="1"/>
          </p:cNvSpPr>
          <p:nvPr>
            <p:ph type="dt" sz="half" idx="10"/>
          </p:nvPr>
        </p:nvSpPr>
        <p:spPr/>
        <p:txBody>
          <a:bodyPr/>
          <a:lstStyle/>
          <a:p>
            <a:pPr>
              <a:defRPr/>
            </a:pPr>
            <a:fld id="{F46B89DA-4813-41F5-A106-75D11E7A1D7D}" type="datetime1">
              <a:rPr lang="en-GB" smtClean="0"/>
              <a:pPr>
                <a:defRPr/>
              </a:pPr>
              <a:t>12/07/2022</a:t>
            </a:fld>
            <a:endParaRPr lang="en-US"/>
          </a:p>
        </p:txBody>
      </p:sp>
      <p:sp>
        <p:nvSpPr>
          <p:cNvPr id="4" name="Slide Number Placeholder 3"/>
          <p:cNvSpPr>
            <a:spLocks noGrp="1"/>
          </p:cNvSpPr>
          <p:nvPr>
            <p:ph type="sldNum" sz="quarter" idx="11"/>
          </p:nvPr>
        </p:nvSpPr>
        <p:spPr/>
        <p:txBody>
          <a:bodyPr/>
          <a:lstStyle/>
          <a:p>
            <a:pPr>
              <a:defRPr/>
            </a:pPr>
            <a:fld id="{56249338-BADA-405C-A82D-D9E2A055F089}" type="slidenum">
              <a:rPr lang="en-US" smtClean="0"/>
              <a:pPr>
                <a:defRPr/>
              </a:pPr>
              <a:t>9</a:t>
            </a:fld>
            <a:endParaRPr lang="en-US"/>
          </a:p>
        </p:txBody>
      </p:sp>
    </p:spTree>
    <p:extLst>
      <p:ext uri="{BB962C8B-B14F-4D97-AF65-F5344CB8AC3E}">
        <p14:creationId xmlns:p14="http://schemas.microsoft.com/office/powerpoint/2010/main" val="1499817959"/>
      </p:ext>
    </p:extLst>
  </p:cSld>
  <p:clrMapOvr>
    <a:masterClrMapping/>
  </p:clrMapOvr>
</p:sld>
</file>

<file path=ppt/theme/theme1.xml><?xml version="1.0" encoding="utf-8"?>
<a:theme xmlns:a="http://schemas.openxmlformats.org/drawingml/2006/main" name="SPS-TemplatePowerpoint">
  <a:themeElements>
    <a:clrScheme name="SPS 1">
      <a:dk1>
        <a:srgbClr val="808080"/>
      </a:dk1>
      <a:lt1>
        <a:srgbClr val="000000"/>
      </a:lt1>
      <a:dk2>
        <a:srgbClr val="FFFFFF"/>
      </a:dk2>
      <a:lt2>
        <a:srgbClr val="000000"/>
      </a:lt2>
      <a:accent1>
        <a:srgbClr val="009E49"/>
      </a:accent1>
      <a:accent2>
        <a:srgbClr val="0072C6"/>
      </a:accent2>
      <a:accent3>
        <a:srgbClr val="5BBF21"/>
      </a:accent3>
      <a:accent4>
        <a:srgbClr val="626660"/>
      </a:accent4>
      <a:accent5>
        <a:srgbClr val="A3A69F"/>
      </a:accent5>
      <a:accent6>
        <a:srgbClr val="E28C05"/>
      </a:accent6>
      <a:hlink>
        <a:srgbClr val="009E49"/>
      </a:hlink>
      <a:folHlink>
        <a:srgbClr val="5BBF21"/>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Presentation 1">
        <a:dk1>
          <a:srgbClr val="808080"/>
        </a:dk1>
        <a:lt1>
          <a:srgbClr val="FFFFFF"/>
        </a:lt1>
        <a:dk2>
          <a:srgbClr val="0072C6"/>
        </a:dk2>
        <a:lt2>
          <a:srgbClr val="000000"/>
        </a:lt2>
        <a:accent1>
          <a:srgbClr val="0072C6"/>
        </a:accent1>
        <a:accent2>
          <a:srgbClr val="333399"/>
        </a:accent2>
        <a:accent3>
          <a:srgbClr val="AABCDF"/>
        </a:accent3>
        <a:accent4>
          <a:srgbClr val="DADADA"/>
        </a:accent4>
        <a:accent5>
          <a:srgbClr val="AABCDF"/>
        </a:accent5>
        <a:accent6>
          <a:srgbClr val="2D2D8A"/>
        </a:accent6>
        <a:hlink>
          <a:srgbClr val="5096C8"/>
        </a:hlink>
        <a:folHlink>
          <a:srgbClr val="99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SPS-TemplatePowerpoint</Template>
  <TotalTime>1022</TotalTime>
  <Words>442</Words>
  <Application>Microsoft Office PowerPoint</Application>
  <PresentationFormat>On-screen Show (4:3)</PresentationFormat>
  <Paragraphs>73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MS PGothic</vt:lpstr>
      <vt:lpstr>MS PGothic</vt:lpstr>
      <vt:lpstr>Arial</vt:lpstr>
      <vt:lpstr>Calibri</vt:lpstr>
      <vt:lpstr>Times</vt:lpstr>
      <vt:lpstr>Times New Roman</vt:lpstr>
      <vt:lpstr>SPS-TemplatePowerpoint</vt:lpstr>
      <vt:lpstr>Consultant Pharmacist Medicines Information &amp; Advice  A role for the ICS  May 2021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NWLH NHS Trust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Consultant Pharmacist Medicines Information &amp; Advice  How the role was developed</dc:title>
  <dc:creator>John Minshull</dc:creator>
  <cp:lastModifiedBy>Minshull John (JMINSHULL)</cp:lastModifiedBy>
  <cp:revision>40</cp:revision>
  <cp:lastPrinted>2021-05-18T12:38:04Z</cp:lastPrinted>
  <dcterms:created xsi:type="dcterms:W3CDTF">2019-12-13T16:10:28Z</dcterms:created>
  <dcterms:modified xsi:type="dcterms:W3CDTF">2022-07-12T15:27:35Z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nDIP File ID">
    <vt:lpwstr>ab31bc77-c455-448e-9137-e781beb11f7c</vt:lpwstr>
  </property>
</Properties>
</file>