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8B39C-0D22-4D41-95A7-A62DFD220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881809"/>
            <a:ext cx="7766936" cy="2169024"/>
          </a:xfrm>
        </p:spPr>
        <p:txBody>
          <a:bodyPr/>
          <a:lstStyle/>
          <a:p>
            <a:br>
              <a:rPr lang="en-GB" sz="2800" b="1" dirty="0"/>
            </a:br>
            <a:br>
              <a:rPr lang="en-GB" sz="2800" b="1" dirty="0"/>
            </a:br>
            <a:r>
              <a:rPr lang="en-GB" sz="2800" b="1" dirty="0"/>
              <a:t>Layering up: Putting in place a national pathway in Wales for the treatment of COVID-19 in the community setting 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60265F-072A-4BCE-BBF9-7E948BCBBC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Alana Adams, National Antiviral Service (NAVS), Welsh Medicines Advice Service (WMAS)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1021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EC2FB-19D2-4D23-B595-1DEC2271F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Introduction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7EE3C-59E3-4B12-A342-A37131785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National Antiviral Service (NAVS) is hosted by the Welsh Medicines Advice Service (Cardiff and Vale University Health Board (CAVUHB)). </a:t>
            </a:r>
          </a:p>
          <a:p>
            <a:r>
              <a:rPr lang="en-GB" dirty="0"/>
              <a:t>NAVS is commissioned by Welsh Government, to provide treatment or referral for treatment for extremely high-risk individuals with COVID-19 symptoms in the community. </a:t>
            </a:r>
          </a:p>
          <a:p>
            <a:r>
              <a:rPr lang="en-GB" dirty="0"/>
              <a:t>The NAVS Pathway provides a consistent way of triaging and assessing individuals for either an oral antiviral preparation or referral to their local health board for an infusion of a monoclonal antibody (MAB). Oral Paxlovid</a:t>
            </a:r>
            <a:r>
              <a:rPr lang="en-GB" baseline="30000" dirty="0"/>
              <a:t>®</a:t>
            </a:r>
            <a:r>
              <a:rPr lang="en-GB" dirty="0"/>
              <a:t>▼ is first choice followed by </a:t>
            </a:r>
            <a:r>
              <a:rPr lang="en-GB" dirty="0" err="1"/>
              <a:t>nmab</a:t>
            </a:r>
            <a:r>
              <a:rPr lang="en-GB" dirty="0"/>
              <a:t> (</a:t>
            </a:r>
            <a:r>
              <a:rPr lang="en-GB" dirty="0" err="1"/>
              <a:t>Sotrovimab</a:t>
            </a:r>
            <a:r>
              <a:rPr lang="en-GB" dirty="0"/>
              <a:t>) followed by oral Molnupiravir.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6422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9DCB2-B1F7-45C9-9F8C-4C075A979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the Medicines advice team? and key enablers?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2A5C6-869F-4957-BF5E-12FD5D82E1F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WHY?</a:t>
            </a:r>
          </a:p>
          <a:p>
            <a:r>
              <a:rPr lang="en-GB" dirty="0"/>
              <a:t>Paxlovid</a:t>
            </a:r>
            <a:r>
              <a:rPr lang="en-GB" baseline="30000" dirty="0"/>
              <a:t>®</a:t>
            </a:r>
            <a:r>
              <a:rPr lang="en-GB" dirty="0"/>
              <a:t>▼ interactions and contraindications</a:t>
            </a:r>
          </a:p>
          <a:p>
            <a:r>
              <a:rPr lang="en-GB" dirty="0"/>
              <a:t>Adaptability and flexibility</a:t>
            </a:r>
          </a:p>
          <a:p>
            <a:r>
              <a:rPr lang="en-GB" dirty="0"/>
              <a:t>Strong networking</a:t>
            </a:r>
          </a:p>
          <a:p>
            <a:r>
              <a:rPr lang="en-GB" dirty="0"/>
              <a:t>Telephone consultations</a:t>
            </a: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AFA94A-72BA-4FD6-9093-C2B8308C264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ENABLERS?</a:t>
            </a:r>
          </a:p>
          <a:p>
            <a:r>
              <a:rPr lang="en-GB" dirty="0"/>
              <a:t>Leadership</a:t>
            </a:r>
          </a:p>
          <a:p>
            <a:r>
              <a:rPr lang="en-GB" dirty="0"/>
              <a:t>Communications</a:t>
            </a:r>
          </a:p>
          <a:p>
            <a:r>
              <a:rPr lang="en-GB" dirty="0"/>
              <a:t>Workforce including skill mix</a:t>
            </a:r>
          </a:p>
          <a:p>
            <a:r>
              <a:rPr lang="en-GB" dirty="0"/>
              <a:t>Collaboration</a:t>
            </a:r>
          </a:p>
        </p:txBody>
      </p:sp>
    </p:spTree>
    <p:extLst>
      <p:ext uri="{BB962C8B-B14F-4D97-AF65-F5344CB8AC3E}">
        <p14:creationId xmlns:p14="http://schemas.microsoft.com/office/powerpoint/2010/main" val="721037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23C2F-069C-4E92-820D-5D62DDCB9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Method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0878B9E-B409-4D48-A975-1F534984FC96}"/>
              </a:ext>
            </a:extLst>
          </p:cNvPr>
          <p:cNvPicPr>
            <a:picLocks noGr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39" y="1272209"/>
            <a:ext cx="8947620" cy="5208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655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0BE2D-74AF-4277-BC33-7FFC5BB4C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Results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ED54D9-C863-4D1F-87BF-8F040B2A1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NAVS have received &gt;12,000 referrals since December 2021</a:t>
            </a:r>
          </a:p>
          <a:p>
            <a:r>
              <a:rPr lang="en-GB" dirty="0"/>
              <a:t>1735 prescriptions for Paxlovid</a:t>
            </a:r>
            <a:r>
              <a:rPr lang="en-GB" baseline="30000" dirty="0"/>
              <a:t>®</a:t>
            </a:r>
            <a:r>
              <a:rPr lang="en-GB" dirty="0"/>
              <a:t>▼ </a:t>
            </a:r>
          </a:p>
          <a:p>
            <a:r>
              <a:rPr lang="en-GB" dirty="0"/>
              <a:t>1007 prescriptions for molnupiravir</a:t>
            </a:r>
          </a:p>
          <a:p>
            <a:r>
              <a:rPr lang="en-GB" dirty="0"/>
              <a:t>2008 referrals to local health boards for a MAB to be administered.</a:t>
            </a:r>
          </a:p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F71D7D-7FC5-4211-BA49-2A2D31736C2D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10817" y="1469233"/>
            <a:ext cx="4184650" cy="576262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46587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BDEEBB-1AB0-495C-ADB5-A023F95DD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0275730-3BEB-42FA-B33B-5406CCBFB57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POSITIVES</a:t>
            </a:r>
          </a:p>
          <a:p>
            <a:r>
              <a:rPr lang="en-GB" dirty="0"/>
              <a:t>NAVS has provided a reliable, safe and consistent pathway for the deployment of antivirals across Wales in response to COVID-19 infections. </a:t>
            </a:r>
          </a:p>
          <a:p>
            <a:r>
              <a:rPr lang="en-GB" dirty="0"/>
              <a:t>Excellent collaboration and communication across the health boards and with external stakeholders</a:t>
            </a:r>
          </a:p>
          <a:p>
            <a:r>
              <a:rPr lang="en-GB" dirty="0"/>
              <a:t>Inclusion of nurse advisers within the service leading to a multidisciplinary approach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968E8C-4ED8-4160-A4F6-7A92F48DBA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/>
              <a:t>CHALLENGES</a:t>
            </a:r>
          </a:p>
          <a:p>
            <a:r>
              <a:rPr lang="en-GB" dirty="0"/>
              <a:t>Logistical challenges because of the geography of the country.</a:t>
            </a:r>
          </a:p>
          <a:p>
            <a:r>
              <a:rPr lang="en-GB" dirty="0"/>
              <a:t>Extremely fast pace of change especially at the beginning</a:t>
            </a:r>
          </a:p>
          <a:p>
            <a:r>
              <a:rPr lang="en-GB" dirty="0"/>
              <a:t>Peaks resulted in average number of referrals per day being &gt;150 well above the planned capacity</a:t>
            </a:r>
          </a:p>
          <a:p>
            <a:r>
              <a:rPr lang="en-GB" dirty="0"/>
              <a:t>Data management and analysis for reporting on ongoing basis to WG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5242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C39D7-131B-416F-98A5-BF4416635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Future plans and business continuity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B709B-3E87-4CAD-88F0-DC89453AA0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Future plans</a:t>
            </a:r>
          </a:p>
          <a:p>
            <a:r>
              <a:rPr lang="en-GB" dirty="0"/>
              <a:t>Development of a self referral tool, enabling citizens to access the service more seamlessly and without delays</a:t>
            </a:r>
          </a:p>
          <a:p>
            <a:r>
              <a:rPr lang="en-GB" dirty="0"/>
              <a:t>Courier service procurement to avoid excessive costs associated with Taxi use</a:t>
            </a:r>
          </a:p>
          <a:p>
            <a:r>
              <a:rPr lang="en-GB" dirty="0"/>
              <a:t>Working with Digital Health Care Wales (DHCW) ensuring all eligible citizens are identified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D3ECCC-A7E8-458B-B584-CE62A78DC2A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Business continuity (in case of large peaks)</a:t>
            </a:r>
          </a:p>
          <a:p>
            <a:r>
              <a:rPr lang="en-GB" dirty="0"/>
              <a:t>In discussions with teams at other health boards which would enable support for triage to be undertaken in local areas when the NAVS team are at capacity</a:t>
            </a:r>
          </a:p>
          <a:p>
            <a:r>
              <a:rPr lang="en-GB" dirty="0"/>
              <a:t>Recruitment of more team members</a:t>
            </a:r>
          </a:p>
          <a:p>
            <a:r>
              <a:rPr lang="en-GB" dirty="0"/>
              <a:t>Development of training pack, enabling training and performance to be managed consistently.</a:t>
            </a:r>
          </a:p>
        </p:txBody>
      </p:sp>
    </p:spTree>
    <p:extLst>
      <p:ext uri="{BB962C8B-B14F-4D97-AF65-F5344CB8AC3E}">
        <p14:creationId xmlns:p14="http://schemas.microsoft.com/office/powerpoint/2010/main" val="2339029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482</TotalTime>
  <Words>415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  Layering up: Putting in place a national pathway in Wales for the treatment of COVID-19 in the community setting  </vt:lpstr>
      <vt:lpstr>Introduction</vt:lpstr>
      <vt:lpstr>Why the Medicines advice team? and key enablers?</vt:lpstr>
      <vt:lpstr>Method</vt:lpstr>
      <vt:lpstr>Results</vt:lpstr>
      <vt:lpstr>Discussion</vt:lpstr>
      <vt:lpstr>Future plans and business continuity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Layering up: Putting in place a national pathway in Wales for the treatment of COVID-19 in the community setting</dc:title>
  <dc:creator>Alana Adams (Cardiff and Vale UHB - Pharmacy)</dc:creator>
  <cp:lastModifiedBy>Alana Adams (Cardiff and Vale UHB - Pharmacy)</cp:lastModifiedBy>
  <cp:revision>12</cp:revision>
  <dcterms:created xsi:type="dcterms:W3CDTF">2022-09-20T12:28:51Z</dcterms:created>
  <dcterms:modified xsi:type="dcterms:W3CDTF">2022-10-30T12:57:46Z</dcterms:modified>
</cp:coreProperties>
</file>