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6" r:id="rId3"/>
    <p:sldId id="259" r:id="rId4"/>
    <p:sldId id="260" r:id="rId5"/>
    <p:sldId id="263" r:id="rId6"/>
    <p:sldId id="262" r:id="rId7"/>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jalingam, Sharanja" initials="RS" lastIdx="9" clrIdx="0"/>
  <p:cmAuthor id="1" name="Bassi, Sukhpreet" initials="B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9731" autoAdjust="0"/>
  </p:normalViewPr>
  <p:slideViewPr>
    <p:cSldViewPr showGuides="1">
      <p:cViewPr varScale="1">
        <p:scale>
          <a:sx n="103" d="100"/>
          <a:sy n="103" d="100"/>
        </p:scale>
        <p:origin x="864" y="150"/>
      </p:cViewPr>
      <p:guideLst>
        <p:guide orient="horz" pos="2160"/>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F8A02-85FC-4605-BD55-83731C8F16F3}" type="datetimeFigureOut">
              <a:rPr lang="en-GB" smtClean="0"/>
              <a:t>27/08/2021</a:t>
            </a:fld>
            <a:endParaRPr lang="en-GB"/>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0335C-19B1-4D3D-B109-0F1CA11477DD}" type="slidenum">
              <a:rPr lang="en-GB" smtClean="0"/>
              <a:t>‹#›</a:t>
            </a:fld>
            <a:endParaRPr lang="en-GB"/>
          </a:p>
        </p:txBody>
      </p:sp>
    </p:spTree>
    <p:extLst>
      <p:ext uri="{BB962C8B-B14F-4D97-AF65-F5344CB8AC3E}">
        <p14:creationId xmlns:p14="http://schemas.microsoft.com/office/powerpoint/2010/main" val="2624072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F0335C-19B1-4D3D-B109-0F1CA11477DD}" type="slidenum">
              <a:rPr lang="en-GB" smtClean="0"/>
              <a:t>1</a:t>
            </a:fld>
            <a:endParaRPr lang="en-GB"/>
          </a:p>
        </p:txBody>
      </p:sp>
    </p:spTree>
    <p:extLst>
      <p:ext uri="{BB962C8B-B14F-4D97-AF65-F5344CB8AC3E}">
        <p14:creationId xmlns:p14="http://schemas.microsoft.com/office/powerpoint/2010/main" val="341076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F0335C-19B1-4D3D-B109-0F1CA11477DD}" type="slidenum">
              <a:rPr lang="en-GB" smtClean="0"/>
              <a:t>2</a:t>
            </a:fld>
            <a:endParaRPr lang="en-GB"/>
          </a:p>
        </p:txBody>
      </p:sp>
    </p:spTree>
    <p:extLst>
      <p:ext uri="{BB962C8B-B14F-4D97-AF65-F5344CB8AC3E}">
        <p14:creationId xmlns:p14="http://schemas.microsoft.com/office/powerpoint/2010/main" val="378766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0335C-19B1-4D3D-B109-0F1CA11477DD}" type="slidenum">
              <a:rPr lang="en-GB" smtClean="0"/>
              <a:t>3</a:t>
            </a:fld>
            <a:endParaRPr lang="en-GB"/>
          </a:p>
        </p:txBody>
      </p:sp>
    </p:spTree>
    <p:extLst>
      <p:ext uri="{BB962C8B-B14F-4D97-AF65-F5344CB8AC3E}">
        <p14:creationId xmlns:p14="http://schemas.microsoft.com/office/powerpoint/2010/main" val="94229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F0335C-19B1-4D3D-B109-0F1CA11477DD}" type="slidenum">
              <a:rPr lang="en-GB" smtClean="0"/>
              <a:t>4</a:t>
            </a:fld>
            <a:endParaRPr lang="en-GB"/>
          </a:p>
        </p:txBody>
      </p:sp>
    </p:spTree>
    <p:extLst>
      <p:ext uri="{BB962C8B-B14F-4D97-AF65-F5344CB8AC3E}">
        <p14:creationId xmlns:p14="http://schemas.microsoft.com/office/powerpoint/2010/main" val="188005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endParaRPr>
          </a:p>
        </p:txBody>
      </p:sp>
      <p:sp>
        <p:nvSpPr>
          <p:cNvPr id="4" name="Slide Number Placeholder 3"/>
          <p:cNvSpPr>
            <a:spLocks noGrp="1"/>
          </p:cNvSpPr>
          <p:nvPr>
            <p:ph type="sldNum" sz="quarter" idx="10"/>
          </p:nvPr>
        </p:nvSpPr>
        <p:spPr/>
        <p:txBody>
          <a:bodyPr/>
          <a:lstStyle/>
          <a:p>
            <a:fld id="{DFF0335C-19B1-4D3D-B109-0F1CA11477DD}" type="slidenum">
              <a:rPr lang="en-GB" smtClean="0"/>
              <a:t>5</a:t>
            </a:fld>
            <a:endParaRPr lang="en-GB"/>
          </a:p>
        </p:txBody>
      </p:sp>
    </p:spTree>
    <p:extLst>
      <p:ext uri="{BB962C8B-B14F-4D97-AF65-F5344CB8AC3E}">
        <p14:creationId xmlns:p14="http://schemas.microsoft.com/office/powerpoint/2010/main" val="394602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0335C-19B1-4D3D-B109-0F1CA11477DD}" type="slidenum">
              <a:rPr lang="en-GB" smtClean="0"/>
              <a:t>6</a:t>
            </a:fld>
            <a:endParaRPr lang="en-GB"/>
          </a:p>
        </p:txBody>
      </p:sp>
    </p:spTree>
    <p:extLst>
      <p:ext uri="{BB962C8B-B14F-4D97-AF65-F5344CB8AC3E}">
        <p14:creationId xmlns:p14="http://schemas.microsoft.com/office/powerpoint/2010/main" val="132182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7"/>
            <a:ext cx="10361851"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E705821-E1E0-4147-A7F2-4A5CED46A10B}"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8D24B-2D24-4C15-9EF3-F92994988B25}" type="slidenum">
              <a:rPr lang="en-GB" smtClean="0"/>
              <a:t>‹#›</a:t>
            </a:fld>
            <a:endParaRPr lang="en-GB"/>
          </a:p>
        </p:txBody>
      </p:sp>
    </p:spTree>
    <p:extLst>
      <p:ext uri="{BB962C8B-B14F-4D97-AF65-F5344CB8AC3E}">
        <p14:creationId xmlns:p14="http://schemas.microsoft.com/office/powerpoint/2010/main" val="245688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705821-E1E0-4147-A7F2-4A5CED46A10B}"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8D24B-2D24-4C15-9EF3-F92994988B25}" type="slidenum">
              <a:rPr lang="en-GB" smtClean="0"/>
              <a:t>‹#›</a:t>
            </a:fld>
            <a:endParaRPr lang="en-GB"/>
          </a:p>
        </p:txBody>
      </p:sp>
    </p:spTree>
    <p:extLst>
      <p:ext uri="{BB962C8B-B14F-4D97-AF65-F5344CB8AC3E}">
        <p14:creationId xmlns:p14="http://schemas.microsoft.com/office/powerpoint/2010/main" val="336346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40"/>
            <a:ext cx="2742843"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521" y="274640"/>
            <a:ext cx="802535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705821-E1E0-4147-A7F2-4A5CED46A10B}"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8D24B-2D24-4C15-9EF3-F92994988B25}" type="slidenum">
              <a:rPr lang="en-GB" smtClean="0"/>
              <a:t>‹#›</a:t>
            </a:fld>
            <a:endParaRPr lang="en-GB"/>
          </a:p>
        </p:txBody>
      </p:sp>
    </p:spTree>
    <p:extLst>
      <p:ext uri="{BB962C8B-B14F-4D97-AF65-F5344CB8AC3E}">
        <p14:creationId xmlns:p14="http://schemas.microsoft.com/office/powerpoint/2010/main" val="80017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705821-E1E0-4147-A7F2-4A5CED46A10B}"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8D24B-2D24-4C15-9EF3-F92994988B25}" type="slidenum">
              <a:rPr lang="en-GB" smtClean="0"/>
              <a:t>‹#›</a:t>
            </a:fld>
            <a:endParaRPr lang="en-GB"/>
          </a:p>
        </p:txBody>
      </p:sp>
    </p:spTree>
    <p:extLst>
      <p:ext uri="{BB962C8B-B14F-4D97-AF65-F5344CB8AC3E}">
        <p14:creationId xmlns:p14="http://schemas.microsoft.com/office/powerpoint/2010/main" val="24110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2"/>
            <a:ext cx="10361851"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05821-E1E0-4147-A7F2-4A5CED46A10B}"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8D24B-2D24-4C15-9EF3-F92994988B25}" type="slidenum">
              <a:rPr lang="en-GB" smtClean="0"/>
              <a:t>‹#›</a:t>
            </a:fld>
            <a:endParaRPr lang="en-GB"/>
          </a:p>
        </p:txBody>
      </p:sp>
    </p:spTree>
    <p:extLst>
      <p:ext uri="{BB962C8B-B14F-4D97-AF65-F5344CB8AC3E}">
        <p14:creationId xmlns:p14="http://schemas.microsoft.com/office/powerpoint/2010/main" val="44169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521" y="1600202"/>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793" y="1600202"/>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705821-E1E0-4147-A7F2-4A5CED46A10B}"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8D24B-2D24-4C15-9EF3-F92994988B25}" type="slidenum">
              <a:rPr lang="en-GB" smtClean="0"/>
              <a:t>‹#›</a:t>
            </a:fld>
            <a:endParaRPr lang="en-GB"/>
          </a:p>
        </p:txBody>
      </p:sp>
    </p:spTree>
    <p:extLst>
      <p:ext uri="{BB962C8B-B14F-4D97-AF65-F5344CB8AC3E}">
        <p14:creationId xmlns:p14="http://schemas.microsoft.com/office/powerpoint/2010/main" val="35046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E705821-E1E0-4147-A7F2-4A5CED46A10B}" type="datetimeFigureOut">
              <a:rPr lang="en-GB" smtClean="0"/>
              <a:t>27/08/2021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E8D24B-2D24-4C15-9EF3-F92994988B25}" type="slidenum">
              <a:rPr lang="en-GB" smtClean="0"/>
              <a:t>‹#›</a:t>
            </a:fld>
            <a:endParaRPr lang="en-GB"/>
          </a:p>
        </p:txBody>
      </p:sp>
    </p:spTree>
    <p:extLst>
      <p:ext uri="{BB962C8B-B14F-4D97-AF65-F5344CB8AC3E}">
        <p14:creationId xmlns:p14="http://schemas.microsoft.com/office/powerpoint/2010/main" val="92678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E705821-E1E0-4147-A7F2-4A5CED46A10B}" type="datetimeFigureOut">
              <a:rPr lang="en-GB" smtClean="0"/>
              <a:t>27/08/2021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E8D24B-2D24-4C15-9EF3-F92994988B25}" type="slidenum">
              <a:rPr lang="en-GB" smtClean="0"/>
              <a:t>‹#›</a:t>
            </a:fld>
            <a:endParaRPr lang="en-GB"/>
          </a:p>
        </p:txBody>
      </p:sp>
    </p:spTree>
    <p:extLst>
      <p:ext uri="{BB962C8B-B14F-4D97-AF65-F5344CB8AC3E}">
        <p14:creationId xmlns:p14="http://schemas.microsoft.com/office/powerpoint/2010/main" val="191547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05821-E1E0-4147-A7F2-4A5CED46A10B}" type="datetimeFigureOut">
              <a:rPr lang="en-GB" smtClean="0"/>
              <a:t>27/08/2021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E8D24B-2D24-4C15-9EF3-F92994988B25}" type="slidenum">
              <a:rPr lang="en-GB" smtClean="0"/>
              <a:t>‹#›</a:t>
            </a:fld>
            <a:endParaRPr lang="en-GB"/>
          </a:p>
        </p:txBody>
      </p:sp>
    </p:spTree>
    <p:extLst>
      <p:ext uri="{BB962C8B-B14F-4D97-AF65-F5344CB8AC3E}">
        <p14:creationId xmlns:p14="http://schemas.microsoft.com/office/powerpoint/2010/main" val="335714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114" y="273052"/>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521" y="1435102"/>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705821-E1E0-4147-A7F2-4A5CED46A10B}"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8D24B-2D24-4C15-9EF3-F92994988B25}" type="slidenum">
              <a:rPr lang="en-GB" smtClean="0"/>
              <a:t>‹#›</a:t>
            </a:fld>
            <a:endParaRPr lang="en-GB"/>
          </a:p>
        </p:txBody>
      </p:sp>
    </p:spTree>
    <p:extLst>
      <p:ext uri="{BB962C8B-B14F-4D97-AF65-F5344CB8AC3E}">
        <p14:creationId xmlns:p14="http://schemas.microsoft.com/office/powerpoint/2010/main" val="338271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705821-E1E0-4147-A7F2-4A5CED46A10B}"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8D24B-2D24-4C15-9EF3-F92994988B25}" type="slidenum">
              <a:rPr lang="en-GB" smtClean="0"/>
              <a:t>‹#›</a:t>
            </a:fld>
            <a:endParaRPr lang="en-GB"/>
          </a:p>
        </p:txBody>
      </p:sp>
    </p:spTree>
    <p:extLst>
      <p:ext uri="{BB962C8B-B14F-4D97-AF65-F5344CB8AC3E}">
        <p14:creationId xmlns:p14="http://schemas.microsoft.com/office/powerpoint/2010/main" val="260933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521" y="1600202"/>
            <a:ext cx="1097137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21" y="6356352"/>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05821-E1E0-4147-A7F2-4A5CED46A10B}" type="datetimeFigureOut">
              <a:rPr lang="en-GB" smtClean="0"/>
              <a:t>27/08/2021</a:t>
            </a:fld>
            <a:endParaRPr lang="en-GB"/>
          </a:p>
        </p:txBody>
      </p:sp>
      <p:sp>
        <p:nvSpPr>
          <p:cNvPr id="5" name="Footer Placeholder 4"/>
          <p:cNvSpPr>
            <a:spLocks noGrp="1"/>
          </p:cNvSpPr>
          <p:nvPr>
            <p:ph type="ftr" sz="quarter" idx="3"/>
          </p:nvPr>
        </p:nvSpPr>
        <p:spPr>
          <a:xfrm>
            <a:off x="4165058" y="6356352"/>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6463" y="6356352"/>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8D24B-2D24-4C15-9EF3-F92994988B25}" type="slidenum">
              <a:rPr lang="en-GB" smtClean="0"/>
              <a:t>‹#›</a:t>
            </a:fld>
            <a:endParaRPr lang="en-GB"/>
          </a:p>
        </p:txBody>
      </p:sp>
    </p:spTree>
    <p:extLst>
      <p:ext uri="{BB962C8B-B14F-4D97-AF65-F5344CB8AC3E}">
        <p14:creationId xmlns:p14="http://schemas.microsoft.com/office/powerpoint/2010/main" val="235705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gif"/><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bmjopen.bmj.com/content/bmjopen/8/5/e021239.full.pdf%20Jun%20202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AutoShape 6" descr="Barts Health on Twitter: &amp;quot;If you have received a text message from Barts  Health inviting you to have your first Covid-19 #vaccine at the NHS vaccination  centre, Newham this is legitimate. O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Barts Health on Twitter: &amp;quot;If you have received a text message from Barts  Health inviting you to have your first Covid-19 #vaccine at the NHS vaccination  centre, Newham this is legitimate. O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ight Triangle 17"/>
          <p:cNvSpPr/>
          <p:nvPr/>
        </p:nvSpPr>
        <p:spPr>
          <a:xfrm>
            <a:off x="-25474" y="-7772"/>
            <a:ext cx="5879182" cy="6865772"/>
          </a:xfrm>
          <a:prstGeom prst="rtTriangl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094414" y="1334959"/>
            <a:ext cx="6193480" cy="1661993"/>
          </a:xfrm>
          <a:prstGeom prst="rect">
            <a:avLst/>
          </a:prstGeom>
          <a:noFill/>
        </p:spPr>
        <p:txBody>
          <a:bodyPr wrap="square" rtlCol="0">
            <a:spAutoFit/>
          </a:bodyPr>
          <a:lstStyle/>
          <a:p>
            <a:pPr algn="ctr"/>
            <a:r>
              <a:rPr lang="en-GB" sz="2800" b="1" dirty="0">
                <a:latin typeface="Gill Sans MT" panose="020B0502020104020203" pitchFamily="34" charset="0"/>
              </a:rPr>
              <a:t>Analysis of Clinical Enquiries Received by COVID-19 Vaccination Centres at Barts Health NHS Trust</a:t>
            </a:r>
            <a:endParaRPr lang="en-GB" sz="2800" dirty="0">
              <a:latin typeface="Gill Sans MT" panose="020B0502020104020203" pitchFamily="34" charset="0"/>
            </a:endParaRPr>
          </a:p>
          <a:p>
            <a:pPr algn="ctr"/>
            <a:endParaRPr lang="en-GB" dirty="0"/>
          </a:p>
        </p:txBody>
      </p:sp>
      <p:sp>
        <p:nvSpPr>
          <p:cNvPr id="32" name="Right Triangle 31"/>
          <p:cNvSpPr/>
          <p:nvPr/>
        </p:nvSpPr>
        <p:spPr>
          <a:xfrm rot="10800000">
            <a:off x="190551" y="-7772"/>
            <a:ext cx="5903862" cy="6865772"/>
          </a:xfrm>
          <a:prstGeom prst="rtTriangl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6172413" y="5819306"/>
            <a:ext cx="5873984" cy="861774"/>
          </a:xfrm>
          <a:prstGeom prst="rect">
            <a:avLst/>
          </a:prstGeom>
          <a:noFill/>
        </p:spPr>
        <p:txBody>
          <a:bodyPr wrap="square" rtlCol="0">
            <a:spAutoFit/>
          </a:bodyPr>
          <a:lstStyle/>
          <a:p>
            <a:r>
              <a:rPr lang="en-GB" sz="1600" b="1" dirty="0">
                <a:latin typeface="Gill Sans MT" panose="020B0502020104020203" pitchFamily="34" charset="0"/>
              </a:rPr>
              <a:t>Authors: </a:t>
            </a:r>
            <a:r>
              <a:rPr lang="en-GB" sz="1600" u="sng" dirty="0">
                <a:latin typeface="Gill Sans MT" panose="020B0502020104020203" pitchFamily="34" charset="0"/>
              </a:rPr>
              <a:t>Sukhpreet Bassi</a:t>
            </a:r>
            <a:r>
              <a:rPr lang="en-GB" sz="1600" u="sng" baseline="30000" dirty="0">
                <a:latin typeface="Gill Sans MT" panose="020B0502020104020203" pitchFamily="34" charset="0"/>
              </a:rPr>
              <a:t>1</a:t>
            </a:r>
            <a:r>
              <a:rPr lang="en-GB" sz="1600" dirty="0">
                <a:latin typeface="Gill Sans MT" panose="020B0502020104020203" pitchFamily="34" charset="0"/>
              </a:rPr>
              <a:t>, Rubena Begum</a:t>
            </a:r>
            <a:r>
              <a:rPr lang="en-GB" sz="1600" baseline="30000" dirty="0">
                <a:latin typeface="Gill Sans MT" panose="020B0502020104020203" pitchFamily="34" charset="0"/>
              </a:rPr>
              <a:t>2</a:t>
            </a:r>
            <a:r>
              <a:rPr lang="en-GB" sz="1600" dirty="0">
                <a:latin typeface="Gill Sans MT" panose="020B0502020104020203" pitchFamily="34" charset="0"/>
              </a:rPr>
              <a:t>, Catherine Olie</a:t>
            </a:r>
            <a:r>
              <a:rPr lang="en-GB" sz="1600" baseline="30000" dirty="0">
                <a:latin typeface="Gill Sans MT" panose="020B0502020104020203" pitchFamily="34" charset="0"/>
              </a:rPr>
              <a:t>3</a:t>
            </a:r>
            <a:r>
              <a:rPr lang="en-GB" sz="1600" dirty="0">
                <a:latin typeface="Gill Sans MT" panose="020B0502020104020203" pitchFamily="34" charset="0"/>
              </a:rPr>
              <a:t>, Raliat Onatade</a:t>
            </a:r>
            <a:r>
              <a:rPr lang="en-GB" sz="1600" baseline="30000" dirty="0">
                <a:latin typeface="Gill Sans MT" panose="020B0502020104020203" pitchFamily="34" charset="0"/>
              </a:rPr>
              <a:t>4</a:t>
            </a:r>
            <a:endParaRPr lang="en-GB" sz="1600" dirty="0">
              <a:latin typeface="Gill Sans MT" panose="020B0502020104020203" pitchFamily="34" charset="0"/>
            </a:endParaRPr>
          </a:p>
          <a:p>
            <a:endParaRPr lang="en-GB" dirty="0"/>
          </a:p>
        </p:txBody>
      </p:sp>
      <p:cxnSp>
        <p:nvCxnSpPr>
          <p:cNvPr id="31" name="Straight Connector 30"/>
          <p:cNvCxnSpPr/>
          <p:nvPr/>
        </p:nvCxnSpPr>
        <p:spPr>
          <a:xfrm>
            <a:off x="6383238" y="2852936"/>
            <a:ext cx="547260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screenshot of a cell phone&#10;&#10;Description automatically generated"/>
          <p:cNvPicPr/>
          <p:nvPr/>
        </p:nvPicPr>
        <p:blipFill rotWithShape="1">
          <a:blip r:embed="rId7" cstate="print">
            <a:extLst>
              <a:ext uri="{28A0092B-C50C-407E-A947-70E740481C1C}">
                <a14:useLocalDpi xmlns:a14="http://schemas.microsoft.com/office/drawing/2010/main" val="0"/>
              </a:ext>
            </a:extLst>
          </a:blip>
          <a:srcRect l="12871" t="22222" r="5836" b="19047"/>
          <a:stretch/>
        </p:blipFill>
        <p:spPr bwMode="auto">
          <a:xfrm>
            <a:off x="10534197" y="134113"/>
            <a:ext cx="1628775" cy="866775"/>
          </a:xfrm>
          <a:prstGeom prst="rect">
            <a:avLst/>
          </a:prstGeom>
          <a:noFill/>
          <a:ln>
            <a:noFill/>
          </a:ln>
          <a:extLst>
            <a:ext uri="{53640926-AAD7-44D8-BBD7-CCE9431645EC}">
              <a14:shadowObscured xmlns:a14="http://schemas.microsoft.com/office/drawing/2010/main"/>
            </a:ext>
          </a:extLst>
        </p:spPr>
      </p:pic>
      <p:pic>
        <p:nvPicPr>
          <p:cNvPr id="8" name="Audio Recording 25 Aug 2021 at 11:42:18" descr="Audio Recording 25 Aug 2021 at 11:42:18">
            <a:hlinkClick r:id="" action="ppaction://media"/>
            <a:extLst>
              <a:ext uri="{FF2B5EF4-FFF2-40B4-BE49-F238E27FC236}">
                <a16:creationId xmlns:a16="http://schemas.microsoft.com/office/drawing/2014/main" id="{DA9052D4-265C-D24F-9318-30B92C6B400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43368" y="6165304"/>
            <a:ext cx="626343" cy="626343"/>
          </a:xfrm>
          <a:prstGeom prst="rect">
            <a:avLst/>
          </a:prstGeom>
        </p:spPr>
      </p:pic>
    </p:spTree>
    <p:extLst>
      <p:ext uri="{BB962C8B-B14F-4D97-AF65-F5344CB8AC3E}">
        <p14:creationId xmlns:p14="http://schemas.microsoft.com/office/powerpoint/2010/main" val="78703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471" t="3757" r="14823"/>
          <a:stretch/>
        </p:blipFill>
        <p:spPr bwMode="auto">
          <a:xfrm>
            <a:off x="0" y="18126"/>
            <a:ext cx="46632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799062" y="116632"/>
            <a:ext cx="5760640" cy="646331"/>
          </a:xfrm>
          <a:prstGeom prst="rect">
            <a:avLst/>
          </a:prstGeom>
          <a:noFill/>
        </p:spPr>
        <p:txBody>
          <a:bodyPr wrap="square" rtlCol="0">
            <a:spAutoFit/>
          </a:bodyPr>
          <a:lstStyle/>
          <a:p>
            <a:r>
              <a:rPr lang="en-GB" sz="3600" b="1" dirty="0">
                <a:latin typeface="Gill Sans MT" panose="020B0502020104020203" pitchFamily="34" charset="0"/>
                <a:ea typeface="Tahoma" panose="020B0604030504040204" pitchFamily="34" charset="0"/>
                <a:cs typeface="Tahoma" panose="020B0604030504040204" pitchFamily="34" charset="0"/>
              </a:rPr>
              <a:t>Introduction</a:t>
            </a:r>
            <a:endParaRPr lang="en-GB" sz="3200" b="1" dirty="0">
              <a:latin typeface="Gill Sans MT" panose="020B0502020104020203" pitchFamily="34" charset="0"/>
              <a:ea typeface="Tahoma" panose="020B0604030504040204" pitchFamily="34" charset="0"/>
              <a:cs typeface="Tahoma" panose="020B0604030504040204" pitchFamily="34" charset="0"/>
            </a:endParaRPr>
          </a:p>
        </p:txBody>
      </p:sp>
      <p:sp>
        <p:nvSpPr>
          <p:cNvPr id="10" name="Rectangle 9"/>
          <p:cNvSpPr/>
          <p:nvPr/>
        </p:nvSpPr>
        <p:spPr>
          <a:xfrm>
            <a:off x="4873908" y="980728"/>
            <a:ext cx="6984776" cy="1206193"/>
          </a:xfrm>
          <a:prstGeom prst="rect">
            <a:avLst/>
          </a:prstGeom>
          <a:solidFill>
            <a:schemeClr val="accent2">
              <a:lumMod val="20000"/>
              <a:lumOff val="80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Gill Sans MT" panose="020B0502020104020203" pitchFamily="34" charset="0"/>
                <a:cs typeface="Arial" panose="020B0604020202020204" pitchFamily="34" charset="0"/>
              </a:rPr>
              <a:t>Barts Health NHS Trust supported the provision of the COVID-19 vaccination programme across both primary and secondary care settings</a:t>
            </a:r>
            <a:r>
              <a:rPr lang="en-GB" dirty="0">
                <a:latin typeface="Arial" panose="020B0604020202020204" pitchFamily="34" charset="0"/>
                <a:cs typeface="Arial" panose="020B0604020202020204" pitchFamily="34" charset="0"/>
              </a:rPr>
              <a:t>.</a:t>
            </a:r>
          </a:p>
        </p:txBody>
      </p:sp>
      <p:sp>
        <p:nvSpPr>
          <p:cNvPr id="13" name="Rectangle 12"/>
          <p:cNvSpPr/>
          <p:nvPr/>
        </p:nvSpPr>
        <p:spPr>
          <a:xfrm>
            <a:off x="4871070" y="2348880"/>
            <a:ext cx="6984776" cy="1206193"/>
          </a:xfrm>
          <a:prstGeom prst="rect">
            <a:avLst/>
          </a:prstGeom>
          <a:solidFill>
            <a:schemeClr val="accent2">
              <a:lumMod val="20000"/>
              <a:lumOff val="80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Gill Sans MT" panose="020B0502020104020203" pitchFamily="34" charset="0"/>
                <a:cs typeface="Arial" panose="020B0604020202020204" pitchFamily="34" charset="0"/>
              </a:rPr>
              <a:t>Hospital Vaccination Centres</a:t>
            </a:r>
            <a:r>
              <a:rPr lang="en-GB" dirty="0">
                <a:solidFill>
                  <a:schemeClr val="tx1"/>
                </a:solidFill>
                <a:latin typeface="Gill Sans MT" panose="020B0502020104020203" pitchFamily="34" charset="0"/>
                <a:cs typeface="Arial" panose="020B0604020202020204" pitchFamily="34" charset="0"/>
              </a:rPr>
              <a:t>:  provided the BNT162b2 mRNA Covid-19 Vaccine (Pfizer </a:t>
            </a:r>
            <a:r>
              <a:rPr lang="en-GB" dirty="0" err="1">
                <a:solidFill>
                  <a:schemeClr val="tx1"/>
                </a:solidFill>
                <a:latin typeface="Gill Sans MT" panose="020B0502020104020203" pitchFamily="34" charset="0"/>
                <a:cs typeface="Arial" panose="020B0604020202020204" pitchFamily="34" charset="0"/>
              </a:rPr>
              <a:t>BioNTech</a:t>
            </a:r>
            <a:r>
              <a:rPr lang="en-GB" dirty="0">
                <a:solidFill>
                  <a:schemeClr val="tx1"/>
                </a:solidFill>
                <a:latin typeface="Gill Sans MT" panose="020B0502020104020203" pitchFamily="34" charset="0"/>
                <a:cs typeface="Arial" panose="020B0604020202020204" pitchFamily="34" charset="0"/>
              </a:rPr>
              <a:t> Vaccine) to staff within the Trust </a:t>
            </a:r>
          </a:p>
        </p:txBody>
      </p:sp>
      <p:sp>
        <p:nvSpPr>
          <p:cNvPr id="15" name="Rectangle 14"/>
          <p:cNvSpPr/>
          <p:nvPr/>
        </p:nvSpPr>
        <p:spPr>
          <a:xfrm>
            <a:off x="4871070" y="5085184"/>
            <a:ext cx="6984776" cy="1440160"/>
          </a:xfrm>
          <a:prstGeom prst="rect">
            <a:avLst/>
          </a:prstGeom>
          <a:solidFill>
            <a:schemeClr val="accent2">
              <a:lumMod val="75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Gill Sans MT" panose="020B0502020104020203" pitchFamily="34" charset="0"/>
                <a:cs typeface="Arial" panose="020B0604020202020204" pitchFamily="34" charset="0"/>
              </a:rPr>
              <a:t>Study Objective </a:t>
            </a:r>
          </a:p>
          <a:p>
            <a:r>
              <a:rPr lang="en-GB" dirty="0">
                <a:latin typeface="Gill Sans MT" panose="020B0502020104020203" pitchFamily="34" charset="0"/>
                <a:cs typeface="Arial" panose="020B0604020202020204" pitchFamily="34" charset="0"/>
              </a:rPr>
              <a:t>This review aims to analyse the clinical enquiries received at the Hospital Vaccination Centres and the Public Vaccination Centre, to determine the frequency of enquiries received and the common enquiry trends</a:t>
            </a:r>
            <a:r>
              <a:rPr lang="en-GB" dirty="0">
                <a:latin typeface="Arial" panose="020B0604020202020204" pitchFamily="34" charset="0"/>
                <a:cs typeface="Arial" panose="020B0604020202020204" pitchFamily="34" charset="0"/>
              </a:rPr>
              <a:t>.</a:t>
            </a:r>
          </a:p>
        </p:txBody>
      </p:sp>
      <p:sp>
        <p:nvSpPr>
          <p:cNvPr id="11" name="Rectangle 10"/>
          <p:cNvSpPr/>
          <p:nvPr/>
        </p:nvSpPr>
        <p:spPr>
          <a:xfrm>
            <a:off x="4871070" y="3717032"/>
            <a:ext cx="6984776" cy="1206193"/>
          </a:xfrm>
          <a:prstGeom prst="rect">
            <a:avLst/>
          </a:prstGeom>
          <a:solidFill>
            <a:schemeClr val="accent2">
              <a:lumMod val="20000"/>
              <a:lumOff val="80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Gill Sans MT" panose="020B0502020104020203" pitchFamily="34" charset="0"/>
                <a:cs typeface="Arial" panose="020B0604020202020204" pitchFamily="34" charset="0"/>
              </a:rPr>
              <a:t>Public </a:t>
            </a:r>
            <a:r>
              <a:rPr lang="en-GB" b="1" dirty="0" err="1">
                <a:solidFill>
                  <a:schemeClr val="tx1"/>
                </a:solidFill>
                <a:latin typeface="Gill Sans MT" panose="020B0502020104020203" pitchFamily="34" charset="0"/>
                <a:cs typeface="Arial" panose="020B0604020202020204" pitchFamily="34" charset="0"/>
              </a:rPr>
              <a:t>ExCel</a:t>
            </a:r>
            <a:r>
              <a:rPr lang="en-GB" b="1" dirty="0">
                <a:solidFill>
                  <a:schemeClr val="tx1"/>
                </a:solidFill>
                <a:latin typeface="Gill Sans MT" panose="020B0502020104020203" pitchFamily="34" charset="0"/>
                <a:cs typeface="Arial" panose="020B0604020202020204" pitchFamily="34" charset="0"/>
              </a:rPr>
              <a:t> London Vaccination Centre: </a:t>
            </a:r>
            <a:r>
              <a:rPr lang="en-GB" dirty="0">
                <a:solidFill>
                  <a:schemeClr val="tx1"/>
                </a:solidFill>
                <a:latin typeface="Gill Sans MT" panose="020B0502020104020203" pitchFamily="34" charset="0"/>
                <a:cs typeface="Arial" panose="020B0604020202020204" pitchFamily="34" charset="0"/>
              </a:rPr>
              <a:t>provided the ChAdOx1 nCoV-19 vaccine (AstraZeneca Vaccine) to the public </a:t>
            </a:r>
          </a:p>
        </p:txBody>
      </p:sp>
      <p:cxnSp>
        <p:nvCxnSpPr>
          <p:cNvPr id="9" name="Straight Connector 8"/>
          <p:cNvCxnSpPr/>
          <p:nvPr/>
        </p:nvCxnSpPr>
        <p:spPr>
          <a:xfrm>
            <a:off x="4873908" y="790812"/>
            <a:ext cx="266145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503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6659" t="37449" r="84727" b="38858"/>
          <a:stretch/>
        </p:blipFill>
        <p:spPr bwMode="auto">
          <a:xfrm>
            <a:off x="1202949" y="764704"/>
            <a:ext cx="2041179" cy="1795038"/>
          </a:xfrm>
          <a:prstGeom prst="ellipse">
            <a:avLst/>
          </a:prstGeom>
          <a:ln>
            <a:noFill/>
          </a:ln>
          <a:scene3d>
            <a:camera prst="orthographicFront"/>
            <a:lightRig rig="threePt" dir="t"/>
          </a:scene3d>
          <a:sp3d>
            <a:bevelT/>
          </a:sp3d>
          <a:extLst>
            <a:ext uri="{53640926-AAD7-44D8-BBD7-CCE9431645EC}">
              <a14:shadowObscured xmlns:a14="http://schemas.microsoft.com/office/drawing/2010/main"/>
            </a:ext>
          </a:extLst>
        </p:spPr>
      </p:pic>
      <p:pic>
        <p:nvPicPr>
          <p:cNvPr id="6" name="Picture 5"/>
          <p:cNvPicPr/>
          <p:nvPr/>
        </p:nvPicPr>
        <p:blipFill rotWithShape="1">
          <a:blip r:embed="rId3"/>
          <a:srcRect l="19924" t="38332" r="70133" b="37544"/>
          <a:stretch/>
        </p:blipFill>
        <p:spPr bwMode="auto">
          <a:xfrm>
            <a:off x="5024298" y="764704"/>
            <a:ext cx="2088232" cy="1795038"/>
          </a:xfrm>
          <a:prstGeom prst="ellipse">
            <a:avLst/>
          </a:prstGeom>
          <a:ln>
            <a:noFill/>
          </a:ln>
          <a:scene3d>
            <a:camera prst="orthographicFront"/>
            <a:lightRig rig="threePt" dir="t"/>
          </a:scene3d>
          <a:sp3d>
            <a:bevelT/>
          </a:sp3d>
          <a:extLst>
            <a:ext uri="{53640926-AAD7-44D8-BBD7-CCE9431645EC}">
              <a14:shadowObscured xmlns:a14="http://schemas.microsoft.com/office/drawing/2010/main"/>
            </a:ext>
          </a:extLst>
        </p:spPr>
      </p:pic>
      <p:sp>
        <p:nvSpPr>
          <p:cNvPr id="7" name="TextBox 6"/>
          <p:cNvSpPr txBox="1"/>
          <p:nvPr/>
        </p:nvSpPr>
        <p:spPr>
          <a:xfrm>
            <a:off x="5159102" y="-27384"/>
            <a:ext cx="5760640" cy="646331"/>
          </a:xfrm>
          <a:prstGeom prst="rect">
            <a:avLst/>
          </a:prstGeom>
          <a:noFill/>
        </p:spPr>
        <p:txBody>
          <a:bodyPr wrap="square" rtlCol="0">
            <a:spAutoFit/>
          </a:bodyPr>
          <a:lstStyle/>
          <a:p>
            <a:r>
              <a:rPr lang="en-GB" sz="3600" b="1" dirty="0">
                <a:latin typeface="Gill Sans MT" panose="020B0502020104020203" pitchFamily="34" charset="0"/>
                <a:ea typeface="Tahoma" panose="020B0604030504040204" pitchFamily="34" charset="0"/>
                <a:cs typeface="Tahoma" panose="020B0604030504040204" pitchFamily="34" charset="0"/>
              </a:rPr>
              <a:t>Method</a:t>
            </a:r>
            <a:r>
              <a:rPr lang="en-GB" sz="3200" b="1" dirty="0">
                <a:latin typeface="Gill Sans MT" panose="020B0502020104020203" pitchFamily="34" charset="0"/>
                <a:ea typeface="Tahoma" panose="020B0604030504040204" pitchFamily="34" charset="0"/>
                <a:cs typeface="Tahoma" panose="020B0604030504040204" pitchFamily="34" charset="0"/>
              </a:rPr>
              <a:t> </a:t>
            </a:r>
            <a:endParaRPr lang="en-GB" sz="2800" b="1" dirty="0">
              <a:latin typeface="Gill Sans MT" panose="020B0502020104020203" pitchFamily="34" charset="0"/>
              <a:ea typeface="Tahoma" panose="020B0604030504040204" pitchFamily="34" charset="0"/>
              <a:cs typeface="Tahoma" panose="020B0604030504040204" pitchFamily="34" charset="0"/>
            </a:endParaRPr>
          </a:p>
        </p:txBody>
      </p:sp>
      <p:pic>
        <p:nvPicPr>
          <p:cNvPr id="8" name="Picture 7"/>
          <p:cNvPicPr/>
          <p:nvPr/>
        </p:nvPicPr>
        <p:blipFill rotWithShape="1">
          <a:blip r:embed="rId3"/>
          <a:srcRect l="34311" t="37165" r="56156" b="39735"/>
          <a:stretch/>
        </p:blipFill>
        <p:spPr bwMode="auto">
          <a:xfrm>
            <a:off x="9047534" y="786002"/>
            <a:ext cx="2037494" cy="1778902"/>
          </a:xfrm>
          <a:prstGeom prst="ellipse">
            <a:avLst/>
          </a:prstGeom>
          <a:ln>
            <a:noFill/>
          </a:ln>
          <a:scene3d>
            <a:camera prst="orthographicFront"/>
            <a:lightRig rig="threePt" dir="t"/>
          </a:scene3d>
          <a:sp3d>
            <a:bevelT/>
          </a:sp3d>
          <a:extLst>
            <a:ext uri="{53640926-AAD7-44D8-BBD7-CCE9431645EC}">
              <a14:shadowObscured xmlns:a14="http://schemas.microsoft.com/office/drawing/2010/main"/>
            </a:ext>
          </a:extLst>
        </p:spPr>
      </p:pic>
      <p:sp>
        <p:nvSpPr>
          <p:cNvPr id="2" name="TextBox 1"/>
          <p:cNvSpPr txBox="1"/>
          <p:nvPr/>
        </p:nvSpPr>
        <p:spPr>
          <a:xfrm>
            <a:off x="334566" y="2564904"/>
            <a:ext cx="3816424" cy="5078313"/>
          </a:xfrm>
          <a:prstGeom prst="rect">
            <a:avLst/>
          </a:prstGeom>
          <a:noFill/>
        </p:spPr>
        <p:txBody>
          <a:bodyPr wrap="square" rtlCol="0">
            <a:spAutoFit/>
          </a:bodyPr>
          <a:lstStyle/>
          <a:p>
            <a:pPr algn="ctr"/>
            <a:r>
              <a:rPr lang="en-GB" b="1" dirty="0">
                <a:latin typeface="Gill Sans MT" panose="020B0502020104020203" pitchFamily="34" charset="0"/>
              </a:rPr>
              <a:t>Data Collection</a:t>
            </a:r>
          </a:p>
          <a:p>
            <a:endParaRPr lang="en-GB" sz="1200" dirty="0">
              <a:latin typeface="Gill Sans MT" panose="020B0502020104020203" pitchFamily="34" charset="0"/>
            </a:endParaRPr>
          </a:p>
          <a:p>
            <a:r>
              <a:rPr lang="en-GB" sz="1600" b="1" dirty="0">
                <a:latin typeface="Gill Sans MT" panose="020B0502020104020203" pitchFamily="34" charset="0"/>
              </a:rPr>
              <a:t>Data has been </a:t>
            </a:r>
            <a:r>
              <a:rPr lang="en-GB" sz="1600" b="1" dirty="0" smtClean="0">
                <a:latin typeface="Gill Sans MT" panose="020B0502020104020203" pitchFamily="34" charset="0"/>
              </a:rPr>
              <a:t>collected, by Lead Vaccination </a:t>
            </a:r>
            <a:r>
              <a:rPr lang="en-GB" sz="1600" b="1" dirty="0">
                <a:latin typeface="Gill Sans MT" panose="020B0502020104020203" pitchFamily="34" charset="0"/>
              </a:rPr>
              <a:t>C</a:t>
            </a:r>
            <a:r>
              <a:rPr lang="en-GB" sz="1600" b="1" dirty="0" smtClean="0">
                <a:latin typeface="Gill Sans MT" panose="020B0502020104020203" pitchFamily="34" charset="0"/>
              </a:rPr>
              <a:t>entre Pharmacist, </a:t>
            </a:r>
            <a:r>
              <a:rPr lang="en-GB" sz="1600" b="1" dirty="0">
                <a:latin typeface="Gill Sans MT" panose="020B0502020104020203" pitchFamily="34" charset="0"/>
              </a:rPr>
              <a:t>from: </a:t>
            </a:r>
          </a:p>
          <a:p>
            <a:pPr marL="285750" indent="-285750">
              <a:buFont typeface="Arial" panose="020B0604020202020204" pitchFamily="34" charset="0"/>
              <a:buChar char="•"/>
            </a:pPr>
            <a:r>
              <a:rPr lang="en-GB" sz="1600" dirty="0">
                <a:latin typeface="Gill Sans MT" panose="020B0502020104020203" pitchFamily="34" charset="0"/>
              </a:rPr>
              <a:t>4 Hospital Vaccination Centres</a:t>
            </a:r>
          </a:p>
          <a:p>
            <a:pPr marL="285750" indent="-285750">
              <a:buFont typeface="Arial" panose="020B0604020202020204" pitchFamily="34" charset="0"/>
              <a:buChar char="•"/>
            </a:pPr>
            <a:r>
              <a:rPr lang="en-GB" sz="1600" dirty="0">
                <a:latin typeface="Gill Sans MT" panose="020B0502020104020203" pitchFamily="34" charset="0"/>
              </a:rPr>
              <a:t>Excel Public Vaccination Centre</a:t>
            </a:r>
          </a:p>
          <a:p>
            <a:pPr marL="285750" indent="-285750">
              <a:buFont typeface="Arial" panose="020B0604020202020204" pitchFamily="34" charset="0"/>
              <a:buChar char="•"/>
            </a:pPr>
            <a:endParaRPr lang="en-GB" sz="1600" dirty="0">
              <a:latin typeface="Gill Sans MT" panose="020B0502020104020203" pitchFamily="34" charset="0"/>
            </a:endParaRPr>
          </a:p>
          <a:p>
            <a:r>
              <a:rPr lang="en-GB" sz="1600" b="1" dirty="0">
                <a:latin typeface="Gill Sans MT" panose="020B0502020104020203" pitchFamily="34" charset="0"/>
              </a:rPr>
              <a:t>Data collection period</a:t>
            </a:r>
            <a:r>
              <a:rPr lang="en-GB" sz="1600" dirty="0">
                <a:latin typeface="Gill Sans MT" panose="020B0502020104020203" pitchFamily="34" charset="0"/>
              </a:rPr>
              <a:t>: </a:t>
            </a:r>
          </a:p>
          <a:p>
            <a:r>
              <a:rPr lang="en-GB" sz="1600" dirty="0">
                <a:latin typeface="Gill Sans MT" panose="020B0502020104020203" pitchFamily="34" charset="0"/>
              </a:rPr>
              <a:t>01/01/2021 to 28/02/21 </a:t>
            </a:r>
          </a:p>
          <a:p>
            <a:endParaRPr lang="en-GB" sz="1600" dirty="0">
              <a:latin typeface="Gill Sans MT" panose="020B0502020104020203" pitchFamily="34" charset="0"/>
            </a:endParaRPr>
          </a:p>
          <a:p>
            <a:r>
              <a:rPr lang="en-GB" sz="1600" b="1" dirty="0">
                <a:latin typeface="Gill Sans MT" panose="020B0502020104020203" pitchFamily="34" charset="0"/>
              </a:rPr>
              <a:t>Inclusion criteria: </a:t>
            </a:r>
            <a:r>
              <a:rPr lang="en-GB" sz="1600" dirty="0">
                <a:latin typeface="Gill Sans MT" panose="020B0502020104020203" pitchFamily="34" charset="0"/>
              </a:rPr>
              <a:t>all clinical enquiries regarding first dose COVID-19 vaccines</a:t>
            </a:r>
          </a:p>
          <a:p>
            <a:endParaRPr lang="en-GB" sz="1600" dirty="0">
              <a:latin typeface="Gill Sans MT" panose="020B0502020104020203" pitchFamily="34" charset="0"/>
            </a:endParaRPr>
          </a:p>
          <a:p>
            <a:r>
              <a:rPr lang="en-GB" sz="1600" b="1" dirty="0">
                <a:latin typeface="Gill Sans MT" panose="020B0502020104020203" pitchFamily="34" charset="0"/>
              </a:rPr>
              <a:t>Exclusion criteria: </a:t>
            </a:r>
            <a:r>
              <a:rPr lang="en-GB" sz="1600" dirty="0">
                <a:latin typeface="Gill Sans MT" panose="020B0502020104020203" pitchFamily="34" charset="0"/>
              </a:rPr>
              <a:t>logistical enquiries, clinical enquiries not relating to COVID-19 vaccine, post vaccination clinical enquiries and 2</a:t>
            </a:r>
            <a:r>
              <a:rPr lang="en-GB" sz="1600" baseline="30000" dirty="0">
                <a:latin typeface="Gill Sans MT" panose="020B0502020104020203" pitchFamily="34" charset="0"/>
              </a:rPr>
              <a:t>nd</a:t>
            </a:r>
            <a:r>
              <a:rPr lang="en-GB" sz="1600" dirty="0">
                <a:latin typeface="Gill Sans MT" panose="020B0502020104020203" pitchFamily="34" charset="0"/>
              </a:rPr>
              <a:t> dose COVID-19 vaccine enquiries </a:t>
            </a:r>
          </a:p>
          <a:p>
            <a:endParaRPr lang="en-GB" dirty="0">
              <a:latin typeface="Gill Sans MT" panose="020B0502020104020203" pitchFamily="34" charset="0"/>
            </a:endParaRPr>
          </a:p>
          <a:p>
            <a:endParaRPr lang="en-GB" dirty="0">
              <a:latin typeface="Gill Sans MT" panose="020B0502020104020203" pitchFamily="34" charset="0"/>
            </a:endParaRPr>
          </a:p>
          <a:p>
            <a:endParaRPr lang="en-GB" dirty="0">
              <a:latin typeface="Gill Sans MT" panose="020B0502020104020203" pitchFamily="34" charset="0"/>
            </a:endParaRPr>
          </a:p>
        </p:txBody>
      </p:sp>
      <p:sp>
        <p:nvSpPr>
          <p:cNvPr id="10" name="TextBox 9"/>
          <p:cNvSpPr txBox="1"/>
          <p:nvPr/>
        </p:nvSpPr>
        <p:spPr>
          <a:xfrm>
            <a:off x="8471470" y="2564904"/>
            <a:ext cx="3312368" cy="1631216"/>
          </a:xfrm>
          <a:prstGeom prst="rect">
            <a:avLst/>
          </a:prstGeom>
          <a:noFill/>
        </p:spPr>
        <p:txBody>
          <a:bodyPr wrap="square" rtlCol="0">
            <a:spAutoFit/>
          </a:bodyPr>
          <a:lstStyle/>
          <a:p>
            <a:pPr algn="ctr"/>
            <a:r>
              <a:rPr lang="en-GB" b="1" dirty="0">
                <a:latin typeface="Gill Sans MT" panose="020B0502020104020203" pitchFamily="34" charset="0"/>
              </a:rPr>
              <a:t>Data Analysis</a:t>
            </a:r>
          </a:p>
          <a:p>
            <a:pPr algn="ctr"/>
            <a:endParaRPr lang="en-GB" sz="1600" b="1" dirty="0">
              <a:latin typeface="Gill Sans MT" panose="020B0502020104020203" pitchFamily="34" charset="0"/>
            </a:endParaRPr>
          </a:p>
          <a:p>
            <a:r>
              <a:rPr lang="en-GB" sz="1600" dirty="0">
                <a:latin typeface="Gill Sans MT" panose="020B0502020104020203" pitchFamily="34" charset="0"/>
              </a:rPr>
              <a:t>A </a:t>
            </a:r>
            <a:r>
              <a:rPr lang="en-GB" sz="1600" b="1" dirty="0">
                <a:latin typeface="Gill Sans MT" panose="020B0502020104020203" pitchFamily="34" charset="0"/>
              </a:rPr>
              <a:t>descriptive analysis </a:t>
            </a:r>
            <a:r>
              <a:rPr lang="en-GB" sz="1600" dirty="0">
                <a:latin typeface="Gill Sans MT" panose="020B0502020104020203" pitchFamily="34" charset="0"/>
              </a:rPr>
              <a:t>was conducted on the nominal data, using Microsoft Excel. </a:t>
            </a:r>
          </a:p>
          <a:p>
            <a:r>
              <a:rPr lang="en-GB" b="1" dirty="0"/>
              <a:t> </a:t>
            </a:r>
          </a:p>
        </p:txBody>
      </p:sp>
      <p:sp>
        <p:nvSpPr>
          <p:cNvPr id="11" name="TextBox 10"/>
          <p:cNvSpPr txBox="1"/>
          <p:nvPr/>
        </p:nvSpPr>
        <p:spPr>
          <a:xfrm>
            <a:off x="4583038" y="2564904"/>
            <a:ext cx="3297503" cy="3211135"/>
          </a:xfrm>
          <a:prstGeom prst="rect">
            <a:avLst/>
          </a:prstGeom>
          <a:noFill/>
        </p:spPr>
        <p:txBody>
          <a:bodyPr wrap="square" rtlCol="0">
            <a:spAutoFit/>
          </a:bodyPr>
          <a:lstStyle/>
          <a:p>
            <a:pPr algn="ctr"/>
            <a:r>
              <a:rPr lang="en-GB" b="1" dirty="0">
                <a:latin typeface="Gill Sans MT" panose="020B0502020104020203" pitchFamily="34" charset="0"/>
              </a:rPr>
              <a:t>Data Categorisation</a:t>
            </a:r>
          </a:p>
          <a:p>
            <a:pPr algn="ctr"/>
            <a:endParaRPr lang="en-GB" sz="1600" b="1" dirty="0">
              <a:latin typeface="Gill Sans MT" panose="020B0502020104020203" pitchFamily="34" charset="0"/>
            </a:endParaRPr>
          </a:p>
          <a:p>
            <a:r>
              <a:rPr lang="en-GB" sz="1600" dirty="0">
                <a:latin typeface="Gill Sans MT" panose="020B0502020104020203" pitchFamily="34" charset="0"/>
              </a:rPr>
              <a:t>Categorisation of enquiries was conducted by the researchers in </a:t>
            </a:r>
            <a:r>
              <a:rPr lang="en-GB" sz="1600" b="1" dirty="0">
                <a:latin typeface="Gill Sans MT" panose="020B0502020104020203" pitchFamily="34" charset="0"/>
              </a:rPr>
              <a:t>accordance with guidance from the Green Book.</a:t>
            </a:r>
            <a:r>
              <a:rPr lang="en-GB" sz="1600" b="1" baseline="30000" dirty="0">
                <a:latin typeface="Gill Sans MT" panose="020B0502020104020203" pitchFamily="34" charset="0"/>
              </a:rPr>
              <a:t>3</a:t>
            </a:r>
          </a:p>
          <a:p>
            <a:endParaRPr lang="en-GB" sz="1600" baseline="30000" dirty="0">
              <a:latin typeface="Gill Sans MT" panose="020B0502020104020203" pitchFamily="34" charset="0"/>
            </a:endParaRPr>
          </a:p>
          <a:p>
            <a:r>
              <a:rPr lang="en-GB" sz="1600" dirty="0">
                <a:latin typeface="Gill Sans MT" panose="020B0502020104020203" pitchFamily="34" charset="0"/>
              </a:rPr>
              <a:t>Differences in advice provided for clinical scenarios [e.g. pregnancy, breastfeeding, adverse drug reactions] determined categorisation. </a:t>
            </a:r>
          </a:p>
          <a:p>
            <a:endParaRPr lang="en-GB" baseline="30000" dirty="0"/>
          </a:p>
          <a:p>
            <a:r>
              <a:rPr lang="en-GB" b="1" dirty="0"/>
              <a:t> </a:t>
            </a:r>
          </a:p>
        </p:txBody>
      </p:sp>
      <p:cxnSp>
        <p:nvCxnSpPr>
          <p:cNvPr id="12" name="Straight Connector 11"/>
          <p:cNvCxnSpPr/>
          <p:nvPr/>
        </p:nvCxnSpPr>
        <p:spPr>
          <a:xfrm>
            <a:off x="5159102" y="620688"/>
            <a:ext cx="187220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576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102013931"/>
              </p:ext>
            </p:extLst>
          </p:nvPr>
        </p:nvGraphicFramePr>
        <p:xfrm>
          <a:off x="118542" y="619053"/>
          <a:ext cx="11927854" cy="6194323"/>
        </p:xfrm>
        <a:graphic>
          <a:graphicData uri="http://schemas.openxmlformats.org/drawingml/2006/table">
            <a:tbl>
              <a:tblPr firstRow="1" firstCol="1" bandRow="1"/>
              <a:tblGrid>
                <a:gridCol w="2109305">
                  <a:extLst>
                    <a:ext uri="{9D8B030D-6E8A-4147-A177-3AD203B41FA5}">
                      <a16:colId xmlns:a16="http://schemas.microsoft.com/office/drawing/2014/main" val="20000"/>
                    </a:ext>
                  </a:extLst>
                </a:gridCol>
                <a:gridCol w="2070614">
                  <a:extLst>
                    <a:ext uri="{9D8B030D-6E8A-4147-A177-3AD203B41FA5}">
                      <a16:colId xmlns:a16="http://schemas.microsoft.com/office/drawing/2014/main" val="20001"/>
                    </a:ext>
                  </a:extLst>
                </a:gridCol>
                <a:gridCol w="1347448">
                  <a:extLst>
                    <a:ext uri="{9D8B030D-6E8A-4147-A177-3AD203B41FA5}">
                      <a16:colId xmlns:a16="http://schemas.microsoft.com/office/drawing/2014/main" val="20002"/>
                    </a:ext>
                  </a:extLst>
                </a:gridCol>
                <a:gridCol w="2120675">
                  <a:extLst>
                    <a:ext uri="{9D8B030D-6E8A-4147-A177-3AD203B41FA5}">
                      <a16:colId xmlns:a16="http://schemas.microsoft.com/office/drawing/2014/main" val="20003"/>
                    </a:ext>
                  </a:extLst>
                </a:gridCol>
                <a:gridCol w="1347945">
                  <a:extLst>
                    <a:ext uri="{9D8B030D-6E8A-4147-A177-3AD203B41FA5}">
                      <a16:colId xmlns:a16="http://schemas.microsoft.com/office/drawing/2014/main" val="20004"/>
                    </a:ext>
                  </a:extLst>
                </a:gridCol>
                <a:gridCol w="2931867">
                  <a:extLst>
                    <a:ext uri="{9D8B030D-6E8A-4147-A177-3AD203B41FA5}">
                      <a16:colId xmlns:a16="http://schemas.microsoft.com/office/drawing/2014/main" val="20005"/>
                    </a:ext>
                  </a:extLst>
                </a:gridCol>
              </a:tblGrid>
              <a:tr h="310952">
                <a:tc gridSpan="6">
                  <a:txBody>
                    <a:bodyPr/>
                    <a:lstStyle/>
                    <a:p>
                      <a:pPr algn="ctr">
                        <a:lnSpc>
                          <a:spcPct val="115000"/>
                        </a:lnSpc>
                        <a:spcAft>
                          <a:spcPts val="0"/>
                        </a:spcAft>
                      </a:pPr>
                      <a:r>
                        <a:rPr lang="en-GB" sz="1100" b="1" dirty="0">
                          <a:solidFill>
                            <a:srgbClr val="FFFFFF"/>
                          </a:solidFill>
                          <a:effectLst/>
                          <a:latin typeface="Gill Sans MT" panose="020B0502020104020203" pitchFamily="34" charset="0"/>
                          <a:ea typeface="Times New Roman"/>
                          <a:cs typeface="Arial" panose="020B0604020202020204" pitchFamily="34" charset="0"/>
                        </a:rPr>
                        <a:t>Table 1:  Descriptive Analysis of the Clinical Enquiries Received at Hospital Vaccination Centres and the Public Vaccination Centre </a:t>
                      </a:r>
                    </a:p>
                    <a:p>
                      <a:pPr algn="ctr">
                        <a:lnSpc>
                          <a:spcPct val="115000"/>
                        </a:lnSpc>
                        <a:spcAft>
                          <a:spcPts val="0"/>
                        </a:spcAft>
                      </a:pPr>
                      <a:endParaRPr lang="en-GB" sz="1000" dirty="0">
                        <a:effectLst/>
                        <a:latin typeface="Gill Sans MT" panose="020B0502020104020203" pitchFamily="34" charset="0"/>
                        <a:ea typeface="Calibri"/>
                        <a:cs typeface="Arial" panose="020B0604020202020204" pitchFamily="34" charset="0"/>
                      </a:endParaRPr>
                    </a:p>
                  </a:txBody>
                  <a:tcPr marL="40191" marR="40191"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55476">
                <a:tc rowSpan="2">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Times New Roman"/>
                        </a:rPr>
                        <a:t>Category</a:t>
                      </a:r>
                      <a:endParaRPr lang="en-GB" sz="1000" dirty="0">
                        <a:effectLst/>
                        <a:latin typeface="Gill Sans MT" panose="020B0502020104020203" pitchFamily="34" charset="0"/>
                        <a:ea typeface="Calibri"/>
                        <a:cs typeface="Times New Roman"/>
                      </a:endParaRPr>
                    </a:p>
                    <a:p>
                      <a:pPr algn="ctr">
                        <a:lnSpc>
                          <a:spcPct val="115000"/>
                        </a:lnSpc>
                        <a:spcAft>
                          <a:spcPts val="0"/>
                        </a:spcAft>
                      </a:pPr>
                      <a:r>
                        <a:rPr lang="en-GB" sz="1000" b="1" dirty="0">
                          <a:solidFill>
                            <a:srgbClr val="000000"/>
                          </a:solidFill>
                          <a:effectLst/>
                          <a:latin typeface="Gill Sans MT" panose="020B0502020104020203" pitchFamily="34" charset="0"/>
                          <a:ea typeface="Times New Roman"/>
                          <a:cs typeface="Times New Roman"/>
                        </a:rPr>
                        <a:t> </a:t>
                      </a:r>
                      <a:endParaRPr lang="en-GB" sz="1000" dirty="0">
                        <a:effectLst/>
                        <a:latin typeface="Gill Sans MT" panose="020B0502020104020203" pitchFamily="34" charset="0"/>
                        <a:ea typeface="Calibri"/>
                        <a:cs typeface="Times New Roman"/>
                      </a:endParaRPr>
                    </a:p>
                  </a:txBody>
                  <a:tcPr marL="40191" marR="4019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accent2">
                        <a:lumMod val="40000"/>
                        <a:lumOff val="60000"/>
                      </a:schemeClr>
                    </a:solidFill>
                  </a:tcPr>
                </a:tc>
                <a:tc gridSpan="2">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Arial" panose="020B0604020202020204" pitchFamily="34" charset="0"/>
                        </a:rPr>
                        <a:t>Hospital </a:t>
                      </a:r>
                      <a:r>
                        <a:rPr lang="en-GB" sz="1050" b="1" dirty="0" smtClean="0">
                          <a:solidFill>
                            <a:srgbClr val="000000"/>
                          </a:solidFill>
                          <a:effectLst/>
                          <a:latin typeface="Gill Sans MT" panose="020B0502020104020203" pitchFamily="34" charset="0"/>
                          <a:ea typeface="Times New Roman"/>
                          <a:cs typeface="Arial" panose="020B0604020202020204" pitchFamily="34" charset="0"/>
                        </a:rPr>
                        <a:t>Setting </a:t>
                      </a:r>
                      <a:r>
                        <a:rPr lang="en-GB" sz="1050" b="0" dirty="0" smtClean="0">
                          <a:solidFill>
                            <a:srgbClr val="000000"/>
                          </a:solidFill>
                          <a:effectLst/>
                          <a:latin typeface="Gill Sans MT" panose="020B0502020104020203" pitchFamily="34" charset="0"/>
                          <a:ea typeface="Times New Roman"/>
                          <a:cs typeface="Arial" panose="020B0604020202020204" pitchFamily="34" charset="0"/>
                        </a:rPr>
                        <a:t>(Pfizer </a:t>
                      </a:r>
                      <a:r>
                        <a:rPr lang="en-GB" sz="1050" b="0" dirty="0" err="1" smtClean="0">
                          <a:solidFill>
                            <a:srgbClr val="000000"/>
                          </a:solidFill>
                          <a:effectLst/>
                          <a:latin typeface="Gill Sans MT" panose="020B0502020104020203" pitchFamily="34" charset="0"/>
                          <a:ea typeface="Times New Roman"/>
                          <a:cs typeface="Arial" panose="020B0604020202020204" pitchFamily="34" charset="0"/>
                        </a:rPr>
                        <a:t>BioNTech</a:t>
                      </a:r>
                      <a:r>
                        <a:rPr lang="en-GB" sz="1050" b="0" dirty="0" smtClean="0">
                          <a:solidFill>
                            <a:srgbClr val="000000"/>
                          </a:solidFill>
                          <a:effectLst/>
                          <a:latin typeface="Gill Sans MT" panose="020B0502020104020203" pitchFamily="34" charset="0"/>
                          <a:ea typeface="Times New Roman"/>
                          <a:cs typeface="Arial" panose="020B0604020202020204" pitchFamily="34" charset="0"/>
                        </a:rPr>
                        <a:t> Vaccine) </a:t>
                      </a:r>
                      <a:endParaRPr lang="en-GB" sz="1050" b="0" dirty="0">
                        <a:effectLst/>
                        <a:latin typeface="Gill Sans MT" panose="020B0502020104020203" pitchFamily="34" charset="0"/>
                        <a:ea typeface="Calibri"/>
                        <a:cs typeface="Arial" panose="020B0604020202020204" pitchFamily="34" charset="0"/>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accent2">
                        <a:lumMod val="40000"/>
                        <a:lumOff val="60000"/>
                      </a:schemeClr>
                    </a:solidFill>
                  </a:tcPr>
                </a:tc>
                <a:tc hMerge="1">
                  <a:txBody>
                    <a:bodyPr/>
                    <a:lstStyle/>
                    <a:p>
                      <a:endParaRPr lang="en-GB"/>
                    </a:p>
                  </a:txBody>
                  <a:tcPr/>
                </a:tc>
                <a:tc gridSpan="2">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Arial" panose="020B0604020202020204" pitchFamily="34" charset="0"/>
                        </a:rPr>
                        <a:t>Public Vaccination </a:t>
                      </a:r>
                      <a:r>
                        <a:rPr lang="en-GB" sz="1050" b="1" dirty="0" smtClean="0">
                          <a:solidFill>
                            <a:srgbClr val="000000"/>
                          </a:solidFill>
                          <a:effectLst/>
                          <a:latin typeface="Gill Sans MT" panose="020B0502020104020203" pitchFamily="34" charset="0"/>
                          <a:ea typeface="Times New Roman"/>
                          <a:cs typeface="Arial" panose="020B0604020202020204" pitchFamily="34" charset="0"/>
                        </a:rPr>
                        <a:t>Setting  </a:t>
                      </a:r>
                      <a:r>
                        <a:rPr lang="en-GB" sz="1050" dirty="0" smtClean="0">
                          <a:solidFill>
                            <a:schemeClr val="tx1"/>
                          </a:solidFill>
                          <a:latin typeface="Gill Sans MT" panose="020B0502020104020203" pitchFamily="34" charset="0"/>
                          <a:cs typeface="Arial" panose="020B0604020202020204" pitchFamily="34" charset="0"/>
                        </a:rPr>
                        <a:t>(AstraZeneca Vaccine) </a:t>
                      </a:r>
                      <a:endParaRPr lang="en-GB" sz="105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accent2">
                        <a:lumMod val="40000"/>
                        <a:lumOff val="60000"/>
                      </a:schemeClr>
                    </a:solidFill>
                  </a:tcPr>
                </a:tc>
                <a:tc hMerge="1">
                  <a:txBody>
                    <a:bodyPr/>
                    <a:lstStyle/>
                    <a:p>
                      <a:endParaRPr lang="en-GB"/>
                    </a:p>
                  </a:txBody>
                  <a:tcPr/>
                </a:tc>
                <a:tc rowSpan="2">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Arial" panose="020B0604020202020204" pitchFamily="34" charset="0"/>
                        </a:rPr>
                        <a:t>Enquiry Examples: to assess suitability to receive COVID-19 vaccine </a:t>
                      </a:r>
                      <a:endParaRPr lang="en-GB" sz="1050" dirty="0">
                        <a:effectLst/>
                        <a:latin typeface="Gill Sans MT" panose="020B0502020104020203" pitchFamily="34" charset="0"/>
                        <a:ea typeface="Calibri"/>
                        <a:cs typeface="Arial" panose="020B0604020202020204" pitchFamily="34" charset="0"/>
                      </a:endParaRPr>
                    </a:p>
                  </a:txBody>
                  <a:tcPr marL="40191" marR="40191"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accent2">
                        <a:lumMod val="40000"/>
                        <a:lumOff val="60000"/>
                      </a:schemeClr>
                    </a:solidFill>
                  </a:tcPr>
                </a:tc>
                <a:extLst>
                  <a:ext uri="{0D108BD9-81ED-4DB2-BD59-A6C34878D82A}">
                    <a16:rowId xmlns:a16="http://schemas.microsoft.com/office/drawing/2014/main" val="10001"/>
                  </a:ext>
                </a:extLst>
              </a:tr>
              <a:tr h="466429">
                <a:tc vMerge="1">
                  <a:txBody>
                    <a:bodyPr/>
                    <a:lstStyle/>
                    <a:p>
                      <a:pPr algn="ctr">
                        <a:lnSpc>
                          <a:spcPct val="115000"/>
                        </a:lnSpc>
                        <a:spcAft>
                          <a:spcPts val="0"/>
                        </a:spcAft>
                      </a:pPr>
                      <a:endParaRPr lang="en-GB" sz="900" dirty="0">
                        <a:effectLst/>
                        <a:latin typeface="Calibri"/>
                        <a:ea typeface="Calibri"/>
                        <a:cs typeface="Times New Roman"/>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Arial" panose="020B0604020202020204" pitchFamily="34" charset="0"/>
                        </a:rPr>
                        <a:t>Frequency (%)</a:t>
                      </a:r>
                      <a:endParaRPr lang="en-GB" sz="1050" dirty="0">
                        <a:effectLst/>
                        <a:latin typeface="Gill Sans MT" panose="020B0502020104020203" pitchFamily="34" charset="0"/>
                        <a:ea typeface="Calibri"/>
                        <a:cs typeface="Arial" panose="020B0604020202020204" pitchFamily="34" charset="0"/>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DE9D9"/>
                    </a:solidFill>
                  </a:tcPr>
                </a:tc>
                <a:tc>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Arial" panose="020B0604020202020204" pitchFamily="34" charset="0"/>
                        </a:rPr>
                        <a:t>No of enquiries per 1000 people vaccinated</a:t>
                      </a:r>
                      <a:endParaRPr lang="en-GB" sz="105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DE9D9"/>
                    </a:solidFill>
                  </a:tcPr>
                </a:tc>
                <a:tc>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Arial" panose="020B0604020202020204" pitchFamily="34" charset="0"/>
                        </a:rPr>
                        <a:t>Frequency (%)</a:t>
                      </a:r>
                      <a:endParaRPr lang="en-GB" sz="1050" dirty="0">
                        <a:effectLst/>
                        <a:latin typeface="Gill Sans MT" panose="020B0502020104020203" pitchFamily="34" charset="0"/>
                        <a:ea typeface="Calibri"/>
                        <a:cs typeface="Arial" panose="020B0604020202020204" pitchFamily="34" charset="0"/>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DE9D9"/>
                    </a:solidFill>
                  </a:tcPr>
                </a:tc>
                <a:tc>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Arial" panose="020B0604020202020204" pitchFamily="34" charset="0"/>
                        </a:rPr>
                        <a:t>No</a:t>
                      </a:r>
                      <a:r>
                        <a:rPr lang="en-GB" sz="1050" b="1" baseline="0" dirty="0">
                          <a:solidFill>
                            <a:srgbClr val="000000"/>
                          </a:solidFill>
                          <a:effectLst/>
                          <a:latin typeface="Gill Sans MT" panose="020B0502020104020203" pitchFamily="34" charset="0"/>
                          <a:ea typeface="Times New Roman"/>
                          <a:cs typeface="Arial" panose="020B0604020202020204" pitchFamily="34" charset="0"/>
                        </a:rPr>
                        <a:t> </a:t>
                      </a:r>
                      <a:r>
                        <a:rPr lang="en-GB" sz="1050" b="1" dirty="0">
                          <a:solidFill>
                            <a:srgbClr val="000000"/>
                          </a:solidFill>
                          <a:effectLst/>
                          <a:latin typeface="Gill Sans MT" panose="020B0502020104020203" pitchFamily="34" charset="0"/>
                          <a:ea typeface="Times New Roman"/>
                          <a:cs typeface="Arial" panose="020B0604020202020204" pitchFamily="34" charset="0"/>
                        </a:rPr>
                        <a:t>of enquiries per 1000 people vaccinated</a:t>
                      </a:r>
                      <a:endParaRPr lang="en-GB" sz="105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DE9D9"/>
                    </a:solidFill>
                  </a:tcPr>
                </a:tc>
                <a:tc vMerge="1">
                  <a:txBody>
                    <a:bodyPr/>
                    <a:lstStyle/>
                    <a:p>
                      <a:endParaRPr lang="en-GB"/>
                    </a:p>
                  </a:txBody>
                  <a:tcPr/>
                </a:tc>
                <a:extLst>
                  <a:ext uri="{0D108BD9-81ED-4DB2-BD59-A6C34878D82A}">
                    <a16:rowId xmlns:a16="http://schemas.microsoft.com/office/drawing/2014/main" val="10002"/>
                  </a:ext>
                </a:extLst>
              </a:tr>
              <a:tr h="419786">
                <a:tc>
                  <a:txBody>
                    <a:bodyPr/>
                    <a:lstStyle/>
                    <a:p>
                      <a:pPr algn="ctr">
                        <a:lnSpc>
                          <a:spcPct val="115000"/>
                        </a:lnSpc>
                        <a:spcAft>
                          <a:spcPts val="0"/>
                        </a:spcAft>
                      </a:pPr>
                      <a:r>
                        <a:rPr lang="en-GB" sz="1000" b="1" dirty="0">
                          <a:solidFill>
                            <a:srgbClr val="000000"/>
                          </a:solidFill>
                          <a:effectLst/>
                          <a:latin typeface="Gill Sans MT" panose="020B0502020104020203" pitchFamily="34" charset="0"/>
                          <a:ea typeface="Times New Roman"/>
                          <a:cs typeface="Times New Roman"/>
                        </a:rPr>
                        <a:t>Allergies</a:t>
                      </a:r>
                      <a:endParaRPr lang="en-GB" sz="1000" dirty="0">
                        <a:effectLst/>
                        <a:latin typeface="Gill Sans MT" panose="020B0502020104020203" pitchFamily="34" charset="0"/>
                        <a:ea typeface="Calibri"/>
                        <a:cs typeface="Times New Roman"/>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4E1E0"/>
                    </a:solid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351(44)</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12.1</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201(50)</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6.9</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“I have a previous anaphylactic reaction to penicillin” </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 </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“I have a peanut allergy and carry an </a:t>
                      </a:r>
                      <a:r>
                        <a:rPr lang="en-GB" sz="900" dirty="0" err="1">
                          <a:effectLst/>
                          <a:latin typeface="Gill Sans MT" panose="020B0502020104020203" pitchFamily="34" charset="0"/>
                          <a:ea typeface="Times New Roman"/>
                          <a:cs typeface="Arial" panose="020B0604020202020204" pitchFamily="34" charset="0"/>
                        </a:rPr>
                        <a:t>Epipen</a:t>
                      </a:r>
                      <a:r>
                        <a:rPr lang="en-GB" sz="900" dirty="0">
                          <a:effectLst/>
                          <a:latin typeface="Gill Sans MT" panose="020B0502020104020203" pitchFamily="34" charset="0"/>
                          <a:ea typeface="Times New Roman"/>
                          <a:cs typeface="Arial" panose="020B0604020202020204" pitchFamily="34" charset="0"/>
                        </a:rPr>
                        <a:t>®”</a:t>
                      </a:r>
                      <a:endParaRPr lang="en-GB" sz="900" dirty="0">
                        <a:effectLst/>
                        <a:latin typeface="Gill Sans MT" panose="020B0502020104020203" pitchFamily="34" charset="0"/>
                        <a:ea typeface="Calibri"/>
                        <a:cs typeface="Arial" panose="020B0604020202020204" pitchFamily="34" charset="0"/>
                      </a:endParaRPr>
                    </a:p>
                  </a:txBody>
                  <a:tcPr marL="40191" marR="4019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noFill/>
                  </a:tcPr>
                </a:tc>
                <a:extLst>
                  <a:ext uri="{0D108BD9-81ED-4DB2-BD59-A6C34878D82A}">
                    <a16:rowId xmlns:a16="http://schemas.microsoft.com/office/drawing/2014/main" val="10003"/>
                  </a:ext>
                </a:extLst>
              </a:tr>
              <a:tr h="559714">
                <a:tc>
                  <a:txBody>
                    <a:bodyPr/>
                    <a:lstStyle/>
                    <a:p>
                      <a:pPr algn="ctr">
                        <a:lnSpc>
                          <a:spcPct val="115000"/>
                        </a:lnSpc>
                        <a:spcAft>
                          <a:spcPts val="0"/>
                        </a:spcAft>
                      </a:pPr>
                      <a:r>
                        <a:rPr lang="en-GB" sz="1000" b="1" dirty="0">
                          <a:solidFill>
                            <a:srgbClr val="000000"/>
                          </a:solidFill>
                          <a:effectLst/>
                          <a:latin typeface="Gill Sans MT" panose="020B0502020104020203" pitchFamily="34" charset="0"/>
                          <a:ea typeface="Times New Roman"/>
                          <a:cs typeface="Times New Roman"/>
                        </a:rPr>
                        <a:t>Immunosuppression </a:t>
                      </a:r>
                      <a:endParaRPr lang="en-GB" sz="1000" dirty="0">
                        <a:effectLst/>
                        <a:latin typeface="Gill Sans MT" panose="020B0502020104020203" pitchFamily="34" charset="0"/>
                        <a:ea typeface="Calibri"/>
                        <a:cs typeface="Times New Roman"/>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4E1E0"/>
                    </a:solid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152(19)</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5.2</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42(11)</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1.4</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“I am taking prednisolone”</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 </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“I am a HIV (Human Immunodeficiency Virus) positive patient” </a:t>
                      </a:r>
                      <a:endParaRPr lang="en-GB" sz="900" dirty="0">
                        <a:effectLst/>
                        <a:latin typeface="Gill Sans MT" panose="020B0502020104020203" pitchFamily="34" charset="0"/>
                        <a:ea typeface="Calibri"/>
                        <a:cs typeface="Arial" panose="020B0604020202020204" pitchFamily="34" charset="0"/>
                      </a:endParaRPr>
                    </a:p>
                  </a:txBody>
                  <a:tcPr marL="40191" marR="4019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noFill/>
                  </a:tcPr>
                </a:tc>
                <a:extLst>
                  <a:ext uri="{0D108BD9-81ED-4DB2-BD59-A6C34878D82A}">
                    <a16:rowId xmlns:a16="http://schemas.microsoft.com/office/drawing/2014/main" val="10004"/>
                  </a:ext>
                </a:extLst>
              </a:tr>
              <a:tr h="419786">
                <a:tc>
                  <a:txBody>
                    <a:bodyPr/>
                    <a:lstStyle/>
                    <a:p>
                      <a:pPr algn="ctr">
                        <a:lnSpc>
                          <a:spcPct val="115000"/>
                        </a:lnSpc>
                        <a:spcAft>
                          <a:spcPts val="0"/>
                        </a:spcAft>
                      </a:pPr>
                      <a:r>
                        <a:rPr lang="en-GB" sz="1000" b="1" dirty="0">
                          <a:solidFill>
                            <a:srgbClr val="000000"/>
                          </a:solidFill>
                          <a:effectLst/>
                          <a:latin typeface="Gill Sans MT" panose="020B0502020104020203" pitchFamily="34" charset="0"/>
                          <a:ea typeface="Times New Roman"/>
                          <a:cs typeface="Times New Roman"/>
                        </a:rPr>
                        <a:t>Other drugs</a:t>
                      </a:r>
                      <a:endParaRPr lang="en-GB" sz="1000" dirty="0">
                        <a:effectLst/>
                        <a:latin typeface="Gill Sans MT" panose="020B0502020104020203" pitchFamily="34" charset="0"/>
                        <a:ea typeface="Calibri"/>
                        <a:cs typeface="Times New Roman"/>
                      </a:endParaRPr>
                    </a:p>
                  </a:txBody>
                  <a:tcPr marL="40191" marR="4019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4E1E0"/>
                    </a:solid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148(18)</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5.1</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80(20)</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2.7</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“I am taking Warfarin, my INR is currently 1.9”</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 </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“I have received the flu vaccine last week”</a:t>
                      </a:r>
                      <a:endParaRPr lang="en-GB" sz="900" dirty="0">
                        <a:effectLst/>
                        <a:latin typeface="Gill Sans MT" panose="020B0502020104020203" pitchFamily="34" charset="0"/>
                        <a:ea typeface="Calibri"/>
                        <a:cs typeface="Arial" panose="020B0604020202020204" pitchFamily="34" charset="0"/>
                      </a:endParaRPr>
                    </a:p>
                  </a:txBody>
                  <a:tcPr marL="40191" marR="4019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noFill/>
                  </a:tcPr>
                </a:tc>
                <a:extLst>
                  <a:ext uri="{0D108BD9-81ED-4DB2-BD59-A6C34878D82A}">
                    <a16:rowId xmlns:a16="http://schemas.microsoft.com/office/drawing/2014/main" val="10005"/>
                  </a:ext>
                </a:extLst>
              </a:tr>
              <a:tr h="559714">
                <a:tc>
                  <a:txBody>
                    <a:bodyPr/>
                    <a:lstStyle/>
                    <a:p>
                      <a:pPr algn="ctr">
                        <a:lnSpc>
                          <a:spcPct val="115000"/>
                        </a:lnSpc>
                        <a:spcAft>
                          <a:spcPts val="0"/>
                        </a:spcAft>
                      </a:pPr>
                      <a:r>
                        <a:rPr lang="en-GB" sz="1000" b="1" dirty="0">
                          <a:solidFill>
                            <a:srgbClr val="000000"/>
                          </a:solidFill>
                          <a:effectLst/>
                          <a:latin typeface="Gill Sans MT" panose="020B0502020104020203" pitchFamily="34" charset="0"/>
                          <a:ea typeface="Times New Roman"/>
                          <a:cs typeface="Times New Roman"/>
                        </a:rPr>
                        <a:t>Co-morbidities</a:t>
                      </a:r>
                      <a:endParaRPr lang="en-GB" sz="1000" dirty="0">
                        <a:effectLst/>
                        <a:latin typeface="Gill Sans MT" panose="020B0502020104020203" pitchFamily="34" charset="0"/>
                        <a:ea typeface="Calibri"/>
                        <a:cs typeface="Times New Roman"/>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4E1E0"/>
                    </a:solid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52(6)</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1.8</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31(8)</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1.1</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“I am a diabetic patient and I take insulin”</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 </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“I have been diagnosed with Down Syndrome and Epilepsy” </a:t>
                      </a:r>
                      <a:endParaRPr lang="en-GB" sz="900" dirty="0">
                        <a:effectLst/>
                        <a:latin typeface="Gill Sans MT" panose="020B0502020104020203" pitchFamily="34" charset="0"/>
                        <a:ea typeface="Calibri"/>
                        <a:cs typeface="Arial" panose="020B0604020202020204" pitchFamily="34" charset="0"/>
                      </a:endParaRPr>
                    </a:p>
                  </a:txBody>
                  <a:tcPr marL="40191" marR="4019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noFill/>
                  </a:tcPr>
                </a:tc>
                <a:extLst>
                  <a:ext uri="{0D108BD9-81ED-4DB2-BD59-A6C34878D82A}">
                    <a16:rowId xmlns:a16="http://schemas.microsoft.com/office/drawing/2014/main" val="10006"/>
                  </a:ext>
                </a:extLst>
              </a:tr>
              <a:tr h="155476">
                <a:tc>
                  <a:txBody>
                    <a:bodyPr/>
                    <a:lstStyle/>
                    <a:p>
                      <a:pPr algn="ctr">
                        <a:lnSpc>
                          <a:spcPct val="115000"/>
                        </a:lnSpc>
                        <a:spcAft>
                          <a:spcPts val="0"/>
                        </a:spcAft>
                      </a:pPr>
                      <a:r>
                        <a:rPr lang="en-GB" sz="1000" b="1" dirty="0">
                          <a:solidFill>
                            <a:srgbClr val="000000"/>
                          </a:solidFill>
                          <a:effectLst/>
                          <a:latin typeface="Gill Sans MT" panose="020B0502020104020203" pitchFamily="34" charset="0"/>
                          <a:ea typeface="Times New Roman"/>
                          <a:cs typeface="Times New Roman"/>
                        </a:rPr>
                        <a:t>Breastfeeding</a:t>
                      </a:r>
                      <a:endParaRPr lang="en-GB" sz="1000" dirty="0">
                        <a:effectLst/>
                        <a:latin typeface="Gill Sans MT" panose="020B0502020104020203" pitchFamily="34" charset="0"/>
                        <a:ea typeface="Calibri"/>
                        <a:cs typeface="Times New Roman"/>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4E1E0"/>
                    </a:solidFill>
                  </a:tcPr>
                </a:tc>
                <a:tc>
                  <a:txBody>
                    <a:bodyPr/>
                    <a:lstStyle/>
                    <a:p>
                      <a:pPr algn="ctr">
                        <a:lnSpc>
                          <a:spcPct val="115000"/>
                        </a:lnSpc>
                        <a:spcAft>
                          <a:spcPts val="0"/>
                        </a:spcAft>
                      </a:pPr>
                      <a:r>
                        <a:rPr lang="en-GB" sz="900">
                          <a:solidFill>
                            <a:srgbClr val="000000"/>
                          </a:solidFill>
                          <a:effectLst/>
                          <a:latin typeface="Gill Sans MT" panose="020B0502020104020203" pitchFamily="34" charset="0"/>
                          <a:ea typeface="Times New Roman"/>
                          <a:cs typeface="Arial" panose="020B0604020202020204" pitchFamily="34" charset="0"/>
                        </a:rPr>
                        <a:t>36(4)</a:t>
                      </a:r>
                      <a:endParaRPr lang="en-GB" sz="90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1.2</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5(1)</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0.2</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“I am currently breastfeeding” </a:t>
                      </a:r>
                      <a:endParaRPr lang="en-GB" sz="900" dirty="0">
                        <a:effectLst/>
                        <a:latin typeface="Gill Sans MT" panose="020B0502020104020203" pitchFamily="34" charset="0"/>
                        <a:ea typeface="Calibri"/>
                        <a:cs typeface="Arial" panose="020B0604020202020204" pitchFamily="34" charset="0"/>
                      </a:endParaRPr>
                    </a:p>
                  </a:txBody>
                  <a:tcPr marL="40191" marR="40191"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noFill/>
                  </a:tcPr>
                </a:tc>
                <a:extLst>
                  <a:ext uri="{0D108BD9-81ED-4DB2-BD59-A6C34878D82A}">
                    <a16:rowId xmlns:a16="http://schemas.microsoft.com/office/drawing/2014/main" val="10007"/>
                  </a:ext>
                </a:extLst>
              </a:tr>
              <a:tr h="755159">
                <a:tc>
                  <a:txBody>
                    <a:bodyPr/>
                    <a:lstStyle/>
                    <a:p>
                      <a:pPr algn="ctr">
                        <a:lnSpc>
                          <a:spcPct val="115000"/>
                        </a:lnSpc>
                        <a:spcAft>
                          <a:spcPts val="0"/>
                        </a:spcAft>
                      </a:pPr>
                      <a:r>
                        <a:rPr lang="en-GB" sz="1000" b="1" dirty="0">
                          <a:solidFill>
                            <a:srgbClr val="000000"/>
                          </a:solidFill>
                          <a:effectLst/>
                          <a:latin typeface="Gill Sans MT" panose="020B0502020104020203" pitchFamily="34" charset="0"/>
                          <a:ea typeface="Times New Roman"/>
                          <a:cs typeface="Times New Roman"/>
                        </a:rPr>
                        <a:t>Acute Illness (including COVID infection)</a:t>
                      </a:r>
                      <a:endParaRPr lang="en-GB" sz="1000" dirty="0">
                        <a:effectLst/>
                        <a:latin typeface="Gill Sans MT" panose="020B0502020104020203" pitchFamily="34" charset="0"/>
                        <a:ea typeface="Calibri"/>
                        <a:cs typeface="Times New Roman"/>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4E1E0"/>
                    </a:solid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21(3)</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0.7</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26(7)</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0.9</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“I have just completed an antibiotic course for a Urinary Tract Infection. I feel well in myself”</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 </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“I was tested positive for the COVID-19 virus 27 days ago, I currently feel fine and have no further symptoms” </a:t>
                      </a:r>
                      <a:endParaRPr lang="en-GB" sz="900" dirty="0">
                        <a:effectLst/>
                        <a:latin typeface="Gill Sans MT" panose="020B0502020104020203" pitchFamily="34" charset="0"/>
                        <a:ea typeface="Calibri"/>
                        <a:cs typeface="Arial" panose="020B0604020202020204" pitchFamily="34" charset="0"/>
                      </a:endParaRPr>
                    </a:p>
                  </a:txBody>
                  <a:tcPr marL="40191" marR="4019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noFill/>
                  </a:tcPr>
                </a:tc>
                <a:extLst>
                  <a:ext uri="{0D108BD9-81ED-4DB2-BD59-A6C34878D82A}">
                    <a16:rowId xmlns:a16="http://schemas.microsoft.com/office/drawing/2014/main" val="10008"/>
                  </a:ext>
                </a:extLst>
              </a:tr>
              <a:tr h="90636">
                <a:tc>
                  <a:txBody>
                    <a:bodyPr/>
                    <a:lstStyle/>
                    <a:p>
                      <a:pPr algn="ctr">
                        <a:lnSpc>
                          <a:spcPct val="115000"/>
                        </a:lnSpc>
                        <a:spcAft>
                          <a:spcPts val="0"/>
                        </a:spcAft>
                      </a:pPr>
                      <a:r>
                        <a:rPr lang="en-GB" sz="1000" b="1" dirty="0">
                          <a:solidFill>
                            <a:srgbClr val="000000"/>
                          </a:solidFill>
                          <a:effectLst/>
                          <a:latin typeface="Gill Sans MT" panose="020B0502020104020203" pitchFamily="34" charset="0"/>
                          <a:ea typeface="Times New Roman"/>
                          <a:cs typeface="Times New Roman"/>
                        </a:rPr>
                        <a:t>Conception </a:t>
                      </a:r>
                      <a:endParaRPr lang="en-GB" sz="1000" dirty="0">
                        <a:effectLst/>
                        <a:latin typeface="Gill Sans MT" panose="020B0502020104020203" pitchFamily="34" charset="0"/>
                        <a:ea typeface="Calibri"/>
                        <a:cs typeface="Times New Roman"/>
                      </a:endParaRPr>
                    </a:p>
                  </a:txBody>
                  <a:tcPr marL="40191" marR="4019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4E1E0"/>
                    </a:solidFill>
                  </a:tcPr>
                </a:tc>
                <a:tc>
                  <a:txBody>
                    <a:bodyPr/>
                    <a:lstStyle/>
                    <a:p>
                      <a:pPr algn="ctr">
                        <a:lnSpc>
                          <a:spcPct val="115000"/>
                        </a:lnSpc>
                        <a:spcAft>
                          <a:spcPts val="0"/>
                        </a:spcAft>
                      </a:pPr>
                      <a:r>
                        <a:rPr lang="en-GB" sz="900">
                          <a:solidFill>
                            <a:srgbClr val="000000"/>
                          </a:solidFill>
                          <a:effectLst/>
                          <a:latin typeface="Gill Sans MT" panose="020B0502020104020203" pitchFamily="34" charset="0"/>
                          <a:ea typeface="Times New Roman"/>
                          <a:cs typeface="Arial" panose="020B0604020202020204" pitchFamily="34" charset="0"/>
                        </a:rPr>
                        <a:t>20(2)</a:t>
                      </a:r>
                      <a:endParaRPr lang="en-GB" sz="900">
                        <a:effectLst/>
                        <a:latin typeface="Gill Sans MT" panose="020B0502020104020203" pitchFamily="34" charset="0"/>
                        <a:ea typeface="Calibri"/>
                        <a:cs typeface="Arial" panose="020B0604020202020204" pitchFamily="34" charset="0"/>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0.7</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a:solidFill>
                            <a:srgbClr val="000000"/>
                          </a:solidFill>
                          <a:effectLst/>
                          <a:latin typeface="Gill Sans MT" panose="020B0502020104020203" pitchFamily="34" charset="0"/>
                          <a:ea typeface="Times New Roman"/>
                          <a:cs typeface="Arial" panose="020B0604020202020204" pitchFamily="34" charset="0"/>
                        </a:rPr>
                        <a:t>5(1)</a:t>
                      </a:r>
                      <a:endParaRPr lang="en-GB" sz="90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0.2</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“I am actively trying to conceive”</a:t>
                      </a:r>
                      <a:endParaRPr lang="en-GB" sz="900" dirty="0">
                        <a:effectLst/>
                        <a:latin typeface="Gill Sans MT" panose="020B0502020104020203" pitchFamily="34" charset="0"/>
                        <a:ea typeface="Calibri"/>
                        <a:cs typeface="Arial" panose="020B0604020202020204" pitchFamily="34" charset="0"/>
                      </a:endParaRPr>
                    </a:p>
                  </a:txBody>
                  <a:tcPr marL="40191" marR="4019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noFill/>
                  </a:tcPr>
                </a:tc>
                <a:extLst>
                  <a:ext uri="{0D108BD9-81ED-4DB2-BD59-A6C34878D82A}">
                    <a16:rowId xmlns:a16="http://schemas.microsoft.com/office/drawing/2014/main" val="10009"/>
                  </a:ext>
                </a:extLst>
              </a:tr>
              <a:tr h="559714">
                <a:tc>
                  <a:txBody>
                    <a:bodyPr/>
                    <a:lstStyle/>
                    <a:p>
                      <a:pPr algn="ctr">
                        <a:lnSpc>
                          <a:spcPct val="115000"/>
                        </a:lnSpc>
                        <a:spcAft>
                          <a:spcPts val="0"/>
                        </a:spcAft>
                      </a:pPr>
                      <a:r>
                        <a:rPr lang="en-GB" sz="1000" b="1" dirty="0">
                          <a:solidFill>
                            <a:srgbClr val="000000"/>
                          </a:solidFill>
                          <a:effectLst/>
                          <a:latin typeface="Gill Sans MT" panose="020B0502020104020203" pitchFamily="34" charset="0"/>
                          <a:ea typeface="Times New Roman"/>
                          <a:cs typeface="Times New Roman"/>
                        </a:rPr>
                        <a:t>Pregnancy</a:t>
                      </a:r>
                      <a:endParaRPr lang="en-GB" sz="1000" dirty="0">
                        <a:effectLst/>
                        <a:latin typeface="Gill Sans MT" panose="020B0502020104020203" pitchFamily="34" charset="0"/>
                        <a:ea typeface="Calibri"/>
                        <a:cs typeface="Times New Roman"/>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4E1E0"/>
                    </a:solidFill>
                  </a:tcPr>
                </a:tc>
                <a:tc>
                  <a:txBody>
                    <a:bodyPr/>
                    <a:lstStyle/>
                    <a:p>
                      <a:pPr algn="ct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18(2)</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0.6</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2(1)</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0.1</a:t>
                      </a:r>
                      <a:endParaRPr lang="en-GB" sz="90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“I am currently 16 weeks pregnant”</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 </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effectLst/>
                          <a:latin typeface="Gill Sans MT" panose="020B0502020104020203" pitchFamily="34" charset="0"/>
                          <a:ea typeface="Times New Roman"/>
                          <a:cs typeface="Arial" panose="020B0604020202020204" pitchFamily="34" charset="0"/>
                        </a:rPr>
                        <a:t>“I have missed my last menstrual cycle but do not think I am pregnant“</a:t>
                      </a:r>
                      <a:endParaRPr lang="en-GB" sz="900" dirty="0">
                        <a:effectLst/>
                        <a:latin typeface="Gill Sans MT" panose="020B0502020104020203" pitchFamily="34" charset="0"/>
                        <a:ea typeface="Calibri"/>
                        <a:cs typeface="Arial" panose="020B0604020202020204" pitchFamily="34" charset="0"/>
                      </a:endParaRPr>
                    </a:p>
                  </a:txBody>
                  <a:tcPr marL="40191" marR="4019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noFill/>
                  </a:tcPr>
                </a:tc>
                <a:extLst>
                  <a:ext uri="{0D108BD9-81ED-4DB2-BD59-A6C34878D82A}">
                    <a16:rowId xmlns:a16="http://schemas.microsoft.com/office/drawing/2014/main" val="10010"/>
                  </a:ext>
                </a:extLst>
              </a:tr>
              <a:tr h="559714">
                <a:tc>
                  <a:txBody>
                    <a:bodyPr/>
                    <a:lstStyle/>
                    <a:p>
                      <a:pPr algn="ctr">
                        <a:lnSpc>
                          <a:spcPct val="115000"/>
                        </a:lnSpc>
                        <a:spcAft>
                          <a:spcPts val="0"/>
                        </a:spcAft>
                      </a:pPr>
                      <a:r>
                        <a:rPr lang="en-GB" sz="1000" b="1" dirty="0">
                          <a:solidFill>
                            <a:srgbClr val="000000"/>
                          </a:solidFill>
                          <a:effectLst/>
                          <a:latin typeface="Gill Sans MT" panose="020B0502020104020203" pitchFamily="34" charset="0"/>
                          <a:ea typeface="Times New Roman"/>
                          <a:cs typeface="Times New Roman"/>
                        </a:rPr>
                        <a:t>Other </a:t>
                      </a:r>
                      <a:endParaRPr lang="en-GB" sz="1000" dirty="0">
                        <a:effectLst/>
                        <a:latin typeface="Gill Sans MT" panose="020B0502020104020203" pitchFamily="34" charset="0"/>
                        <a:ea typeface="Calibri"/>
                        <a:cs typeface="Times New Roman"/>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rgbClr val="F4E1E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a:cs typeface="Arial" panose="020B0604020202020204" pitchFamily="34" charset="0"/>
                        </a:rPr>
                        <a:t>8(1)</a:t>
                      </a:r>
                      <a:endParaRPr kumimoji="0" lang="en-GB" sz="900" b="0" i="0" u="none" strike="noStrike" kern="1200" cap="none" spc="0" normalizeH="0" baseline="0" noProof="0" dirty="0">
                        <a:ln>
                          <a:noFill/>
                        </a:ln>
                        <a:solidFill>
                          <a:prstClr val="black"/>
                        </a:solidFill>
                        <a:effectLst/>
                        <a:uLnTx/>
                        <a:uFillTx/>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Calibri"/>
                          <a:cs typeface="Arial" panose="020B0604020202020204" pitchFamily="34" charset="0"/>
                        </a:rPr>
                        <a:t>0.3</a:t>
                      </a:r>
                    </a:p>
                  </a:txBody>
                  <a:tcPr marL="40191" marR="4019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Calibri"/>
                          <a:cs typeface="Arial" panose="020B0604020202020204" pitchFamily="34" charset="0"/>
                        </a:rPr>
                        <a:t>7(2)</a:t>
                      </a:r>
                    </a:p>
                  </a:txBody>
                  <a:tcPr marL="40191" marR="40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w="25400" h="25400" prst="angle"/>
                      <a:lightRig rig="flood" dir="t"/>
                    </a:cell3D>
                    <a:noFill/>
                  </a:tcPr>
                </a:tc>
                <a:tc>
                  <a:txBody>
                    <a:bodyPr/>
                    <a:lstStyle/>
                    <a:p>
                      <a:pPr algn="ctr">
                        <a:lnSpc>
                          <a:spcPct val="115000"/>
                        </a:lnSpc>
                        <a:spcAft>
                          <a:spcPts val="0"/>
                        </a:spcAft>
                      </a:pPr>
                      <a:r>
                        <a:rPr lang="en-GB" sz="900" dirty="0">
                          <a:effectLst/>
                          <a:latin typeface="Gill Sans MT" panose="020B0502020104020203" pitchFamily="34" charset="0"/>
                          <a:ea typeface="Calibri"/>
                          <a:cs typeface="Arial" panose="020B0604020202020204" pitchFamily="34" charset="0"/>
                        </a:rPr>
                        <a:t>0.2</a:t>
                      </a:r>
                    </a:p>
                  </a:txBody>
                  <a:tcPr marL="40191" marR="401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25400" h="25400" prst="angle"/>
                      <a:lightRig rig="flood" dir="t"/>
                    </a:cell3D>
                    <a:noFill/>
                  </a:tcPr>
                </a:tc>
                <a:tc>
                  <a:txBody>
                    <a:bodyPr/>
                    <a:lstStyle/>
                    <a:p>
                      <a:pP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“Can I have alcohol after the vaccine”</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 </a:t>
                      </a:r>
                      <a:endParaRPr lang="en-GB" sz="900" dirty="0">
                        <a:effectLst/>
                        <a:latin typeface="Gill Sans MT" panose="020B0502020104020203" pitchFamily="34" charset="0"/>
                        <a:ea typeface="Calibri"/>
                        <a:cs typeface="Arial" panose="020B0604020202020204" pitchFamily="34" charset="0"/>
                      </a:endParaRPr>
                    </a:p>
                    <a:p>
                      <a:pPr>
                        <a:lnSpc>
                          <a:spcPct val="115000"/>
                        </a:lnSpc>
                        <a:spcAft>
                          <a:spcPts val="0"/>
                        </a:spcAft>
                      </a:pPr>
                      <a:r>
                        <a:rPr lang="en-GB" sz="900" dirty="0">
                          <a:solidFill>
                            <a:srgbClr val="000000"/>
                          </a:solidFill>
                          <a:effectLst/>
                          <a:latin typeface="Gill Sans MT" panose="020B0502020104020203" pitchFamily="34" charset="0"/>
                          <a:ea typeface="Times New Roman"/>
                          <a:cs typeface="Arial" panose="020B0604020202020204" pitchFamily="34" charset="0"/>
                        </a:rPr>
                        <a:t>“Can you get the COVID-19 virus from receiving the vaccine”</a:t>
                      </a:r>
                      <a:endParaRPr lang="en-GB" sz="900" dirty="0">
                        <a:effectLst/>
                        <a:latin typeface="Gill Sans MT" panose="020B0502020104020203" pitchFamily="34" charset="0"/>
                        <a:ea typeface="Calibri"/>
                        <a:cs typeface="Arial" panose="020B0604020202020204" pitchFamily="34" charset="0"/>
                      </a:endParaRPr>
                    </a:p>
                  </a:txBody>
                  <a:tcPr marL="40191" marR="4019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w="25400" h="25400" prst="angle"/>
                      <a:lightRig rig="flood" dir="t"/>
                    </a:cell3D>
                  </a:tcPr>
                </a:tc>
                <a:extLst>
                  <a:ext uri="{0D108BD9-81ED-4DB2-BD59-A6C34878D82A}">
                    <a16:rowId xmlns:a16="http://schemas.microsoft.com/office/drawing/2014/main" val="10011"/>
                  </a:ext>
                </a:extLst>
              </a:tr>
              <a:tr h="155476">
                <a:tc>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Times New Roman"/>
                        </a:rPr>
                        <a:t>TOTAL</a:t>
                      </a:r>
                      <a:endParaRPr lang="en-GB" sz="1050" dirty="0">
                        <a:effectLst/>
                        <a:latin typeface="Gill Sans MT" panose="020B0502020104020203" pitchFamily="34" charset="0"/>
                        <a:ea typeface="Calibri"/>
                        <a:cs typeface="Times New Roman"/>
                      </a:endParaRPr>
                    </a:p>
                  </a:txBody>
                  <a:tcPr marL="40191" marR="4019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tx2">
                        <a:lumMod val="40000"/>
                        <a:lumOff val="60000"/>
                      </a:schemeClr>
                    </a:solidFill>
                  </a:tcPr>
                </a:tc>
                <a:tc>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Arial" panose="020B0604020202020204" pitchFamily="34" charset="0"/>
                        </a:rPr>
                        <a:t>806</a:t>
                      </a:r>
                      <a:endParaRPr lang="en-GB" sz="1050" dirty="0">
                        <a:effectLst/>
                        <a:latin typeface="Gill Sans MT" panose="020B0502020104020203" pitchFamily="34" charset="0"/>
                        <a:ea typeface="Calibri"/>
                        <a:cs typeface="Arial" panose="020B0604020202020204" pitchFamily="34" charset="0"/>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tx2">
                        <a:lumMod val="40000"/>
                        <a:lumOff val="60000"/>
                      </a:schemeClr>
                    </a:solidFill>
                  </a:tcPr>
                </a:tc>
                <a:tc rowSpan="3">
                  <a:txBody>
                    <a:bodyPr/>
                    <a:lstStyle/>
                    <a:p>
                      <a:pPr algn="ctr">
                        <a:lnSpc>
                          <a:spcPct val="115000"/>
                        </a:lnSpc>
                        <a:spcAft>
                          <a:spcPts val="0"/>
                        </a:spcAft>
                      </a:pPr>
                      <a:r>
                        <a:rPr lang="en-GB" sz="1000" b="1" dirty="0">
                          <a:solidFill>
                            <a:srgbClr val="000000"/>
                          </a:solidFill>
                          <a:effectLst/>
                          <a:latin typeface="Arial" panose="020B0604020202020204" pitchFamily="34" charset="0"/>
                          <a:ea typeface="Times New Roman"/>
                          <a:cs typeface="Arial" panose="020B0604020202020204" pitchFamily="34" charset="0"/>
                        </a:rPr>
                        <a:t> </a:t>
                      </a:r>
                      <a:endParaRPr lang="en-GB" sz="1000" b="1" dirty="0">
                        <a:effectLst/>
                        <a:latin typeface="Arial" panose="020B0604020202020204"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bg1">
                        <a:lumMod val="85000"/>
                      </a:schemeClr>
                    </a:solidFill>
                  </a:tcPr>
                </a:tc>
                <a:tc>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Arial" panose="020B0604020202020204" pitchFamily="34" charset="0"/>
                        </a:rPr>
                        <a:t>399</a:t>
                      </a:r>
                      <a:endParaRPr lang="en-GB" sz="1050"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tx2">
                        <a:lumMod val="40000"/>
                        <a:lumOff val="60000"/>
                      </a:schemeClr>
                    </a:solidFill>
                  </a:tcPr>
                </a:tc>
                <a:tc rowSpan="3" gridSpan="2">
                  <a:txBody>
                    <a:bodyPr/>
                    <a:lstStyle/>
                    <a:p>
                      <a:pPr algn="ctr">
                        <a:lnSpc>
                          <a:spcPct val="115000"/>
                        </a:lnSpc>
                        <a:spcAft>
                          <a:spcPts val="0"/>
                        </a:spcAft>
                      </a:pPr>
                      <a:r>
                        <a:rPr lang="en-GB" sz="900" b="1" dirty="0">
                          <a:solidFill>
                            <a:srgbClr val="000000"/>
                          </a:solidFill>
                          <a:effectLst/>
                          <a:latin typeface="Arial" panose="020B0604020202020204" pitchFamily="34" charset="0"/>
                          <a:ea typeface="Times New Roman"/>
                          <a:cs typeface="Arial" panose="020B0604020202020204" pitchFamily="34" charset="0"/>
                        </a:rPr>
                        <a:t> </a:t>
                      </a:r>
                      <a:endParaRPr lang="en-GB" sz="900" b="1" dirty="0">
                        <a:effectLst/>
                        <a:latin typeface="Arial" panose="020B0604020202020204"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bg1">
                        <a:lumMod val="75000"/>
                      </a:schemeClr>
                    </a:solidFill>
                  </a:tcPr>
                </a:tc>
                <a:tc rowSpan="3" hMerge="1">
                  <a:txBody>
                    <a:bodyPr/>
                    <a:lstStyle/>
                    <a:p>
                      <a:endParaRPr lang="en-GB"/>
                    </a:p>
                  </a:txBody>
                  <a:tcPr/>
                </a:tc>
                <a:extLst>
                  <a:ext uri="{0D108BD9-81ED-4DB2-BD59-A6C34878D82A}">
                    <a16:rowId xmlns:a16="http://schemas.microsoft.com/office/drawing/2014/main" val="10012"/>
                  </a:ext>
                </a:extLst>
              </a:tr>
              <a:tr h="155476">
                <a:tc>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Arial" panose="020B0604020202020204" pitchFamily="34" charset="0"/>
                        </a:rPr>
                        <a:t>Total no. of vaccination </a:t>
                      </a:r>
                      <a:endParaRPr lang="en-GB" sz="1050" b="1" dirty="0">
                        <a:effectLst/>
                        <a:latin typeface="Gill Sans MT" panose="020B0502020104020203" pitchFamily="34" charset="0"/>
                        <a:ea typeface="Calibri"/>
                        <a:cs typeface="Arial" panose="020B0604020202020204" pitchFamily="34" charset="0"/>
                      </a:endParaRPr>
                    </a:p>
                  </a:txBody>
                  <a:tcPr marL="40191" marR="4019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tx2">
                        <a:lumMod val="40000"/>
                        <a:lumOff val="60000"/>
                      </a:schemeClr>
                    </a:solidFill>
                  </a:tcPr>
                </a:tc>
                <a:tc>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Arial" panose="020B0604020202020204" pitchFamily="34" charset="0"/>
                        </a:rPr>
                        <a:t>28995</a:t>
                      </a:r>
                      <a:endParaRPr lang="en-GB" sz="1050" b="1" dirty="0">
                        <a:effectLst/>
                        <a:latin typeface="Gill Sans MT" panose="020B0502020104020203" pitchFamily="34" charset="0"/>
                        <a:ea typeface="Calibri"/>
                        <a:cs typeface="Arial" panose="020B0604020202020204" pitchFamily="34" charset="0"/>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tx2">
                        <a:lumMod val="40000"/>
                        <a:lumOff val="60000"/>
                      </a:schemeClr>
                    </a:solidFill>
                  </a:tcPr>
                </a:tc>
                <a:tc vMerge="1">
                  <a:txBody>
                    <a:bodyPr/>
                    <a:lstStyle/>
                    <a:p>
                      <a:endParaRPr lang="en-GB"/>
                    </a:p>
                  </a:txBody>
                  <a:tcPr/>
                </a:tc>
                <a:tc>
                  <a:txBody>
                    <a:bodyPr/>
                    <a:lstStyle/>
                    <a:p>
                      <a:pPr algn="ctr">
                        <a:lnSpc>
                          <a:spcPct val="115000"/>
                        </a:lnSpc>
                        <a:spcAft>
                          <a:spcPts val="0"/>
                        </a:spcAft>
                      </a:pPr>
                      <a:r>
                        <a:rPr lang="en-GB" sz="1050" b="1" dirty="0">
                          <a:solidFill>
                            <a:srgbClr val="000000"/>
                          </a:solidFill>
                          <a:effectLst/>
                          <a:latin typeface="Gill Sans MT" panose="020B0502020104020203" pitchFamily="34" charset="0"/>
                          <a:ea typeface="Times New Roman"/>
                          <a:cs typeface="Arial" panose="020B0604020202020204" pitchFamily="34" charset="0"/>
                        </a:rPr>
                        <a:t>29167</a:t>
                      </a:r>
                      <a:endParaRPr lang="en-GB" sz="1050" b="1" dirty="0">
                        <a:effectLst/>
                        <a:latin typeface="Gill Sans MT" panose="020B0502020104020203"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tx2">
                        <a:lumMod val="40000"/>
                        <a:lumOff val="60000"/>
                      </a:schemeClr>
                    </a:solidFil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13"/>
                  </a:ext>
                </a:extLst>
              </a:tr>
              <a:tr h="18173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50" b="1" dirty="0">
                          <a:latin typeface="Gill Sans MT" panose="020B0502020104020203" pitchFamily="34" charset="0"/>
                          <a:cs typeface="Arial" panose="020B0604020202020204" pitchFamily="34" charset="0"/>
                        </a:rPr>
                        <a:t>No of vaccinations</a:t>
                      </a:r>
                      <a:r>
                        <a:rPr lang="en-GB" sz="1050" b="1" baseline="0" dirty="0">
                          <a:latin typeface="Gill Sans MT" panose="020B0502020104020203" pitchFamily="34" charset="0"/>
                          <a:cs typeface="Arial" panose="020B0604020202020204" pitchFamily="34" charset="0"/>
                        </a:rPr>
                        <a:t> per enquiry </a:t>
                      </a:r>
                      <a:endParaRPr lang="en-GB" sz="1050" b="1" dirty="0">
                        <a:latin typeface="Gill Sans MT" panose="020B0502020104020203" pitchFamily="34" charset="0"/>
                        <a:cs typeface="Arial" panose="020B0604020202020204" pitchFamily="34" charset="0"/>
                      </a:endParaRPr>
                    </a:p>
                  </a:txBody>
                  <a:tcPr marL="40191" marR="4019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a:lightRig rig="flood" dir="t"/>
                    </a:cell3D>
                    <a:solidFill>
                      <a:schemeClr val="tx2">
                        <a:lumMod val="40000"/>
                        <a:lumOff val="60000"/>
                      </a:schemeClr>
                    </a:solidFill>
                  </a:tcPr>
                </a:tc>
                <a:tc>
                  <a:txBody>
                    <a:bodyPr/>
                    <a:lstStyle/>
                    <a:p>
                      <a:pPr algn="ctr">
                        <a:lnSpc>
                          <a:spcPct val="115000"/>
                        </a:lnSpc>
                        <a:spcAft>
                          <a:spcPts val="0"/>
                        </a:spcAft>
                      </a:pPr>
                      <a:r>
                        <a:rPr lang="en-GB" sz="1050" b="1" dirty="0">
                          <a:effectLst/>
                          <a:latin typeface="Gill Sans MT" panose="020B0502020104020203" pitchFamily="34" charset="0"/>
                          <a:ea typeface="Calibri"/>
                          <a:cs typeface="Arial" panose="020B0604020202020204" pitchFamily="34" charset="0"/>
                        </a:rPr>
                        <a:t>1 enquiry</a:t>
                      </a:r>
                      <a:r>
                        <a:rPr lang="en-GB" sz="1050" b="1" baseline="0" dirty="0">
                          <a:effectLst/>
                          <a:latin typeface="Gill Sans MT" panose="020B0502020104020203" pitchFamily="34" charset="0"/>
                          <a:ea typeface="Calibri"/>
                          <a:cs typeface="Arial" panose="020B0604020202020204" pitchFamily="34" charset="0"/>
                        </a:rPr>
                        <a:t> per 36 vaccinations</a:t>
                      </a:r>
                      <a:endParaRPr lang="en-GB" sz="1050" b="1" dirty="0">
                        <a:effectLst/>
                        <a:latin typeface="Gill Sans MT" panose="020B0502020104020203" pitchFamily="34" charset="0"/>
                        <a:ea typeface="Calibri"/>
                        <a:cs typeface="Arial" panose="020B0604020202020204" pitchFamily="34" charset="0"/>
                      </a:endParaRPr>
                    </a:p>
                  </a:txBody>
                  <a:tcPr marL="40191" marR="40191"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w="25400" h="25400" prst="angle"/>
                      <a:lightRig rig="flood" dir="t"/>
                    </a:cell3D>
                    <a:solidFill>
                      <a:schemeClr val="tx2">
                        <a:lumMod val="40000"/>
                        <a:lumOff val="60000"/>
                      </a:schemeClr>
                    </a:solidFill>
                  </a:tcPr>
                </a:tc>
                <a:tc vMerge="1">
                  <a:txBody>
                    <a:bodyPr/>
                    <a:lstStyle/>
                    <a:p>
                      <a:pPr algn="ctr">
                        <a:lnSpc>
                          <a:spcPct val="115000"/>
                        </a:lnSpc>
                        <a:spcAft>
                          <a:spcPts val="0"/>
                        </a:spcAft>
                      </a:pPr>
                      <a:endParaRPr lang="en-GB" sz="900" b="1" dirty="0">
                        <a:effectLst/>
                        <a:latin typeface="Arial" panose="020B0604020202020204"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5F5F"/>
                    </a:solidFill>
                  </a:tcPr>
                </a:tc>
                <a:tc>
                  <a:txBody>
                    <a:bodyPr/>
                    <a:lstStyle/>
                    <a:p>
                      <a:pPr algn="l">
                        <a:lnSpc>
                          <a:spcPct val="115000"/>
                        </a:lnSpc>
                        <a:spcAft>
                          <a:spcPts val="0"/>
                        </a:spcAft>
                      </a:pPr>
                      <a:r>
                        <a:rPr lang="en-GB" sz="1050" b="1" dirty="0">
                          <a:effectLst/>
                          <a:latin typeface="Gill Sans MT" panose="020B0502020104020203" pitchFamily="34" charset="0"/>
                          <a:ea typeface="Calibri"/>
                          <a:cs typeface="Arial" panose="020B0604020202020204" pitchFamily="34" charset="0"/>
                        </a:rPr>
                        <a:t>1 enquiry per 73 vaccinations</a:t>
                      </a:r>
                    </a:p>
                  </a:txBody>
                  <a:tcPr marL="40191" marR="40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w="25400" h="25400" prst="angle"/>
                      <a:lightRig rig="flood" dir="t"/>
                    </a:cell3D>
                    <a:solidFill>
                      <a:schemeClr val="tx2">
                        <a:lumMod val="40000"/>
                        <a:lumOff val="60000"/>
                      </a:schemeClr>
                    </a:solidFill>
                  </a:tcPr>
                </a:tc>
                <a:tc gridSpan="2" vMerge="1">
                  <a:txBody>
                    <a:bodyPr/>
                    <a:lstStyle/>
                    <a:p>
                      <a:pPr algn="ctr">
                        <a:lnSpc>
                          <a:spcPct val="115000"/>
                        </a:lnSpc>
                        <a:spcAft>
                          <a:spcPts val="0"/>
                        </a:spcAft>
                      </a:pPr>
                      <a:endParaRPr lang="en-GB" sz="900" b="1" dirty="0">
                        <a:effectLst/>
                        <a:latin typeface="Arial" panose="020B0604020202020204" pitchFamily="34" charset="0"/>
                        <a:ea typeface="Calibri"/>
                        <a:cs typeface="Arial" panose="020B0604020202020204" pitchFamily="34" charset="0"/>
                      </a:endParaRPr>
                    </a:p>
                  </a:txBody>
                  <a:tcPr marL="40191" marR="40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5F5F"/>
                    </a:solidFill>
                  </a:tcPr>
                </a:tc>
                <a:tc hMerge="1" vMerge="1">
                  <a:txBody>
                    <a:bodyPr/>
                    <a:lstStyle/>
                    <a:p>
                      <a:endParaRPr lang="en-GB"/>
                    </a:p>
                  </a:txBody>
                  <a:tcPr/>
                </a:tc>
                <a:extLst>
                  <a:ext uri="{0D108BD9-81ED-4DB2-BD59-A6C34878D82A}">
                    <a16:rowId xmlns:a16="http://schemas.microsoft.com/office/drawing/2014/main" val="10014"/>
                  </a:ext>
                </a:extLst>
              </a:tr>
            </a:tbl>
          </a:graphicData>
        </a:graphic>
      </p:graphicFrame>
      <p:sp>
        <p:nvSpPr>
          <p:cNvPr id="10" name="TextBox 9"/>
          <p:cNvSpPr txBox="1"/>
          <p:nvPr/>
        </p:nvSpPr>
        <p:spPr>
          <a:xfrm>
            <a:off x="5054973" y="-99392"/>
            <a:ext cx="5760640" cy="646331"/>
          </a:xfrm>
          <a:prstGeom prst="rect">
            <a:avLst/>
          </a:prstGeom>
          <a:noFill/>
        </p:spPr>
        <p:txBody>
          <a:bodyPr wrap="square" rtlCol="0">
            <a:spAutoFit/>
          </a:bodyPr>
          <a:lstStyle/>
          <a:p>
            <a:r>
              <a:rPr lang="en-GB" sz="3600" b="1" dirty="0">
                <a:latin typeface="Gill Sans MT" panose="020B0502020104020203" pitchFamily="34" charset="0"/>
                <a:ea typeface="Tahoma" panose="020B0604030504040204" pitchFamily="34" charset="0"/>
                <a:cs typeface="Tahoma" panose="020B0604030504040204" pitchFamily="34" charset="0"/>
              </a:rPr>
              <a:t>Results </a:t>
            </a:r>
            <a:endParaRPr lang="en-GB" sz="3200" b="1" dirty="0">
              <a:latin typeface="Gill Sans MT" panose="020B0502020104020203" pitchFamily="34" charset="0"/>
              <a:ea typeface="Tahoma" panose="020B0604030504040204" pitchFamily="34" charset="0"/>
              <a:cs typeface="Tahoma" panose="020B0604030504040204" pitchFamily="34" charset="0"/>
            </a:endParaRPr>
          </a:p>
        </p:txBody>
      </p:sp>
      <p:cxnSp>
        <p:nvCxnSpPr>
          <p:cNvPr id="4" name="Straight Connector 3"/>
          <p:cNvCxnSpPr/>
          <p:nvPr/>
        </p:nvCxnSpPr>
        <p:spPr>
          <a:xfrm>
            <a:off x="5015086" y="476672"/>
            <a:ext cx="187220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590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71070" y="-36234"/>
            <a:ext cx="5760640" cy="646331"/>
          </a:xfrm>
          <a:prstGeom prst="rect">
            <a:avLst/>
          </a:prstGeom>
          <a:noFill/>
        </p:spPr>
        <p:txBody>
          <a:bodyPr wrap="square" rtlCol="0">
            <a:spAutoFit/>
          </a:bodyPr>
          <a:lstStyle/>
          <a:p>
            <a:r>
              <a:rPr lang="en-GB" sz="3600" b="1" dirty="0">
                <a:solidFill>
                  <a:prstClr val="black"/>
                </a:solidFill>
                <a:latin typeface="Gill Sans MT" panose="020B0502020104020203" pitchFamily="34" charset="0"/>
                <a:ea typeface="Tahoma" panose="020B0604030504040204" pitchFamily="34" charset="0"/>
                <a:cs typeface="Tahoma" panose="020B0604030504040204" pitchFamily="34" charset="0"/>
              </a:rPr>
              <a:t>Discussion</a:t>
            </a:r>
            <a:r>
              <a:rPr lang="en-GB" sz="3200" b="1" dirty="0">
                <a:solidFill>
                  <a:prstClr val="black"/>
                </a:solidFill>
                <a:latin typeface="Gill Sans MT" panose="020B0502020104020203" pitchFamily="34" charset="0"/>
                <a:ea typeface="Tahoma" panose="020B0604030504040204" pitchFamily="34" charset="0"/>
                <a:cs typeface="Tahoma" panose="020B0604030504040204" pitchFamily="34" charset="0"/>
              </a:rPr>
              <a:t> </a:t>
            </a:r>
            <a:endParaRPr lang="en-GB" sz="2800" b="1" dirty="0">
              <a:solidFill>
                <a:prstClr val="black"/>
              </a:solidFill>
              <a:latin typeface="Gill Sans MT" panose="020B0502020104020203" pitchFamily="34" charset="0"/>
              <a:ea typeface="Tahoma" panose="020B0604030504040204" pitchFamily="34" charset="0"/>
              <a:cs typeface="Tahoma" panose="020B0604030504040204" pitchFamily="34" charset="0"/>
            </a:endParaRPr>
          </a:p>
        </p:txBody>
      </p:sp>
      <p:pic>
        <p:nvPicPr>
          <p:cNvPr id="9" name="Picture 8"/>
          <p:cNvPicPr/>
          <p:nvPr/>
        </p:nvPicPr>
        <p:blipFill rotWithShape="1">
          <a:blip r:embed="rId3"/>
          <a:srcRect l="4214" t="33288" r="87095" b="45809"/>
          <a:stretch/>
        </p:blipFill>
        <p:spPr bwMode="auto">
          <a:xfrm>
            <a:off x="1638121" y="653515"/>
            <a:ext cx="1144717" cy="1021938"/>
          </a:xfrm>
          <a:prstGeom prst="ellipse">
            <a:avLst/>
          </a:prstGeom>
          <a:solidFill>
            <a:schemeClr val="accent2">
              <a:lumMod val="60000"/>
              <a:lumOff val="40000"/>
            </a:schemeClr>
          </a:solidFill>
          <a:ln>
            <a:noFill/>
          </a:ln>
          <a:scene3d>
            <a:camera prst="orthographicFront"/>
            <a:lightRig rig="threePt" dir="t"/>
          </a:scene3d>
          <a:sp3d>
            <a:bevelT/>
          </a:sp3d>
          <a:extLst>
            <a:ext uri="{53640926-AAD7-44D8-BBD7-CCE9431645EC}">
              <a14:shadowObscured xmlns:a14="http://schemas.microsoft.com/office/drawing/2010/main"/>
            </a:ext>
          </a:extLst>
        </p:spPr>
      </p:pic>
      <p:sp>
        <p:nvSpPr>
          <p:cNvPr id="12" name="TextBox 11"/>
          <p:cNvSpPr txBox="1"/>
          <p:nvPr/>
        </p:nvSpPr>
        <p:spPr>
          <a:xfrm>
            <a:off x="190550" y="1743198"/>
            <a:ext cx="3888431" cy="5170646"/>
          </a:xfrm>
          <a:prstGeom prst="rect">
            <a:avLst/>
          </a:prstGeom>
          <a:noFill/>
        </p:spPr>
        <p:txBody>
          <a:bodyPr wrap="square" rtlCol="0">
            <a:spAutoFit/>
          </a:bodyPr>
          <a:lstStyle/>
          <a:p>
            <a:pPr algn="ctr"/>
            <a:r>
              <a:rPr lang="en-GB" b="1" dirty="0">
                <a:solidFill>
                  <a:srgbClr val="FF0000"/>
                </a:solidFill>
                <a:latin typeface="Gill Sans MT" panose="020B0502020104020203" pitchFamily="34" charset="0"/>
              </a:rPr>
              <a:t>Higher Quantities of Enquires: Received at Hospital Vaccination Centres </a:t>
            </a:r>
          </a:p>
          <a:p>
            <a:endParaRPr lang="en-GB" b="1" dirty="0">
              <a:latin typeface="Gill Sans MT" panose="020B0502020104020203" pitchFamily="34" charset="0"/>
            </a:endParaRPr>
          </a:p>
          <a:p>
            <a:r>
              <a:rPr lang="en-GB" sz="1600" b="1" dirty="0">
                <a:latin typeface="Gill Sans MT" panose="020B0502020104020203" pitchFamily="34" charset="0"/>
              </a:rPr>
              <a:t>More Consultation Time: </a:t>
            </a:r>
            <a:r>
              <a:rPr lang="en-GB" sz="1600" dirty="0">
                <a:latin typeface="Gill Sans MT" panose="020B0502020104020203" pitchFamily="34" charset="0"/>
              </a:rPr>
              <a:t>All individuals spent a longer period of time at the hospital vaccination centres due to the monitoring requirements of the Pfizer </a:t>
            </a:r>
            <a:r>
              <a:rPr lang="en-GB" sz="1600" dirty="0" err="1">
                <a:latin typeface="Gill Sans MT" panose="020B0502020104020203" pitchFamily="34" charset="0"/>
              </a:rPr>
              <a:t>BioNTech</a:t>
            </a:r>
            <a:r>
              <a:rPr lang="en-GB" sz="1600" dirty="0">
                <a:latin typeface="Gill Sans MT" panose="020B0502020104020203" pitchFamily="34" charset="0"/>
              </a:rPr>
              <a:t> Vaccine.</a:t>
            </a:r>
          </a:p>
          <a:p>
            <a:endParaRPr lang="en-GB" sz="1600" b="1" dirty="0">
              <a:latin typeface="Gill Sans MT" panose="020B0502020104020203" pitchFamily="34" charset="0"/>
            </a:endParaRPr>
          </a:p>
          <a:p>
            <a:r>
              <a:rPr lang="en-GB" sz="1600" b="1" dirty="0">
                <a:latin typeface="Gill Sans MT" panose="020B0502020104020203" pitchFamily="34" charset="0"/>
              </a:rPr>
              <a:t>Established Trust : </a:t>
            </a:r>
            <a:r>
              <a:rPr lang="en-GB" sz="1600" dirty="0">
                <a:latin typeface="Gill Sans MT" panose="020B0502020104020203" pitchFamily="34" charset="0"/>
              </a:rPr>
              <a:t>Hospitals have distinct uniform requirements  ensuring  healthcare professionals are clearly identifiable within the hospital vaccination centres,  unlike the public vaccination centre.</a:t>
            </a:r>
          </a:p>
          <a:p>
            <a:endParaRPr lang="en-GB" sz="1600" dirty="0">
              <a:latin typeface="Gill Sans MT" panose="020B0502020104020203" pitchFamily="34" charset="0"/>
            </a:endParaRPr>
          </a:p>
          <a:p>
            <a:r>
              <a:rPr lang="en-GB" sz="1600" dirty="0">
                <a:latin typeface="Gill Sans MT" panose="020B0502020104020203" pitchFamily="34" charset="0"/>
              </a:rPr>
              <a:t>The White Coat Effect: illustrates individuals use a healthcare professionals’ appearance to measure competency and credibility.</a:t>
            </a:r>
            <a:endParaRPr lang="en-GB" sz="1600" b="1" dirty="0">
              <a:latin typeface="Gill Sans MT" panose="020B0502020104020203" pitchFamily="34" charset="0"/>
            </a:endParaRPr>
          </a:p>
          <a:p>
            <a:endParaRPr lang="en-GB" b="1" dirty="0">
              <a:latin typeface="Gill Sans MT" panose="020B0502020104020203" pitchFamily="34" charset="0"/>
            </a:endParaRPr>
          </a:p>
        </p:txBody>
      </p:sp>
      <p:pic>
        <p:nvPicPr>
          <p:cNvPr id="13" name="Picture 12"/>
          <p:cNvPicPr/>
          <p:nvPr/>
        </p:nvPicPr>
        <p:blipFill rotWithShape="1">
          <a:blip r:embed="rId3"/>
          <a:srcRect l="15106" t="33427" r="76093" b="45533"/>
          <a:stretch/>
        </p:blipFill>
        <p:spPr bwMode="auto">
          <a:xfrm>
            <a:off x="5502204" y="692696"/>
            <a:ext cx="1169066" cy="1021938"/>
          </a:xfrm>
          <a:prstGeom prst="ellipse">
            <a:avLst/>
          </a:prstGeom>
          <a:ln>
            <a:noFill/>
          </a:ln>
          <a:scene3d>
            <a:camera prst="orthographicFront"/>
            <a:lightRig rig="threePt" dir="t"/>
          </a:scene3d>
          <a:sp3d>
            <a:bevelT/>
          </a:sp3d>
          <a:extLst>
            <a:ext uri="{53640926-AAD7-44D8-BBD7-CCE9431645EC}">
              <a14:shadowObscured xmlns:a14="http://schemas.microsoft.com/office/drawing/2010/main"/>
            </a:ext>
          </a:extLst>
        </p:spPr>
      </p:pic>
      <p:sp>
        <p:nvSpPr>
          <p:cNvPr id="14" name="TextBox 13"/>
          <p:cNvSpPr txBox="1"/>
          <p:nvPr/>
        </p:nvSpPr>
        <p:spPr>
          <a:xfrm>
            <a:off x="4295006" y="1772816"/>
            <a:ext cx="3816424" cy="4924425"/>
          </a:xfrm>
          <a:prstGeom prst="rect">
            <a:avLst/>
          </a:prstGeom>
          <a:noFill/>
        </p:spPr>
        <p:txBody>
          <a:bodyPr wrap="square" rtlCol="0">
            <a:spAutoFit/>
          </a:bodyPr>
          <a:lstStyle/>
          <a:p>
            <a:pPr algn="ctr"/>
            <a:r>
              <a:rPr lang="en-GB" b="1" dirty="0">
                <a:solidFill>
                  <a:srgbClr val="FF0000"/>
                </a:solidFill>
                <a:latin typeface="Gill Sans MT" panose="020B0502020104020203" pitchFamily="34" charset="0"/>
              </a:rPr>
              <a:t>Most Common Enquiries:  Allergies, Immunosuppression and Other Medicines </a:t>
            </a:r>
          </a:p>
          <a:p>
            <a:endParaRPr lang="en-GB" b="1" dirty="0">
              <a:latin typeface="Gill Sans MT" panose="020B0502020104020203" pitchFamily="34" charset="0"/>
            </a:endParaRPr>
          </a:p>
          <a:p>
            <a:r>
              <a:rPr lang="en-GB" sz="1600" b="1" dirty="0">
                <a:latin typeface="Gill Sans MT" panose="020B0502020104020203" pitchFamily="34" charset="0"/>
              </a:rPr>
              <a:t>Allergies:</a:t>
            </a:r>
            <a:r>
              <a:rPr lang="en-GB" sz="1600" dirty="0">
                <a:latin typeface="Gill Sans MT" panose="020B0502020104020203" pitchFamily="34" charset="0"/>
              </a:rPr>
              <a:t> Continuous updates to the guidance governing the management of individuals with allergies receiving the vaccines could have contributed to the increased number of allergy enquiries.</a:t>
            </a:r>
          </a:p>
          <a:p>
            <a:endParaRPr lang="en-GB" sz="1600" dirty="0">
              <a:latin typeface="Gill Sans MT" panose="020B0502020104020203" pitchFamily="34" charset="0"/>
            </a:endParaRPr>
          </a:p>
          <a:p>
            <a:r>
              <a:rPr lang="en-GB" sz="1600" b="1" dirty="0">
                <a:latin typeface="Gill Sans MT" panose="020B0502020104020203" pitchFamily="34" charset="0"/>
              </a:rPr>
              <a:t>Immunosuppression and Other Drugs</a:t>
            </a:r>
            <a:r>
              <a:rPr lang="en-GB" sz="1600" dirty="0">
                <a:latin typeface="Gill Sans MT" panose="020B0502020104020203" pitchFamily="34" charset="0"/>
              </a:rPr>
              <a:t>: The National Protocol for both vaccines emphasised caution when administering the vaccine in individuals on  anticoagulation and immunosuppression therapies, with these individuals requiring additional monitoring and counselling. These additional requirements prompted further enquiries.</a:t>
            </a:r>
          </a:p>
          <a:p>
            <a:endParaRPr lang="en-GB" b="1" dirty="0">
              <a:latin typeface="Gill Sans MT" panose="020B0502020104020203" pitchFamily="34" charset="0"/>
            </a:endParaRPr>
          </a:p>
        </p:txBody>
      </p:sp>
      <p:pic>
        <p:nvPicPr>
          <p:cNvPr id="15" name="Picture 14"/>
          <p:cNvPicPr/>
          <p:nvPr/>
        </p:nvPicPr>
        <p:blipFill rotWithShape="1">
          <a:blip r:embed="rId3"/>
          <a:srcRect l="26327" t="33288" r="65202" b="45396"/>
          <a:stretch/>
        </p:blipFill>
        <p:spPr bwMode="auto">
          <a:xfrm>
            <a:off x="9695606" y="687867"/>
            <a:ext cx="1224136" cy="1084949"/>
          </a:xfrm>
          <a:prstGeom prst="ellipse">
            <a:avLst/>
          </a:prstGeom>
          <a:ln>
            <a:noFill/>
          </a:ln>
          <a:scene3d>
            <a:camera prst="orthographicFront"/>
            <a:lightRig rig="threePt" dir="t"/>
          </a:scene3d>
          <a:sp3d>
            <a:bevelT/>
          </a:sp3d>
          <a:extLst>
            <a:ext uri="{53640926-AAD7-44D8-BBD7-CCE9431645EC}">
              <a14:shadowObscured xmlns:a14="http://schemas.microsoft.com/office/drawing/2010/main"/>
            </a:ext>
          </a:extLst>
        </p:spPr>
      </p:pic>
      <p:sp>
        <p:nvSpPr>
          <p:cNvPr id="16" name="TextBox 15"/>
          <p:cNvSpPr txBox="1"/>
          <p:nvPr/>
        </p:nvSpPr>
        <p:spPr>
          <a:xfrm>
            <a:off x="8399462" y="1772816"/>
            <a:ext cx="3790951" cy="2893100"/>
          </a:xfrm>
          <a:prstGeom prst="rect">
            <a:avLst/>
          </a:prstGeom>
          <a:noFill/>
        </p:spPr>
        <p:txBody>
          <a:bodyPr wrap="square" rtlCol="0">
            <a:spAutoFit/>
          </a:bodyPr>
          <a:lstStyle/>
          <a:p>
            <a:pPr algn="ctr"/>
            <a:r>
              <a:rPr lang="en-GB" b="1" dirty="0">
                <a:solidFill>
                  <a:srgbClr val="FF0000"/>
                </a:solidFill>
                <a:latin typeface="Gill Sans MT" panose="020B0502020104020203" pitchFamily="34" charset="0"/>
              </a:rPr>
              <a:t>Lowest Enquiry Categories:  Pregnancy and Conception</a:t>
            </a:r>
          </a:p>
          <a:p>
            <a:endParaRPr lang="en-GB" sz="1600" b="1" dirty="0">
              <a:latin typeface="Gill Sans MT" panose="020B0502020104020203" pitchFamily="34" charset="0"/>
            </a:endParaRPr>
          </a:p>
          <a:p>
            <a:r>
              <a:rPr lang="en-GB" sz="1600" b="1" dirty="0">
                <a:latin typeface="Gill Sans MT" panose="020B0502020104020203" pitchFamily="34" charset="0"/>
              </a:rPr>
              <a:t>Pregnancy: </a:t>
            </a:r>
            <a:r>
              <a:rPr lang="en-GB" sz="1600" dirty="0">
                <a:latin typeface="Gill Sans MT" panose="020B0502020104020203" pitchFamily="34" charset="0"/>
              </a:rPr>
              <a:t>Individuals who were pregnant fell within the exclusion criteria for both National Protocols. </a:t>
            </a:r>
          </a:p>
          <a:p>
            <a:endParaRPr lang="en-GB" sz="1600" dirty="0">
              <a:latin typeface="Gill Sans MT" panose="020B0502020104020203" pitchFamily="34" charset="0"/>
            </a:endParaRPr>
          </a:p>
          <a:p>
            <a:r>
              <a:rPr lang="en-GB" sz="1600" b="1" dirty="0">
                <a:latin typeface="Gill Sans MT" panose="020B0502020104020203" pitchFamily="34" charset="0"/>
              </a:rPr>
              <a:t>Conception:  </a:t>
            </a:r>
            <a:r>
              <a:rPr lang="en-GB" sz="1600" dirty="0">
                <a:latin typeface="Gill Sans MT" panose="020B0502020104020203" pitchFamily="34" charset="0"/>
              </a:rPr>
              <a:t>No clear reasoning identified for the low number of conception enquiries received.</a:t>
            </a:r>
            <a:endParaRPr lang="en-GB" sz="1600" b="1" dirty="0">
              <a:latin typeface="Gill Sans MT" panose="020B0502020104020203" pitchFamily="34" charset="0"/>
            </a:endParaRPr>
          </a:p>
          <a:p>
            <a:endParaRPr lang="en-GB" b="1" dirty="0">
              <a:latin typeface="Gill Sans MT" panose="020B0502020104020203" pitchFamily="34" charset="0"/>
            </a:endParaRPr>
          </a:p>
        </p:txBody>
      </p:sp>
      <p:cxnSp>
        <p:nvCxnSpPr>
          <p:cNvPr id="17" name="Straight Connector 16"/>
          <p:cNvCxnSpPr/>
          <p:nvPr/>
        </p:nvCxnSpPr>
        <p:spPr>
          <a:xfrm flipV="1">
            <a:off x="5015086" y="610097"/>
            <a:ext cx="2232248" cy="1059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390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 y="0"/>
            <a:ext cx="3934967" cy="6858000"/>
          </a:xfrm>
          <a:prstGeom prst="rect">
            <a:avLst/>
          </a:prstGeom>
        </p:spPr>
      </p:pic>
      <p:grpSp>
        <p:nvGrpSpPr>
          <p:cNvPr id="30" name="Group 29"/>
          <p:cNvGrpSpPr/>
          <p:nvPr/>
        </p:nvGrpSpPr>
        <p:grpSpPr>
          <a:xfrm>
            <a:off x="4078984" y="260648"/>
            <a:ext cx="8026923" cy="1653282"/>
            <a:chOff x="4044947" y="3431902"/>
            <a:chExt cx="8026923" cy="1653282"/>
          </a:xfrm>
        </p:grpSpPr>
        <p:sp>
          <p:nvSpPr>
            <p:cNvPr id="26" name="Rectangle 25"/>
            <p:cNvSpPr/>
            <p:nvPr/>
          </p:nvSpPr>
          <p:spPr>
            <a:xfrm>
              <a:off x="4044947" y="3431902"/>
              <a:ext cx="8026923" cy="1653282"/>
            </a:xfrm>
            <a:prstGeom prst="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p:nvPr/>
          </p:nvPicPr>
          <p:blipFill rotWithShape="1">
            <a:blip r:embed="rId5"/>
            <a:srcRect l="4327" t="44951" r="85809" b="29747"/>
            <a:stretch/>
          </p:blipFill>
          <p:spPr bwMode="auto">
            <a:xfrm>
              <a:off x="4205737" y="3603136"/>
              <a:ext cx="737341" cy="761968"/>
            </a:xfrm>
            <a:prstGeom prst="ellipse">
              <a:avLst/>
            </a:prstGeom>
            <a:ln>
              <a:noFill/>
            </a:ln>
            <a:scene3d>
              <a:camera prst="orthographicFront"/>
              <a:lightRig rig="threePt" dir="t"/>
            </a:scene3d>
            <a:sp3d>
              <a:bevelT/>
            </a:sp3d>
            <a:extLst>
              <a:ext uri="{53640926-AAD7-44D8-BBD7-CCE9431645EC}">
                <a14:shadowObscured xmlns:a14="http://schemas.microsoft.com/office/drawing/2010/main"/>
              </a:ext>
            </a:extLst>
          </p:spPr>
        </p:pic>
        <p:sp>
          <p:nvSpPr>
            <p:cNvPr id="18" name="TextBox 17"/>
            <p:cNvSpPr txBox="1"/>
            <p:nvPr/>
          </p:nvSpPr>
          <p:spPr>
            <a:xfrm>
              <a:off x="5078254" y="4005064"/>
              <a:ext cx="6777592" cy="1077218"/>
            </a:xfrm>
            <a:prstGeom prst="rect">
              <a:avLst/>
            </a:prstGeom>
            <a:noFill/>
          </p:spPr>
          <p:txBody>
            <a:bodyPr wrap="square" rtlCol="0">
              <a:spAutoFit/>
            </a:bodyPr>
            <a:lstStyle/>
            <a:p>
              <a:r>
                <a:rPr lang="en-GB" sz="1600" b="1" dirty="0">
                  <a:latin typeface="Gill Sans MT" panose="020B0502020104020203" pitchFamily="34" charset="0"/>
                </a:rPr>
                <a:t>Limited Data Collection Period: </a:t>
              </a:r>
            </a:p>
            <a:p>
              <a:pPr marL="742950" lvl="1" indent="-285750">
                <a:buFont typeface="Arial" panose="020B0604020202020204" pitchFamily="34" charset="0"/>
                <a:buChar char="•"/>
              </a:pPr>
              <a:r>
                <a:rPr lang="en-GB" sz="1600" dirty="0">
                  <a:latin typeface="Gill Sans MT" panose="020B0502020104020203" pitchFamily="34" charset="0"/>
                </a:rPr>
                <a:t>analysis is not representative of the whole population</a:t>
              </a:r>
            </a:p>
            <a:p>
              <a:pPr marL="742950" lvl="1" indent="-285750">
                <a:buFont typeface="Arial" panose="020B0604020202020204" pitchFamily="34" charset="0"/>
                <a:buChar char="•"/>
              </a:pPr>
              <a:r>
                <a:rPr lang="en-GB" sz="1600" dirty="0">
                  <a:latin typeface="Gill Sans MT" panose="020B0502020104020203" pitchFamily="34" charset="0"/>
                </a:rPr>
                <a:t>analysis does not reflect any changes in guidance or emergence of clinical trends </a:t>
              </a:r>
            </a:p>
          </p:txBody>
        </p:sp>
        <p:sp>
          <p:nvSpPr>
            <p:cNvPr id="21" name="TextBox 20"/>
            <p:cNvSpPr txBox="1"/>
            <p:nvPr/>
          </p:nvSpPr>
          <p:spPr>
            <a:xfrm>
              <a:off x="5015086" y="3645024"/>
              <a:ext cx="6336704" cy="369332"/>
            </a:xfrm>
            <a:prstGeom prst="rect">
              <a:avLst/>
            </a:prstGeom>
            <a:noFill/>
          </p:spPr>
          <p:txBody>
            <a:bodyPr wrap="square" rtlCol="0">
              <a:spAutoFit/>
            </a:bodyPr>
            <a:lstStyle/>
            <a:p>
              <a:r>
                <a:rPr lang="en-GB" b="1" dirty="0">
                  <a:latin typeface="Gill Sans MT" panose="020B0502020104020203" pitchFamily="34" charset="0"/>
                </a:rPr>
                <a:t>Limitations </a:t>
              </a:r>
            </a:p>
          </p:txBody>
        </p:sp>
      </p:grpSp>
      <p:grpSp>
        <p:nvGrpSpPr>
          <p:cNvPr id="31" name="Group 30"/>
          <p:cNvGrpSpPr/>
          <p:nvPr/>
        </p:nvGrpSpPr>
        <p:grpSpPr>
          <a:xfrm>
            <a:off x="4108060" y="2132856"/>
            <a:ext cx="8160847" cy="1881500"/>
            <a:chOff x="4078983" y="5085184"/>
            <a:chExt cx="8160847" cy="1881500"/>
          </a:xfrm>
        </p:grpSpPr>
        <p:sp>
          <p:nvSpPr>
            <p:cNvPr id="27" name="Rectangle 26"/>
            <p:cNvSpPr/>
            <p:nvPr/>
          </p:nvSpPr>
          <p:spPr>
            <a:xfrm>
              <a:off x="4078983" y="5085184"/>
              <a:ext cx="8026924" cy="1881500"/>
            </a:xfrm>
            <a:prstGeom prst="rect">
              <a:avLst/>
            </a:pr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087094" y="5229200"/>
              <a:ext cx="6336704" cy="369332"/>
            </a:xfrm>
            <a:prstGeom prst="rect">
              <a:avLst/>
            </a:prstGeom>
            <a:noFill/>
          </p:spPr>
          <p:txBody>
            <a:bodyPr wrap="square" rtlCol="0">
              <a:spAutoFit/>
            </a:bodyPr>
            <a:lstStyle/>
            <a:p>
              <a:r>
                <a:rPr lang="en-GB" b="1" dirty="0">
                  <a:solidFill>
                    <a:schemeClr val="bg1"/>
                  </a:solidFill>
                  <a:latin typeface="Gill Sans MT" panose="020B0502020104020203" pitchFamily="34" charset="0"/>
                </a:rPr>
                <a:t>Conclusion </a:t>
              </a:r>
            </a:p>
          </p:txBody>
        </p:sp>
        <p:pic>
          <p:nvPicPr>
            <p:cNvPr id="20" name="Picture 19"/>
            <p:cNvPicPr/>
            <p:nvPr/>
          </p:nvPicPr>
          <p:blipFill rotWithShape="1">
            <a:blip r:embed="rId6"/>
            <a:srcRect l="37109" t="34252" r="54419" b="45670"/>
            <a:stretch/>
          </p:blipFill>
          <p:spPr bwMode="auto">
            <a:xfrm>
              <a:off x="4235642" y="5291916"/>
              <a:ext cx="779444" cy="729372"/>
            </a:xfrm>
            <a:prstGeom prst="ellipse">
              <a:avLst/>
            </a:prstGeom>
            <a:ln>
              <a:noFill/>
            </a:ln>
            <a:scene3d>
              <a:camera prst="orthographicFront"/>
              <a:lightRig rig="threePt" dir="t"/>
            </a:scene3d>
            <a:sp3d>
              <a:bevelT/>
            </a:sp3d>
            <a:extLst>
              <a:ext uri="{53640926-AAD7-44D8-BBD7-CCE9431645EC}">
                <a14:shadowObscured xmlns:a14="http://schemas.microsoft.com/office/drawing/2010/main"/>
              </a:ext>
            </a:extLst>
          </p:spPr>
        </p:pic>
        <p:sp>
          <p:nvSpPr>
            <p:cNvPr id="22" name="TextBox 21"/>
            <p:cNvSpPr txBox="1"/>
            <p:nvPr/>
          </p:nvSpPr>
          <p:spPr>
            <a:xfrm>
              <a:off x="5015086" y="5517232"/>
              <a:ext cx="7224744" cy="1323439"/>
            </a:xfrm>
            <a:prstGeom prst="rect">
              <a:avLst/>
            </a:prstGeom>
            <a:noFill/>
          </p:spPr>
          <p:txBody>
            <a:bodyPr wrap="square" rtlCol="0">
              <a:spAutoFit/>
            </a:bodyPr>
            <a:lstStyle/>
            <a:p>
              <a:r>
                <a:rPr lang="en-GB" sz="1600" dirty="0">
                  <a:solidFill>
                    <a:schemeClr val="bg1"/>
                  </a:solidFill>
                  <a:latin typeface="Gill Sans MT" panose="020B0502020104020203" pitchFamily="34" charset="0"/>
                </a:rPr>
                <a:t>Common enquiries were reflective of the areas of government guidance that were subject to consistent change and clinical scenarios requiring additional counselling or monitoring. . Therefore common enquiries received in the future are likely to comprise of clinical topics that have been subject to change within practice, legislation, guidance, scientific evidence, post marketing surveillance and social media. </a:t>
              </a:r>
            </a:p>
          </p:txBody>
        </p:sp>
      </p:grpSp>
      <p:sp>
        <p:nvSpPr>
          <p:cNvPr id="32" name="TextBox 31"/>
          <p:cNvSpPr txBox="1"/>
          <p:nvPr/>
        </p:nvSpPr>
        <p:spPr>
          <a:xfrm>
            <a:off x="3942478" y="4509120"/>
            <a:ext cx="7833199" cy="2677656"/>
          </a:xfrm>
          <a:prstGeom prst="rect">
            <a:avLst/>
          </a:prstGeom>
          <a:noFill/>
        </p:spPr>
        <p:txBody>
          <a:bodyPr wrap="square" rtlCol="0">
            <a:spAutoFit/>
          </a:bodyPr>
          <a:lstStyle/>
          <a:p>
            <a:pPr marL="228600" indent="-228600">
              <a:buFont typeface="+mj-lt"/>
              <a:buAutoNum type="arabicPeriod"/>
            </a:pPr>
            <a:r>
              <a:rPr lang="en-GB" sz="1000" dirty="0"/>
              <a:t>Public Health England. National protocol for COVID-19 Vaccine AstraZeneca, (ChAdOx1-S [recombinant]). National Health Service, Jan 2021.V01.00. accessed via https://www.gov.uk/government/publications/national-protocol-for-covid-19-vaccine-astrazeneca-chadox1-s-recombinant Jun 2021. </a:t>
            </a:r>
          </a:p>
          <a:p>
            <a:pPr marL="228600" indent="-228600">
              <a:buFont typeface="+mj-lt"/>
              <a:buAutoNum type="arabicPeriod"/>
            </a:pPr>
            <a:r>
              <a:rPr lang="en-GB" sz="1000" dirty="0"/>
              <a:t>Public Health England National protocol for COVID-19 mRNA vaccine BNT162b2 (Pfizer/</a:t>
            </a:r>
            <a:r>
              <a:rPr lang="en-GB" sz="1000" dirty="0" err="1"/>
              <a:t>BioNTech</a:t>
            </a:r>
            <a:r>
              <a:rPr lang="en-GB" sz="1000" dirty="0"/>
              <a:t>). National Health Service,  Jan 2021.V02.00. accessed via https://www.gov.uk/government/publications/national-protocol-for-covid-19-mrna-vaccine-bnt162b2-pfizerbiontech Jun 2021. </a:t>
            </a:r>
          </a:p>
          <a:p>
            <a:pPr marL="228600" indent="-228600">
              <a:buFont typeface="+mj-lt"/>
              <a:buAutoNum type="arabicPeriod"/>
            </a:pPr>
            <a:r>
              <a:rPr lang="en-GB" sz="1000" dirty="0"/>
              <a:t>Sampson R, Cooper J, Barbour R, et al. Patients’ perspectives on the medical primary–secondary care interface: systematic review and synthesis of qualitative research. BMJ Open.2015;5. accessed via: https://bmjopen.bmj.com/content/bmjopen/5/10/e008708.full.pdf Jun 2021. </a:t>
            </a:r>
          </a:p>
          <a:p>
            <a:pPr marL="228600" indent="-228600">
              <a:buFont typeface="+mj-lt"/>
              <a:buAutoNum type="arabicPeriod"/>
            </a:pPr>
            <a:r>
              <a:rPr lang="en-GB" sz="1000" dirty="0" err="1"/>
              <a:t>Karozy</a:t>
            </a:r>
            <a:r>
              <a:rPr lang="en-GB" sz="1000" dirty="0"/>
              <a:t> A. Physicians, Their Appearance, and the White Coat. APM Perspective.2008;121. accessed via: https://www.amjmed.com/article/S0002-9343(08)00563-9/fulltext Jun 2021. </a:t>
            </a:r>
          </a:p>
          <a:p>
            <a:pPr marL="228600" indent="-228600">
              <a:buFont typeface="+mj-lt"/>
              <a:buAutoNum type="arabicPeriod"/>
            </a:pPr>
            <a:r>
              <a:rPr lang="en-GB" sz="1000" dirty="0" err="1"/>
              <a:t>Petrilli</a:t>
            </a:r>
            <a:r>
              <a:rPr lang="en-GB" sz="1000" dirty="0"/>
              <a:t> C, Saint S, </a:t>
            </a:r>
            <a:r>
              <a:rPr lang="en-GB" sz="1000" dirty="0" err="1"/>
              <a:t>Jenning</a:t>
            </a:r>
            <a:r>
              <a:rPr lang="en-GB" sz="1000" dirty="0"/>
              <a:t> J, et al. Understanding patient preference for physician attire: a cross-sectional observational study of 10 academic medical centres in the USA. BMJ Open.2018;8. accessed via </a:t>
            </a:r>
            <a:r>
              <a:rPr lang="en-GB" sz="1000" dirty="0">
                <a:hlinkClick r:id="rId7"/>
              </a:rPr>
              <a:t>https://bmjopen.bmj.com/content/bmjopen/8/5/e021239.full.pdf Jun 2021</a:t>
            </a:r>
            <a:r>
              <a:rPr lang="en-GB" sz="1000" dirty="0"/>
              <a:t>.</a:t>
            </a:r>
          </a:p>
          <a:p>
            <a:pPr marL="228600" indent="-228600">
              <a:buFont typeface="+mj-lt"/>
              <a:buAutoNum type="arabicPeriod"/>
            </a:pPr>
            <a:r>
              <a:rPr lang="en-GB" sz="1000" dirty="0"/>
              <a:t>Medicines and Healthcare product Regulatory Agency. Confirmation of guidance to vaccination centres on managing allergic reactions following COVID-19 vaccination with the Pfizer/</a:t>
            </a:r>
            <a:r>
              <a:rPr lang="en-GB" sz="1000" dirty="0" err="1"/>
              <a:t>BioNTech</a:t>
            </a:r>
            <a:r>
              <a:rPr lang="en-GB" sz="1000" dirty="0"/>
              <a:t> vaccine. Press Release.  Dec 2020. accessed via: https://www.gov.uk/government/news/confirmation-of-guidance-to-vaccination-centres-on-managing-allergic-reactions-following-covid-19-vaccination-with-the-pfizer-biontech-vaccine Jun 2021</a:t>
            </a:r>
          </a:p>
          <a:p>
            <a:endParaRPr lang="en-GB" sz="900" dirty="0"/>
          </a:p>
          <a:p>
            <a:endParaRPr lang="en-GB" sz="900" dirty="0"/>
          </a:p>
        </p:txBody>
      </p:sp>
      <p:cxnSp>
        <p:nvCxnSpPr>
          <p:cNvPr id="33" name="Straight Connector 32"/>
          <p:cNvCxnSpPr/>
          <p:nvPr/>
        </p:nvCxnSpPr>
        <p:spPr>
          <a:xfrm>
            <a:off x="4176396" y="4437112"/>
            <a:ext cx="1198730" cy="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108060" y="4077072"/>
            <a:ext cx="4176463" cy="369332"/>
          </a:xfrm>
          <a:prstGeom prst="rect">
            <a:avLst/>
          </a:prstGeom>
          <a:noFill/>
        </p:spPr>
        <p:txBody>
          <a:bodyPr wrap="square" rtlCol="0">
            <a:spAutoFit/>
          </a:bodyPr>
          <a:lstStyle/>
          <a:p>
            <a:r>
              <a:rPr lang="en-GB" b="1" dirty="0"/>
              <a:t>References</a:t>
            </a:r>
            <a:r>
              <a:rPr lang="en-GB" dirty="0"/>
              <a:t> </a:t>
            </a:r>
          </a:p>
        </p:txBody>
      </p:sp>
    </p:spTree>
    <p:extLst>
      <p:ext uri="{BB962C8B-B14F-4D97-AF65-F5344CB8AC3E}">
        <p14:creationId xmlns:p14="http://schemas.microsoft.com/office/powerpoint/2010/main" val="2918375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1105</Words>
  <Application>Microsoft Office PowerPoint</Application>
  <PresentationFormat>Custom</PresentationFormat>
  <Paragraphs>160</Paragraphs>
  <Slides>6</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Gill Sans MT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Barts Health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Bassi, Sukhpreet</dc:creator>
  <cp:lastModifiedBy>Judith Lambert</cp:lastModifiedBy>
  <cp:revision>62</cp:revision>
  <dcterms:created xsi:type="dcterms:W3CDTF">2021-08-17T15:50:38Z</dcterms:created>
  <dcterms:modified xsi:type="dcterms:W3CDTF">2021-08-27T09:13:56Z</dcterms:modified>
</cp:coreProperties>
</file>