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2" r:id="rId6"/>
  </p:sldMasterIdLst>
  <p:notesMasterIdLst>
    <p:notesMasterId r:id="rId12"/>
  </p:notesMasterIdLst>
  <p:handoutMasterIdLst>
    <p:handoutMasterId r:id="rId13"/>
  </p:handoutMasterIdLst>
  <p:sldIdLst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D9F2"/>
    <a:srgbClr val="41B6E6"/>
    <a:srgbClr val="0072CE"/>
    <a:srgbClr val="005EB8"/>
    <a:srgbClr val="F78DB3"/>
    <a:srgbClr val="847ECC"/>
    <a:srgbClr val="56B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82" autoAdjust="0"/>
  </p:normalViewPr>
  <p:slideViewPr>
    <p:cSldViewPr>
      <p:cViewPr varScale="1">
        <p:scale>
          <a:sx n="109" d="100"/>
          <a:sy n="109" d="100"/>
        </p:scale>
        <p:origin x="168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7C968-9A95-42E7-8793-D322B949F9F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2FF02-6E33-4CAB-9AE4-683090F82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112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4CF14-D5A8-4EC2-8C32-DF67AE2FBC21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CDF42-37DA-4E69-9C4D-8C9D4D56B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72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7135"/>
            <a:ext cx="7772400" cy="195660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516" y="3596145"/>
            <a:ext cx="7744968" cy="23327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78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990E63-97D7-4EAF-A683-E669D313F878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E6469-5326-46D3-A7C5-8FE77A98F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632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7135"/>
            <a:ext cx="7772400" cy="195660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516" y="3596145"/>
            <a:ext cx="7744968" cy="23327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4" name="Picture 3" descr="Y:\MainHQ\joint comms\Logos\CQCemailsig-0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88" y="185228"/>
            <a:ext cx="1832932" cy="36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106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6107"/>
            <a:ext cx="8229600" cy="78068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990E63-97D7-4EAF-A683-E669D313F878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E6469-5326-46D3-A7C5-8FE77A98F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95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8902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8884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990E63-97D7-4EAF-A683-E669D313F878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E6469-5326-46D3-A7C5-8FE77A98F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037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6107"/>
            <a:ext cx="8229600" cy="78068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990E63-97D7-4EAF-A683-E669D313F878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E6469-5326-46D3-A7C5-8FE77A98F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082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99"/>
            <a:ext cx="8229600" cy="78068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990E63-97D7-4EAF-A683-E669D313F878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E6469-5326-46D3-A7C5-8FE77A98F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793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078"/>
            <a:ext cx="8229600" cy="70971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990E63-97D7-4EAF-A683-E669D313F878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E6469-5326-46D3-A7C5-8FE77A98F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379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67039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990E63-97D7-4EAF-A683-E669D313F878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E6469-5326-46D3-A7C5-8FE77A98F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505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990E63-97D7-4EAF-A683-E669D313F878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E6469-5326-46D3-A7C5-8FE77A98F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185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990E63-97D7-4EAF-A683-E669D313F878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E6469-5326-46D3-A7C5-8FE77A98F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6107"/>
            <a:ext cx="8229600" cy="78068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990E63-97D7-4EAF-A683-E669D313F878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E6469-5326-46D3-A7C5-8FE77A98F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05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990E63-97D7-4EAF-A683-E669D313F878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E6469-5326-46D3-A7C5-8FE77A98F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32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8902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8884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990E63-97D7-4EAF-A683-E669D313F878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E6469-5326-46D3-A7C5-8FE77A98F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7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6107"/>
            <a:ext cx="8229600" cy="78068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990E63-97D7-4EAF-A683-E669D313F878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E6469-5326-46D3-A7C5-8FE77A98F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27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99"/>
            <a:ext cx="8229600" cy="78068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990E63-97D7-4EAF-A683-E669D313F878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E6469-5326-46D3-A7C5-8FE77A98F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59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078"/>
            <a:ext cx="8229600" cy="70971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990E63-97D7-4EAF-A683-E669D313F878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E6469-5326-46D3-A7C5-8FE77A98F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21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67039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990E63-97D7-4EAF-A683-E669D313F878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E6469-5326-46D3-A7C5-8FE77A98F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88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990E63-97D7-4EAF-A683-E669D313F878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E6469-5326-46D3-A7C5-8FE77A98F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76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990E63-97D7-4EAF-A683-E669D313F878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E6469-5326-46D3-A7C5-8FE77A98F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07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5.jpeg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4.jpeg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6" Type="http://schemas.microsoft.com/office/2007/relationships/hdphoto" Target="../media/hdphoto1.wdp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94514"/>
            <a:ext cx="9144000" cy="288032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171" y="6464505"/>
            <a:ext cx="3028944" cy="1480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64" y="6453336"/>
            <a:ext cx="1914148" cy="170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531" y="116632"/>
            <a:ext cx="1820584" cy="56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7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45" t="14634" r="27287" b="12207"/>
          <a:stretch/>
        </p:blipFill>
        <p:spPr>
          <a:xfrm>
            <a:off x="4599548" y="4658629"/>
            <a:ext cx="2306155" cy="22048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22" t="11853" r="187" b="42778"/>
          <a:stretch/>
        </p:blipFill>
        <p:spPr>
          <a:xfrm>
            <a:off x="2303070" y="4653136"/>
            <a:ext cx="2304256" cy="22048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6" t="24700" r="12667" b="22370"/>
          <a:stretch/>
        </p:blipFill>
        <p:spPr>
          <a:xfrm>
            <a:off x="0" y="4653136"/>
            <a:ext cx="2304255" cy="2204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5" cstate="screen">
            <a:clrChange>
              <a:clrFrom>
                <a:srgbClr val="959BA7"/>
              </a:clrFrom>
              <a:clrTo>
                <a:srgbClr val="959BA7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/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564" t="20884" r="1530" b="22926"/>
          <a:stretch/>
        </p:blipFill>
        <p:spPr>
          <a:xfrm>
            <a:off x="6881949" y="4664122"/>
            <a:ext cx="2267744" cy="2204864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3" name="Rectangle 2"/>
          <p:cNvSpPr/>
          <p:nvPr userDrawn="1"/>
        </p:nvSpPr>
        <p:spPr>
          <a:xfrm>
            <a:off x="1277" y="4647642"/>
            <a:ext cx="9145570" cy="2221343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531" y="116632"/>
            <a:ext cx="1820584" cy="56984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6394514"/>
            <a:ext cx="9144000" cy="288032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171" y="6464505"/>
            <a:ext cx="3028944" cy="1480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64" y="6453336"/>
            <a:ext cx="1914148" cy="170688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330529" y="3405187"/>
            <a:ext cx="2509334" cy="2564779"/>
            <a:chOff x="6986916" y="2642048"/>
            <a:chExt cx="2365994" cy="2365994"/>
          </a:xfrm>
        </p:grpSpPr>
        <p:sp>
          <p:nvSpPr>
            <p:cNvPr id="20" name="Oval 19"/>
            <p:cNvSpPr/>
            <p:nvPr/>
          </p:nvSpPr>
          <p:spPr>
            <a:xfrm>
              <a:off x="7092280" y="2780929"/>
              <a:ext cx="2155266" cy="20882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6916" y="2642048"/>
              <a:ext cx="2365994" cy="2365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047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13232" y="836712"/>
            <a:ext cx="7772400" cy="978302"/>
          </a:xfrm>
        </p:spPr>
        <p:txBody>
          <a:bodyPr/>
          <a:lstStyle/>
          <a:p>
            <a:r>
              <a:rPr lang="en-GB" b="1" dirty="0"/>
              <a:t>Introduction of Internal Peer Review via Group Discussion 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 </a:t>
            </a:r>
            <a:endParaRPr lang="en-GB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1259632" y="2276872"/>
            <a:ext cx="7296146" cy="779587"/>
          </a:xfrm>
        </p:spPr>
        <p:txBody>
          <a:bodyPr/>
          <a:lstStyle/>
          <a:p>
            <a:pPr algn="l"/>
            <a:r>
              <a:rPr lang="en-GB" sz="2000" dirty="0">
                <a:solidFill>
                  <a:schemeClr val="accent1"/>
                </a:solidFill>
              </a:rPr>
              <a:t>Umair Hamid, Daniel Hill, Naheem Majid and Stephen </a:t>
            </a:r>
            <a:r>
              <a:rPr lang="en-GB" sz="2000" dirty="0" smtClean="0">
                <a:solidFill>
                  <a:schemeClr val="accent1"/>
                </a:solidFill>
              </a:rPr>
              <a:t>Wright</a:t>
            </a:r>
          </a:p>
          <a:p>
            <a:pPr algn="l"/>
            <a:r>
              <a:rPr lang="en-GB" sz="2000" dirty="0" smtClean="0">
                <a:solidFill>
                  <a:schemeClr val="accent1"/>
                </a:solidFill>
              </a:rPr>
              <a:t>Medicines </a:t>
            </a:r>
            <a:r>
              <a:rPr lang="en-GB" sz="2000" dirty="0">
                <a:solidFill>
                  <a:schemeClr val="accent1"/>
                </a:solidFill>
              </a:rPr>
              <a:t>Advice </a:t>
            </a:r>
            <a:r>
              <a:rPr lang="en-GB" sz="2000" dirty="0" smtClean="0">
                <a:solidFill>
                  <a:schemeClr val="accent1"/>
                </a:solidFill>
              </a:rPr>
              <a:t>Service</a:t>
            </a:r>
          </a:p>
          <a:p>
            <a:pPr algn="l"/>
            <a:r>
              <a:rPr lang="en-GB" sz="2000" dirty="0" smtClean="0">
                <a:solidFill>
                  <a:schemeClr val="accent1"/>
                </a:solidFill>
              </a:rPr>
              <a:t>North </a:t>
            </a:r>
            <a:r>
              <a:rPr lang="en-GB" sz="2000" dirty="0">
                <a:solidFill>
                  <a:schemeClr val="accent1"/>
                </a:solidFill>
              </a:rPr>
              <a:t>Tees and Hartlepool NHS Foundation Trust </a:t>
            </a:r>
          </a:p>
        </p:txBody>
      </p:sp>
      <p:pic>
        <p:nvPicPr>
          <p:cNvPr id="2" name="Hill 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0032" y="371703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1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76" y="548680"/>
            <a:ext cx="8229600" cy="780685"/>
          </a:xfrm>
        </p:spPr>
        <p:txBody>
          <a:bodyPr/>
          <a:lstStyle/>
          <a:p>
            <a:r>
              <a:rPr lang="en-GB" sz="3600" dirty="0" smtClean="0"/>
              <a:t>Introduction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A number of pharmacists within North Tees and Hartlepool NHS Foundation Trust who have other substantive positions within the pharmacy department cover the Medicines Advice Service. Contributors to the service include</a:t>
            </a:r>
            <a:r>
              <a:rPr lang="en-GB" sz="2400" dirty="0" smtClean="0"/>
              <a:t>:</a:t>
            </a:r>
          </a:p>
          <a:p>
            <a:pPr marL="0" indent="0">
              <a:buNone/>
            </a:pPr>
            <a:endParaRPr lang="en-GB" sz="2400" dirty="0"/>
          </a:p>
          <a:p>
            <a:pPr lvl="0"/>
            <a:r>
              <a:rPr lang="en-GB" sz="2400" dirty="0"/>
              <a:t>Workforce Development Pharmacist</a:t>
            </a:r>
          </a:p>
          <a:p>
            <a:pPr lvl="0"/>
            <a:r>
              <a:rPr lang="en-GB" sz="2400" dirty="0"/>
              <a:t>EAU Pharmacist</a:t>
            </a:r>
          </a:p>
          <a:p>
            <a:pPr lvl="0"/>
            <a:r>
              <a:rPr lang="en-GB" sz="2400" dirty="0"/>
              <a:t>Informatics Pharmacist  </a:t>
            </a:r>
          </a:p>
          <a:p>
            <a:pPr lvl="0"/>
            <a:r>
              <a:rPr lang="en-GB" sz="2400" dirty="0"/>
              <a:t>Associate Chief Pharmacist – Operations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7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en-GB" sz="2800" dirty="0"/>
              <a:t>T</a:t>
            </a:r>
            <a:r>
              <a:rPr lang="en-GB" sz="2800" dirty="0" smtClean="0"/>
              <a:t>here </a:t>
            </a:r>
            <a:r>
              <a:rPr lang="en-GB" sz="2800" dirty="0"/>
              <a:t>is over twenty years of experience within medicines information between </a:t>
            </a:r>
            <a:r>
              <a:rPr lang="en-GB" sz="2800" dirty="0" smtClean="0"/>
              <a:t>the service. </a:t>
            </a:r>
          </a:p>
          <a:p>
            <a:endParaRPr lang="en-GB" sz="2800" dirty="0" smtClean="0"/>
          </a:p>
          <a:p>
            <a:r>
              <a:rPr lang="en-GB" sz="2800" dirty="0" smtClean="0"/>
              <a:t>To </a:t>
            </a:r>
            <a:r>
              <a:rPr lang="en-GB" sz="2800" dirty="0"/>
              <a:t>maintain objective feedback on performance as well as improving quality of service quarterly internal peer review was introduced to the team in 2021. </a:t>
            </a:r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Additionally </a:t>
            </a:r>
            <a:r>
              <a:rPr lang="en-GB" sz="2800" dirty="0"/>
              <a:t>it is a method to support lifelong learning as recommended by RPS hospital pharmacy standards</a:t>
            </a:r>
            <a:r>
              <a:rPr lang="en-GB" sz="2800" dirty="0" smtClean="0"/>
              <a:t>. (1)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9871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075"/>
            <a:ext cx="8229600" cy="780685"/>
          </a:xfrm>
        </p:spPr>
        <p:txBody>
          <a:bodyPr/>
          <a:lstStyle/>
          <a:p>
            <a:r>
              <a:rPr lang="en-GB" sz="3600" dirty="0" smtClean="0"/>
              <a:t>Internal Peer Review</a:t>
            </a:r>
            <a:endParaRPr lang="en-GB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5872" y="4005064"/>
            <a:ext cx="5722374" cy="2349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268760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UKMi guidance states the format of internal peer review can be adapted to suit the set-up of that </a:t>
            </a:r>
            <a:r>
              <a:rPr lang="en-GB" dirty="0" smtClean="0"/>
              <a:t>centre. (2)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</a:t>
            </a:r>
            <a:r>
              <a:rPr lang="en-GB" dirty="0" smtClean="0"/>
              <a:t>roup discussion was the chosen method. </a:t>
            </a:r>
            <a:r>
              <a:rPr lang="en-GB" dirty="0"/>
              <a:t>The method allows sharing of best practice and is less time consuming. Additionally it has been found as a fun activity for the team and an opportunity to share interesting and or thought provoking enquiries. 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</a:t>
            </a:r>
            <a:r>
              <a:rPr lang="en-GB" dirty="0" smtClean="0"/>
              <a:t>iven </a:t>
            </a:r>
            <a:r>
              <a:rPr lang="en-GB" dirty="0"/>
              <a:t>the wealth of medicines information experience in a relatively small centre it would have been a significant waste not to tap into this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149080"/>
            <a:ext cx="20882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43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33924"/>
            <a:ext cx="2952328" cy="2468289"/>
          </a:xfrm>
        </p:spPr>
        <p:txBody>
          <a:bodyPr/>
          <a:lstStyle/>
          <a:p>
            <a:pPr algn="l"/>
            <a:r>
              <a:rPr lang="en-GB" sz="2000" dirty="0">
                <a:latin typeface="+mn-lt"/>
              </a:rPr>
              <a:t>Enquiries are scored as per UKMi enquiry assessment form and from these suggested learning points are shared within the team. </a:t>
            </a:r>
          </a:p>
        </p:txBody>
      </p:sp>
      <p:pic>
        <p:nvPicPr>
          <p:cNvPr id="4" name="Content Placeholder 3" title="Example of assessment form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310" y="755510"/>
            <a:ext cx="5743922" cy="24569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5684310"/>
            <a:ext cx="69680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/>
              <a:t>References</a:t>
            </a:r>
          </a:p>
          <a:p>
            <a:r>
              <a:rPr lang="en-GB" sz="1000" dirty="0"/>
              <a:t>1. Royal Pharmaceutical Society. Professional Standard for Hospital Pharmacy Services. Version 3. 2017.</a:t>
            </a:r>
          </a:p>
          <a:p>
            <a:r>
              <a:rPr lang="en-GB" sz="1000" dirty="0"/>
              <a:t>2. UKMi. Peer Review Good Practice Guidance. 2007.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3375986"/>
            <a:ext cx="89289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latin typeface="+mj-lt"/>
              </a:rPr>
              <a:t>Conclusion</a:t>
            </a:r>
            <a:endParaRPr lang="en-GB" sz="32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+mj-lt"/>
              </a:rPr>
              <a:t>Introduction of peer review via group discussion has been a simple and effective way to implement clinical governance to the Medicines Advice Service.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+mj-lt"/>
              </a:rPr>
              <a:t>Group discussion ensures there is awareness </a:t>
            </a:r>
            <a:r>
              <a:rPr lang="en-GB" sz="2000" dirty="0">
                <a:latin typeface="+mj-lt"/>
              </a:rPr>
              <a:t>of standards throughout the </a:t>
            </a:r>
            <a:r>
              <a:rPr lang="en-GB" sz="2000" dirty="0" smtClean="0">
                <a:latin typeface="+mj-lt"/>
              </a:rPr>
              <a:t>team as well as producing opportunities to learn </a:t>
            </a:r>
            <a:r>
              <a:rPr lang="en-GB" sz="2000" dirty="0">
                <a:latin typeface="+mj-lt"/>
              </a:rPr>
              <a:t>from </a:t>
            </a:r>
            <a:r>
              <a:rPr lang="en-GB" sz="2000" dirty="0" smtClean="0">
                <a:latin typeface="+mj-lt"/>
              </a:rPr>
              <a:t>colleagues</a:t>
            </a:r>
            <a:r>
              <a:rPr lang="en-GB" sz="2000" dirty="0">
                <a:latin typeface="+mj-lt"/>
              </a:rPr>
              <a:t>’ </a:t>
            </a:r>
            <a:r>
              <a:rPr lang="en-GB" sz="2000" dirty="0" smtClean="0">
                <a:latin typeface="+mj-lt"/>
              </a:rPr>
              <a:t>enquiries. 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77840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1E3DBADD8EA74C9F6AACF9E1E96322" ma:contentTypeVersion="0" ma:contentTypeDescription="Create a new document." ma:contentTypeScope="" ma:versionID="ff3aabf0b78fcca02e1516b72b9bfbe4">
  <xsd:schema xmlns:xsd="http://www.w3.org/2001/XMLSchema" xmlns:xs="http://www.w3.org/2001/XMLSchema" xmlns:p="http://schemas.microsoft.com/office/2006/metadata/properties" xmlns:ns2="18230ec5-1e0b-4394-9c09-d95970428895" targetNamespace="http://schemas.microsoft.com/office/2006/metadata/properties" ma:root="true" ma:fieldsID="c6584382af735db7b589a0899225d2d1" ns2:_="">
    <xsd:import namespace="18230ec5-1e0b-4394-9c09-d9597042889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30ec5-1e0b-4394-9c09-d9597042889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8230ec5-1e0b-4394-9c09-d95970428895">EX2F6NZPANXV-1224-85</_dlc_DocId>
    <_dlc_DocIdUrl xmlns="18230ec5-1e0b-4394-9c09-d95970428895">
      <Url>http://sharept2010/Departments/Communications/_layouts/DocIdRedir.aspx?ID=EX2F6NZPANXV-1224-85</Url>
      <Description>EX2F6NZPANXV-1224-85</Description>
    </_dlc_DocIdUrl>
  </documentManagement>
</p:properties>
</file>

<file path=customXml/itemProps1.xml><?xml version="1.0" encoding="utf-8"?>
<ds:datastoreItem xmlns:ds="http://schemas.openxmlformats.org/officeDocument/2006/customXml" ds:itemID="{A100DB6D-BAF5-4827-91BA-9CEE2AEE03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230ec5-1e0b-4394-9c09-d959704288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414208-FC0C-47D6-B550-A237EA84F9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DD2F0C-0496-42D0-A3D7-6F5DCF8846D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122EE84-1EB0-4D69-858A-84F205076A26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8230ec5-1e0b-4394-9c09-d95970428895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331</Words>
  <Application>Microsoft Office PowerPoint</Application>
  <PresentationFormat>On-screen Show (4:3)</PresentationFormat>
  <Paragraphs>30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Wingdings</vt:lpstr>
      <vt:lpstr>1_Office Theme</vt:lpstr>
      <vt:lpstr>2_Office Theme</vt:lpstr>
      <vt:lpstr>Introduction of Internal Peer Review via Group Discussion   </vt:lpstr>
      <vt:lpstr>Introduction</vt:lpstr>
      <vt:lpstr>PowerPoint Presentation</vt:lpstr>
      <vt:lpstr>Internal Peer Review</vt:lpstr>
      <vt:lpstr>Enquiries are scored as per UKMi enquiry assessment form and from these suggested learning points are shared within the team.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Pickering Kara (RVW) Communications</dc:creator>
  <cp:lastModifiedBy>Judith Lambert</cp:lastModifiedBy>
  <cp:revision>56</cp:revision>
  <dcterms:created xsi:type="dcterms:W3CDTF">2018-02-27T09:27:45Z</dcterms:created>
  <dcterms:modified xsi:type="dcterms:W3CDTF">2021-08-27T09:28:06Z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0x010100B41E3DBADD8EA74C9F6AACF9E1E96322</vt:lpwstr>
  </property>
  <property fmtid="{D5CDD505-2E9C-101B-9397-08002B2CF9AE}" pid="3" name="_dlc_DocIdItemGuid">
    <vt:lpwstr>daf660fd-fe32-4d8e-8c99-bc82a2545799</vt:lpwstr>
  </property>
</Properties>
</file>