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av" ContentType="audio/x-wav"/>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7"/>
  </p:notesMasterIdLst>
  <p:sldIdLst>
    <p:sldId id="256" r:id="rId2"/>
    <p:sldId id="257" r:id="rId3"/>
    <p:sldId id="258" r:id="rId4"/>
    <p:sldId id="259" r:id="rId5"/>
    <p:sldId id="260" r:id="rId6"/>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4030"/>
    <p:restoredTop sz="81358"/>
  </p:normalViewPr>
  <p:slideViewPr>
    <p:cSldViewPr>
      <p:cViewPr varScale="1">
        <p:scale>
          <a:sx n="74" d="100"/>
          <a:sy n="74" d="100"/>
        </p:scale>
        <p:origin x="736" y="52"/>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notesMaster" Target="notesMasters/notesMaster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6415406-6153-4E49-A9EC-B626D2F9F93C}" type="datetimeFigureOut">
              <a:rPr lang="en-US" smtClean="0"/>
              <a:t>9/3/2021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08D8ED0-CF6D-5D48-AD59-3871F19EA5D5}" type="slidenum">
              <a:rPr lang="en-US" smtClean="0"/>
              <a:t>‹#›</a:t>
            </a:fld>
            <a:endParaRPr lang="en-US"/>
          </a:p>
        </p:txBody>
      </p:sp>
    </p:spTree>
    <p:extLst>
      <p:ext uri="{BB962C8B-B14F-4D97-AF65-F5344CB8AC3E}">
        <p14:creationId xmlns:p14="http://schemas.microsoft.com/office/powerpoint/2010/main" val="389014034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608D8ED0-CF6D-5D48-AD59-3871F19EA5D5}" type="slidenum">
              <a:rPr lang="en-US" smtClean="0"/>
              <a:t>1</a:t>
            </a:fld>
            <a:endParaRPr lang="en-US"/>
          </a:p>
        </p:txBody>
      </p:sp>
    </p:spTree>
    <p:extLst>
      <p:ext uri="{BB962C8B-B14F-4D97-AF65-F5344CB8AC3E}">
        <p14:creationId xmlns:p14="http://schemas.microsoft.com/office/powerpoint/2010/main" val="401052458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The new Trust is one of the largest in England, with more than 2,700 beds across all sites.</a:t>
            </a:r>
          </a:p>
          <a:p>
            <a:endParaRPr lang="en-US" dirty="0"/>
          </a:p>
        </p:txBody>
      </p:sp>
      <p:sp>
        <p:nvSpPr>
          <p:cNvPr id="4" name="Slide Number Placeholder 3"/>
          <p:cNvSpPr>
            <a:spLocks noGrp="1"/>
          </p:cNvSpPr>
          <p:nvPr>
            <p:ph type="sldNum" sz="quarter" idx="5"/>
          </p:nvPr>
        </p:nvSpPr>
        <p:spPr/>
        <p:txBody>
          <a:bodyPr/>
          <a:lstStyle/>
          <a:p>
            <a:fld id="{608D8ED0-CF6D-5D48-AD59-3871F19EA5D5}" type="slidenum">
              <a:rPr lang="en-US" smtClean="0"/>
              <a:t>2</a:t>
            </a:fld>
            <a:endParaRPr lang="en-US"/>
          </a:p>
        </p:txBody>
      </p:sp>
    </p:spTree>
    <p:extLst>
      <p:ext uri="{BB962C8B-B14F-4D97-AF65-F5344CB8AC3E}">
        <p14:creationId xmlns:p14="http://schemas.microsoft.com/office/powerpoint/2010/main" val="332755950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buFont typeface="Arial" panose="020B0604020202020204" pitchFamily="34" charset="0"/>
              <a:buChar char="•"/>
            </a:pPr>
            <a:r>
              <a:rPr lang="en-GB" dirty="0"/>
              <a:t>Using protected time to cover staff completing L3 </a:t>
            </a:r>
            <a:r>
              <a:rPr lang="en-GB" dirty="0" err="1"/>
              <a:t>enquirires</a:t>
            </a:r>
            <a:endParaRPr lang="en-GB" dirty="0"/>
          </a:p>
          <a:p>
            <a:endParaRPr lang="en-US" dirty="0"/>
          </a:p>
        </p:txBody>
      </p:sp>
      <p:sp>
        <p:nvSpPr>
          <p:cNvPr id="4" name="Slide Number Placeholder 3"/>
          <p:cNvSpPr>
            <a:spLocks noGrp="1"/>
          </p:cNvSpPr>
          <p:nvPr>
            <p:ph type="sldNum" sz="quarter" idx="5"/>
          </p:nvPr>
        </p:nvSpPr>
        <p:spPr/>
        <p:txBody>
          <a:bodyPr/>
          <a:lstStyle/>
          <a:p>
            <a:fld id="{608D8ED0-CF6D-5D48-AD59-3871F19EA5D5}" type="slidenum">
              <a:rPr lang="en-US" smtClean="0"/>
              <a:t>4</a:t>
            </a:fld>
            <a:endParaRPr lang="en-US"/>
          </a:p>
        </p:txBody>
      </p:sp>
    </p:spTree>
    <p:extLst>
      <p:ext uri="{BB962C8B-B14F-4D97-AF65-F5344CB8AC3E}">
        <p14:creationId xmlns:p14="http://schemas.microsoft.com/office/powerpoint/2010/main" val="147770954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buFont typeface="Arial" panose="020B0604020202020204" pitchFamily="34" charset="0"/>
              <a:buChar char="•"/>
            </a:pPr>
            <a:r>
              <a:rPr lang="en-GB" dirty="0"/>
              <a:t>Helpline enquiries were reviewed and demonstrated that approximately 65% could be classified as ‘interface issues’ which could reasonably be directed to this role.</a:t>
            </a:r>
          </a:p>
          <a:p>
            <a:pPr marL="285750" indent="-285750">
              <a:buFont typeface="Arial" panose="020B0604020202020204" pitchFamily="34" charset="0"/>
              <a:buChar char="•"/>
            </a:pPr>
            <a:endParaRPr lang="en-GB" dirty="0"/>
          </a:p>
          <a:p>
            <a:pPr marL="285750" indent="-285750">
              <a:buFont typeface="Arial" panose="020B0604020202020204" pitchFamily="34" charset="0"/>
              <a:buChar char="•"/>
            </a:pPr>
            <a:r>
              <a:rPr lang="en-GB" sz="1200" dirty="0"/>
              <a:t>Training was reduced from 4 weeks to 3 weeks with 2 initial virtual workshops to cover the background information and general processes. The initial workshops enabled trainees to answer phones, and take in enquiries almost immediately. The rota was planned so that trainees overlapped in MI. This was extremely helpful as the trainee in their final training week supported their colleague during their first week reducing support needed by MI staff.</a:t>
            </a:r>
          </a:p>
          <a:p>
            <a:endParaRPr lang="en-US" dirty="0"/>
          </a:p>
        </p:txBody>
      </p:sp>
      <p:sp>
        <p:nvSpPr>
          <p:cNvPr id="4" name="Slide Number Placeholder 3"/>
          <p:cNvSpPr>
            <a:spLocks noGrp="1"/>
          </p:cNvSpPr>
          <p:nvPr>
            <p:ph type="sldNum" sz="quarter" idx="5"/>
          </p:nvPr>
        </p:nvSpPr>
        <p:spPr/>
        <p:txBody>
          <a:bodyPr/>
          <a:lstStyle/>
          <a:p>
            <a:fld id="{608D8ED0-CF6D-5D48-AD59-3871F19EA5D5}" type="slidenum">
              <a:rPr lang="en-US" smtClean="0"/>
              <a:t>5</a:t>
            </a:fld>
            <a:endParaRPr lang="en-US"/>
          </a:p>
        </p:txBody>
      </p:sp>
    </p:spTree>
    <p:extLst>
      <p:ext uri="{BB962C8B-B14F-4D97-AF65-F5344CB8AC3E}">
        <p14:creationId xmlns:p14="http://schemas.microsoft.com/office/powerpoint/2010/main" val="2013786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normAutofit/>
          </a:bodyPr>
          <a:lstStyle>
            <a:lvl1pPr>
              <a:defRPr sz="4800" b="1">
                <a:solidFill>
                  <a:schemeClr val="bg1"/>
                </a:solidFill>
              </a:defRPr>
            </a:lvl1pPr>
          </a:lstStyle>
          <a:p>
            <a:r>
              <a:rPr lang="en-US" dirty="0"/>
              <a:t>Click to edit Master title style</a:t>
            </a:r>
            <a:endParaRPr lang="en-GB" dirty="0"/>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endParaRPr lang="en-GB" dirty="0"/>
          </a:p>
        </p:txBody>
      </p:sp>
    </p:spTree>
    <p:extLst>
      <p:ext uri="{BB962C8B-B14F-4D97-AF65-F5344CB8AC3E}">
        <p14:creationId xmlns:p14="http://schemas.microsoft.com/office/powerpoint/2010/main" val="30256733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4000" b="0"/>
            </a:lvl1pPr>
          </a:lstStyle>
          <a:p>
            <a:r>
              <a:rPr lang="en-US" dirty="0"/>
              <a:t>Click to edit Master title style</a:t>
            </a:r>
            <a:endParaRPr lang="en-GB" dirty="0"/>
          </a:p>
        </p:txBody>
      </p:sp>
      <p:sp>
        <p:nvSpPr>
          <p:cNvPr id="3" name="Content Placeholder 2"/>
          <p:cNvSpPr>
            <a:spLocks noGrp="1"/>
          </p:cNvSpPr>
          <p:nvPr>
            <p:ph idx="1"/>
          </p:nvPr>
        </p:nvSpPr>
        <p:spPr/>
        <p:txBody>
          <a:bodyPr/>
          <a:lstStyle>
            <a:lvl1pPr>
              <a:defRPr sz="2800"/>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23839179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endParaRPr lang="en-GB" dirty="0"/>
          </a:p>
        </p:txBody>
      </p:sp>
      <p:sp>
        <p:nvSpPr>
          <p:cNvPr id="3" name="Content Placeholder 2"/>
          <p:cNvSpPr>
            <a:spLocks noGrp="1"/>
          </p:cNvSpPr>
          <p:nvPr>
            <p:ph sz="half" idx="1"/>
          </p:nvPr>
        </p:nvSpPr>
        <p:spPr>
          <a:xfrm>
            <a:off x="457200" y="900113"/>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Content Placeholder 3"/>
          <p:cNvSpPr>
            <a:spLocks noGrp="1"/>
          </p:cNvSpPr>
          <p:nvPr>
            <p:ph sz="half" idx="2"/>
          </p:nvPr>
        </p:nvSpPr>
        <p:spPr>
          <a:xfrm>
            <a:off x="4648200" y="900113"/>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2785765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endParaRPr lang="en-GB" dirty="0"/>
          </a:p>
        </p:txBody>
      </p:sp>
    </p:spTree>
    <p:extLst>
      <p:ext uri="{BB962C8B-B14F-4D97-AF65-F5344CB8AC3E}">
        <p14:creationId xmlns:p14="http://schemas.microsoft.com/office/powerpoint/2010/main" val="369000879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61638904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dirty="0"/>
              <a:t>Click to edit Master title style</a:t>
            </a:r>
            <a:endParaRPr lang="en-GB" dirty="0"/>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Tree>
    <p:extLst>
      <p:ext uri="{BB962C8B-B14F-4D97-AF65-F5344CB8AC3E}">
        <p14:creationId xmlns:p14="http://schemas.microsoft.com/office/powerpoint/2010/main" val="185374602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026" name="Picture 2"/>
          <p:cNvPicPr>
            <a:picLocks noChangeAspect="1" noChangeArrowheads="1"/>
          </p:cNvPicPr>
          <p:nvPr userDrawn="1"/>
        </p:nvPicPr>
        <p:blipFill rotWithShape="1">
          <a:blip r:embed="rId8" cstate="print">
            <a:extLst>
              <a:ext uri="{28A0092B-C50C-407E-A947-70E740481C1C}">
                <a14:useLocalDpi xmlns:a14="http://schemas.microsoft.com/office/drawing/2010/main" val="0"/>
              </a:ext>
            </a:extLst>
          </a:blip>
          <a:srcRect t="10381"/>
          <a:stretch/>
        </p:blipFill>
        <p:spPr bwMode="auto">
          <a:xfrm>
            <a:off x="-36512" y="0"/>
            <a:ext cx="9180512" cy="51435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dirty="0"/>
              <a:t>Click to edit Master title style</a:t>
            </a:r>
            <a:endParaRPr lang="en-GB" dirty="0"/>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297836836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2" r:id="rId3"/>
    <p:sldLayoutId id="2147483654" r:id="rId4"/>
    <p:sldLayoutId id="2147483655" r:id="rId5"/>
    <p:sldLayoutId id="2147483656" r:id="rId6"/>
  </p:sldLayoutIdLst>
  <p:txStyles>
    <p:titleStyle>
      <a:lvl1pPr algn="ctr" defTabSz="914400" rtl="0" eaLnBrk="1" latinLnBrk="0" hangingPunct="1">
        <a:spcBef>
          <a:spcPct val="0"/>
        </a:spcBef>
        <a:buNone/>
        <a:defRPr sz="4000" b="0" kern="1200">
          <a:solidFill>
            <a:schemeClr val="bg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2800" kern="1200">
          <a:solidFill>
            <a:schemeClr val="bg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Arial" panose="020B0604020202020204" pitchFamily="34" charset="0"/>
        <a:buChar char="–"/>
        <a:defRPr sz="2800" kern="1200">
          <a:solidFill>
            <a:schemeClr val="bg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bg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bg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bg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1.wav"/><Relationship Id="rId1" Type="http://schemas.microsoft.com/office/2007/relationships/media" Target="../media/media1.wav"/><Relationship Id="rId5" Type="http://schemas.openxmlformats.org/officeDocument/2006/relationships/image" Target="../media/image2.png"/><Relationship Id="rId4" Type="http://schemas.openxmlformats.org/officeDocument/2006/relationships/notesSlide" Target="../notesSlides/notesSlide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979712" y="3291830"/>
            <a:ext cx="6400800" cy="1314450"/>
          </a:xfrm>
        </p:spPr>
        <p:txBody>
          <a:bodyPr/>
          <a:lstStyle/>
          <a:p>
            <a:pPr algn="r"/>
            <a:r>
              <a:rPr lang="en-GB" sz="2000" dirty="0"/>
              <a:t>K Davies, A </a:t>
            </a:r>
            <a:r>
              <a:rPr lang="en-GB" sz="2000" dirty="0" err="1"/>
              <a:t>Punjani</a:t>
            </a:r>
            <a:r>
              <a:rPr lang="en-GB" sz="2000" dirty="0"/>
              <a:t>, </a:t>
            </a:r>
            <a:r>
              <a:rPr lang="en-GB" sz="2000" u="sng" dirty="0"/>
              <a:t>AK Sunder</a:t>
            </a:r>
          </a:p>
          <a:p>
            <a:endParaRPr lang="en-GB" dirty="0"/>
          </a:p>
        </p:txBody>
      </p:sp>
      <p:sp>
        <p:nvSpPr>
          <p:cNvPr id="4" name="Title 1"/>
          <p:cNvSpPr>
            <a:spLocks noGrp="1"/>
          </p:cNvSpPr>
          <p:nvPr>
            <p:ph type="ctrTitle"/>
          </p:nvPr>
        </p:nvSpPr>
        <p:spPr/>
        <p:txBody>
          <a:bodyPr>
            <a:normAutofit fontScale="90000"/>
          </a:bodyPr>
          <a:lstStyle/>
          <a:p>
            <a:pPr algn="r"/>
            <a:r>
              <a:rPr lang="en-GB" dirty="0"/>
              <a:t/>
            </a:r>
            <a:br>
              <a:rPr lang="en-GB" dirty="0"/>
            </a:br>
            <a:r>
              <a:rPr lang="en-GB" dirty="0"/>
              <a:t>Centralisation of </a:t>
            </a:r>
            <a:br>
              <a:rPr lang="en-GB" dirty="0"/>
            </a:br>
            <a:r>
              <a:rPr lang="en-GB" dirty="0"/>
              <a:t>UHB M</a:t>
            </a:r>
            <a:r>
              <a:rPr lang="en-GB" dirty="0">
                <a:cs typeface="Times New Roman" panose="02020603050405020304" pitchFamily="18" charset="0"/>
              </a:rPr>
              <a:t>edicines Information</a:t>
            </a:r>
            <a:r>
              <a:rPr lang="en-GB" dirty="0"/>
              <a:t/>
            </a:r>
            <a:br>
              <a:rPr lang="en-GB" dirty="0"/>
            </a:br>
            <a:r>
              <a:rPr lang="en-GB" sz="1800" dirty="0"/>
              <a:t>Implementing efficient work processes to manage an increased workload</a:t>
            </a:r>
          </a:p>
        </p:txBody>
      </p:sp>
      <p:pic>
        <p:nvPicPr>
          <p:cNvPr id="5" name="1">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4283968" y="3723878"/>
            <a:ext cx="609600" cy="609600"/>
          </a:xfrm>
          <a:prstGeom prst="rect">
            <a:avLst/>
          </a:prstGeom>
        </p:spPr>
      </p:pic>
    </p:spTree>
    <p:extLst>
      <p:ext uri="{BB962C8B-B14F-4D97-AF65-F5344CB8AC3E}">
        <p14:creationId xmlns:p14="http://schemas.microsoft.com/office/powerpoint/2010/main" val="12403040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numSld="999" showWhenStopped="0">
                <p:cTn id="7" repeatCount="indefinite" fill="hold" display="0">
                  <p:stCondLst>
                    <p:cond delay="indefinite"/>
                  </p:stCondLst>
                  <p:endCondLst>
                    <p:cond evt="onStopAudio" delay="0">
                      <p:tgtEl>
                        <p:sldTgt/>
                      </p:tgtEl>
                    </p:cond>
                  </p:endCondLst>
                </p:cTn>
                <p:tgtEl>
                  <p:spTgt spid="5"/>
                </p:tgtEl>
              </p:cMediaNode>
            </p:audi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GB" dirty="0"/>
              <a:t>Background</a:t>
            </a:r>
          </a:p>
        </p:txBody>
      </p:sp>
      <p:sp>
        <p:nvSpPr>
          <p:cNvPr id="3" name="TextBox 2">
            <a:extLst>
              <a:ext uri="{FF2B5EF4-FFF2-40B4-BE49-F238E27FC236}">
                <a16:creationId xmlns:a16="http://schemas.microsoft.com/office/drawing/2014/main" id="{47C89F3B-D260-0142-82F8-122BD508D525}"/>
              </a:ext>
            </a:extLst>
          </p:cNvPr>
          <p:cNvSpPr txBox="1"/>
          <p:nvPr/>
        </p:nvSpPr>
        <p:spPr>
          <a:xfrm>
            <a:off x="506071" y="1355824"/>
            <a:ext cx="8136904" cy="923330"/>
          </a:xfrm>
          <a:prstGeom prst="rect">
            <a:avLst/>
          </a:prstGeom>
          <a:noFill/>
        </p:spPr>
        <p:txBody>
          <a:bodyPr wrap="square" rtlCol="0">
            <a:spAutoFit/>
          </a:bodyPr>
          <a:lstStyle/>
          <a:p>
            <a:pPr algn="ctr"/>
            <a:r>
              <a:rPr lang="en-GB" dirty="0"/>
              <a:t>April 2018 the new University Hospitals Birmingham (UHB) NHS Foundation Trust formed following the merger of Queen Elizabeth Hospital Birmingham (QEHB) and Heartlands, Good Hope and Solihull hospitals (HGS).</a:t>
            </a:r>
            <a:endParaRPr lang="en-US" dirty="0"/>
          </a:p>
        </p:txBody>
      </p:sp>
      <p:sp>
        <p:nvSpPr>
          <p:cNvPr id="5" name="TextBox 4">
            <a:extLst>
              <a:ext uri="{FF2B5EF4-FFF2-40B4-BE49-F238E27FC236}">
                <a16:creationId xmlns:a16="http://schemas.microsoft.com/office/drawing/2014/main" id="{C4D1DD6C-B0B7-7640-B949-82AE26A4BB1C}"/>
              </a:ext>
            </a:extLst>
          </p:cNvPr>
          <p:cNvSpPr txBox="1"/>
          <p:nvPr/>
        </p:nvSpPr>
        <p:spPr>
          <a:xfrm>
            <a:off x="683568" y="2787774"/>
            <a:ext cx="3456384" cy="646331"/>
          </a:xfrm>
          <a:prstGeom prst="rect">
            <a:avLst/>
          </a:prstGeom>
          <a:noFill/>
        </p:spPr>
        <p:txBody>
          <a:bodyPr wrap="square" rtlCol="0">
            <a:spAutoFit/>
          </a:bodyPr>
          <a:lstStyle/>
          <a:p>
            <a:pPr algn="ctr"/>
            <a:r>
              <a:rPr lang="en-GB" dirty="0"/>
              <a:t>The new Trust has more than 2,700 beds across all sites.</a:t>
            </a:r>
          </a:p>
        </p:txBody>
      </p:sp>
      <p:sp>
        <p:nvSpPr>
          <p:cNvPr id="7" name="TextBox 6">
            <a:extLst>
              <a:ext uri="{FF2B5EF4-FFF2-40B4-BE49-F238E27FC236}">
                <a16:creationId xmlns:a16="http://schemas.microsoft.com/office/drawing/2014/main" id="{164ED9C2-1504-244D-9CA3-A09ADFE0B8F9}"/>
              </a:ext>
            </a:extLst>
          </p:cNvPr>
          <p:cNvSpPr txBox="1"/>
          <p:nvPr/>
        </p:nvSpPr>
        <p:spPr>
          <a:xfrm>
            <a:off x="4860032" y="2571749"/>
            <a:ext cx="3528392" cy="1477328"/>
          </a:xfrm>
          <a:prstGeom prst="rect">
            <a:avLst/>
          </a:prstGeom>
          <a:noFill/>
        </p:spPr>
        <p:txBody>
          <a:bodyPr wrap="square" rtlCol="0">
            <a:spAutoFit/>
          </a:bodyPr>
          <a:lstStyle/>
          <a:p>
            <a:pPr algn="ctr"/>
            <a:r>
              <a:rPr lang="en-GB" dirty="0"/>
              <a:t>April 2020, Mi services were centralised at Solihull hospital, and in November 2020 the Helpline was extended to patients discharged from QEHB. </a:t>
            </a:r>
          </a:p>
        </p:txBody>
      </p:sp>
    </p:spTree>
    <p:extLst>
      <p:ext uri="{BB962C8B-B14F-4D97-AF65-F5344CB8AC3E}">
        <p14:creationId xmlns:p14="http://schemas.microsoft.com/office/powerpoint/2010/main" val="38524295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23403" y="195486"/>
            <a:ext cx="7497194" cy="4474293"/>
          </a:xfrm>
          <a:prstGeom prst="rect">
            <a:avLst/>
          </a:prstGeom>
          <a:solidFill>
            <a:schemeClr val="accent1">
              <a:alpha val="52000"/>
            </a:schemeClr>
          </a:solidFill>
          <a:ln>
            <a:noFill/>
          </a:ln>
          <a:effectLst>
            <a:glow rad="127000">
              <a:schemeClr val="accent1">
                <a:alpha val="47000"/>
              </a:schemeClr>
            </a:glow>
            <a:outerShdw blurRad="127000" dist="38100" dir="2700000" algn="ctr">
              <a:srgbClr val="000000">
                <a:alpha val="45000"/>
              </a:srgbClr>
            </a:outerShdw>
            <a:softEdge rad="12700"/>
          </a:effectLst>
        </p:spPr>
      </p:pic>
    </p:spTree>
    <p:extLst>
      <p:ext uri="{BB962C8B-B14F-4D97-AF65-F5344CB8AC3E}">
        <p14:creationId xmlns:p14="http://schemas.microsoft.com/office/powerpoint/2010/main" val="201488611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alpha val="44000"/>
          </a:schemeClr>
        </a:solidFill>
        <a:effectLst/>
      </p:bgPr>
    </p:bg>
    <p:spTree>
      <p:nvGrpSpPr>
        <p:cNvPr id="1" name=""/>
        <p:cNvGrpSpPr/>
        <p:nvPr/>
      </p:nvGrpSpPr>
      <p:grpSpPr>
        <a:xfrm>
          <a:off x="0" y="0"/>
          <a:ext cx="0" cy="0"/>
          <a:chOff x="0" y="0"/>
          <a:chExt cx="0" cy="0"/>
        </a:xfrm>
      </p:grpSpPr>
      <p:sp>
        <p:nvSpPr>
          <p:cNvPr id="2" name="TextBox 1"/>
          <p:cNvSpPr txBox="1"/>
          <p:nvPr/>
        </p:nvSpPr>
        <p:spPr>
          <a:xfrm>
            <a:off x="1043608" y="339502"/>
            <a:ext cx="6984776" cy="707886"/>
          </a:xfrm>
          <a:prstGeom prst="rect">
            <a:avLst/>
          </a:prstGeom>
          <a:noFill/>
        </p:spPr>
        <p:txBody>
          <a:bodyPr wrap="square" rtlCol="0">
            <a:spAutoFit/>
          </a:bodyPr>
          <a:lstStyle/>
          <a:p>
            <a:pPr algn="ctr"/>
            <a:r>
              <a:rPr lang="en-GB" sz="4000" dirty="0"/>
              <a:t>How we increased efficiency</a:t>
            </a:r>
          </a:p>
        </p:txBody>
      </p:sp>
      <p:sp>
        <p:nvSpPr>
          <p:cNvPr id="4" name="Content Placeholder 2">
            <a:extLst>
              <a:ext uri="{FF2B5EF4-FFF2-40B4-BE49-F238E27FC236}">
                <a16:creationId xmlns:a16="http://schemas.microsoft.com/office/drawing/2014/main" id="{F5A9CE8C-F579-FE47-8CA6-B71E7AA8FC16}"/>
              </a:ext>
            </a:extLst>
          </p:cNvPr>
          <p:cNvSpPr txBox="1">
            <a:spLocks/>
          </p:cNvSpPr>
          <p:nvPr/>
        </p:nvSpPr>
        <p:spPr>
          <a:xfrm>
            <a:off x="179512" y="1309989"/>
            <a:ext cx="2880320" cy="704691"/>
          </a:xfrm>
          <a:prstGeom prst="rect">
            <a:avLst/>
          </a:prstGeom>
          <a:solidFill>
            <a:schemeClr val="bg1">
              <a:alpha val="30000"/>
            </a:schemeClr>
          </a:solidFill>
        </p:spPr>
        <p:txBody>
          <a:bodyPr>
            <a:normAutofit/>
          </a:bodyPr>
          <a:lstStyle>
            <a:lvl1pPr marL="342900" indent="-342900" algn="l" defTabSz="914400" rtl="0" eaLnBrk="1" latinLnBrk="0" hangingPunct="1">
              <a:spcBef>
                <a:spcPct val="20000"/>
              </a:spcBef>
              <a:buFont typeface="Arial" panose="020B0604020202020204" pitchFamily="34" charset="0"/>
              <a:buChar char="•"/>
              <a:defRPr sz="2800" kern="1200">
                <a:solidFill>
                  <a:schemeClr val="bg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Arial" panose="020B0604020202020204" pitchFamily="34" charset="0"/>
              <a:buChar char="–"/>
              <a:defRPr sz="2800" kern="1200">
                <a:solidFill>
                  <a:schemeClr val="bg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bg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bg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bg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Font typeface="Arial" panose="020B0604020202020204" pitchFamily="34" charset="0"/>
              <a:buNone/>
            </a:pPr>
            <a:r>
              <a:rPr lang="en-GB" sz="1800" dirty="0"/>
              <a:t>Received an increased resource of 0.4 WTE</a:t>
            </a:r>
          </a:p>
          <a:p>
            <a:pPr marL="0" indent="0">
              <a:buFont typeface="Arial" panose="020B0604020202020204" pitchFamily="34" charset="0"/>
              <a:buNone/>
            </a:pPr>
            <a:endParaRPr lang="en-GB" dirty="0"/>
          </a:p>
        </p:txBody>
      </p:sp>
      <p:sp>
        <p:nvSpPr>
          <p:cNvPr id="5" name="TextBox 4">
            <a:extLst>
              <a:ext uri="{FF2B5EF4-FFF2-40B4-BE49-F238E27FC236}">
                <a16:creationId xmlns:a16="http://schemas.microsoft.com/office/drawing/2014/main" id="{F3248D0F-41FD-D44F-B368-BB5B2A78BDEA}"/>
              </a:ext>
            </a:extLst>
          </p:cNvPr>
          <p:cNvSpPr txBox="1"/>
          <p:nvPr/>
        </p:nvSpPr>
        <p:spPr>
          <a:xfrm>
            <a:off x="5796136" y="1351861"/>
            <a:ext cx="2808312" cy="642336"/>
          </a:xfrm>
          <a:prstGeom prst="rect">
            <a:avLst/>
          </a:prstGeom>
          <a:solidFill>
            <a:schemeClr val="bg1">
              <a:alpha val="31000"/>
            </a:schemeClr>
          </a:solidFill>
        </p:spPr>
        <p:txBody>
          <a:bodyPr wrap="square" rtlCol="0">
            <a:spAutoFit/>
          </a:bodyPr>
          <a:lstStyle/>
          <a:p>
            <a:pPr algn="ctr"/>
            <a:r>
              <a:rPr lang="en-GB" dirty="0"/>
              <a:t>Used a generic Mi e-mail account for all Mi work</a:t>
            </a:r>
          </a:p>
        </p:txBody>
      </p:sp>
      <p:sp>
        <p:nvSpPr>
          <p:cNvPr id="6" name="TextBox 5">
            <a:extLst>
              <a:ext uri="{FF2B5EF4-FFF2-40B4-BE49-F238E27FC236}">
                <a16:creationId xmlns:a16="http://schemas.microsoft.com/office/drawing/2014/main" id="{2E0518D0-38E9-8B4A-97DD-052C833ECDC1}"/>
              </a:ext>
            </a:extLst>
          </p:cNvPr>
          <p:cNvSpPr txBox="1"/>
          <p:nvPr/>
        </p:nvSpPr>
        <p:spPr>
          <a:xfrm>
            <a:off x="464610" y="2518140"/>
            <a:ext cx="2955262" cy="1477328"/>
          </a:xfrm>
          <a:prstGeom prst="rect">
            <a:avLst/>
          </a:prstGeom>
          <a:solidFill>
            <a:schemeClr val="bg1">
              <a:alpha val="32000"/>
            </a:schemeClr>
          </a:solidFill>
        </p:spPr>
        <p:txBody>
          <a:bodyPr wrap="square" rtlCol="0">
            <a:spAutoFit/>
          </a:bodyPr>
          <a:lstStyle/>
          <a:p>
            <a:pPr algn="ctr"/>
            <a:r>
              <a:rPr lang="en-GB" dirty="0"/>
              <a:t>Subject field in e-mails should contain the enquiry number to allow follow-up by other other team members</a:t>
            </a:r>
          </a:p>
        </p:txBody>
      </p:sp>
      <p:sp>
        <p:nvSpPr>
          <p:cNvPr id="7" name="TextBox 6">
            <a:extLst>
              <a:ext uri="{FF2B5EF4-FFF2-40B4-BE49-F238E27FC236}">
                <a16:creationId xmlns:a16="http://schemas.microsoft.com/office/drawing/2014/main" id="{8C0B2B42-8065-6541-8E6E-F7A1E3C7A187}"/>
              </a:ext>
            </a:extLst>
          </p:cNvPr>
          <p:cNvSpPr txBox="1"/>
          <p:nvPr/>
        </p:nvSpPr>
        <p:spPr>
          <a:xfrm>
            <a:off x="3832305" y="2360213"/>
            <a:ext cx="4503726" cy="923330"/>
          </a:xfrm>
          <a:prstGeom prst="rect">
            <a:avLst/>
          </a:prstGeom>
          <a:solidFill>
            <a:schemeClr val="bg1">
              <a:alpha val="33000"/>
            </a:schemeClr>
          </a:solidFill>
        </p:spPr>
        <p:txBody>
          <a:bodyPr wrap="square" rtlCol="0">
            <a:spAutoFit/>
          </a:bodyPr>
          <a:lstStyle/>
          <a:p>
            <a:pPr algn="ctr"/>
            <a:r>
              <a:rPr lang="en-GB" dirty="0"/>
              <a:t>If staffing is short, use the priorities-first rule </a:t>
            </a:r>
            <a:r>
              <a:rPr lang="en-GB" dirty="0" err="1"/>
              <a:t>ie</a:t>
            </a:r>
            <a:r>
              <a:rPr lang="en-GB" dirty="0"/>
              <a:t>. only complete the most clinically urgent enquiry before moving on</a:t>
            </a:r>
          </a:p>
        </p:txBody>
      </p:sp>
      <p:sp>
        <p:nvSpPr>
          <p:cNvPr id="8" name="TextBox 7">
            <a:extLst>
              <a:ext uri="{FF2B5EF4-FFF2-40B4-BE49-F238E27FC236}">
                <a16:creationId xmlns:a16="http://schemas.microsoft.com/office/drawing/2014/main" id="{CC314E59-E05D-DA48-AF15-E5D6225411D3}"/>
              </a:ext>
            </a:extLst>
          </p:cNvPr>
          <p:cNvSpPr txBox="1"/>
          <p:nvPr/>
        </p:nvSpPr>
        <p:spPr>
          <a:xfrm>
            <a:off x="3257854" y="1062169"/>
            <a:ext cx="2340260" cy="1200329"/>
          </a:xfrm>
          <a:prstGeom prst="rect">
            <a:avLst/>
          </a:prstGeom>
          <a:solidFill>
            <a:schemeClr val="bg1">
              <a:alpha val="31000"/>
            </a:schemeClr>
          </a:solidFill>
        </p:spPr>
        <p:txBody>
          <a:bodyPr wrap="square" rtlCol="0">
            <a:spAutoFit/>
          </a:bodyPr>
          <a:lstStyle/>
          <a:p>
            <a:pPr algn="ctr"/>
            <a:r>
              <a:rPr lang="en-GB" dirty="0"/>
              <a:t>Write clear effective handovers which also list remaining work in priority order</a:t>
            </a:r>
          </a:p>
        </p:txBody>
      </p:sp>
      <p:sp>
        <p:nvSpPr>
          <p:cNvPr id="9" name="TextBox 8">
            <a:extLst>
              <a:ext uri="{FF2B5EF4-FFF2-40B4-BE49-F238E27FC236}">
                <a16:creationId xmlns:a16="http://schemas.microsoft.com/office/drawing/2014/main" id="{532A2D30-3565-EA48-AE0C-EDD39C6E8162}"/>
              </a:ext>
            </a:extLst>
          </p:cNvPr>
          <p:cNvSpPr txBox="1"/>
          <p:nvPr/>
        </p:nvSpPr>
        <p:spPr>
          <a:xfrm>
            <a:off x="3707904" y="3435846"/>
            <a:ext cx="4752528" cy="923330"/>
          </a:xfrm>
          <a:prstGeom prst="rect">
            <a:avLst/>
          </a:prstGeom>
          <a:solidFill>
            <a:schemeClr val="bg1">
              <a:alpha val="31000"/>
            </a:schemeClr>
          </a:solidFill>
        </p:spPr>
        <p:txBody>
          <a:bodyPr wrap="square" rtlCol="0">
            <a:spAutoFit/>
          </a:bodyPr>
          <a:lstStyle/>
          <a:p>
            <a:pPr algn="ctr"/>
            <a:r>
              <a:rPr lang="en-GB" dirty="0"/>
              <a:t>New individual phones with headsets to aid working paper-free and input straight onto </a:t>
            </a:r>
            <a:r>
              <a:rPr lang="en-GB" dirty="0" err="1"/>
              <a:t>MiDatabank</a:t>
            </a:r>
            <a:r>
              <a:rPr lang="en-GB" dirty="0"/>
              <a:t> as per </a:t>
            </a:r>
            <a:r>
              <a:rPr lang="en-GB" dirty="0" err="1"/>
              <a:t>UKMi</a:t>
            </a:r>
            <a:r>
              <a:rPr lang="en-GB" dirty="0"/>
              <a:t> standards</a:t>
            </a:r>
          </a:p>
        </p:txBody>
      </p:sp>
    </p:spTree>
    <p:extLst>
      <p:ext uri="{BB962C8B-B14F-4D97-AF65-F5344CB8AC3E}">
        <p14:creationId xmlns:p14="http://schemas.microsoft.com/office/powerpoint/2010/main" val="19520641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834184B4-5392-7341-BF0F-2DB2E1D13254}"/>
              </a:ext>
            </a:extLst>
          </p:cNvPr>
          <p:cNvSpPr txBox="1"/>
          <p:nvPr/>
        </p:nvSpPr>
        <p:spPr>
          <a:xfrm>
            <a:off x="1043608" y="339502"/>
            <a:ext cx="6984776" cy="707886"/>
          </a:xfrm>
          <a:prstGeom prst="rect">
            <a:avLst/>
          </a:prstGeom>
          <a:noFill/>
        </p:spPr>
        <p:txBody>
          <a:bodyPr wrap="square" rtlCol="0">
            <a:spAutoFit/>
          </a:bodyPr>
          <a:lstStyle/>
          <a:p>
            <a:pPr algn="ctr"/>
            <a:r>
              <a:rPr lang="en-GB" sz="4000" dirty="0"/>
              <a:t>How we increased efficiency</a:t>
            </a:r>
          </a:p>
        </p:txBody>
      </p:sp>
      <p:sp>
        <p:nvSpPr>
          <p:cNvPr id="4" name="TextBox 3">
            <a:extLst>
              <a:ext uri="{FF2B5EF4-FFF2-40B4-BE49-F238E27FC236}">
                <a16:creationId xmlns:a16="http://schemas.microsoft.com/office/drawing/2014/main" id="{D2B0D61F-6D6A-D94A-AE36-9FDB6F28DB6D}"/>
              </a:ext>
            </a:extLst>
          </p:cNvPr>
          <p:cNvSpPr txBox="1"/>
          <p:nvPr/>
        </p:nvSpPr>
        <p:spPr>
          <a:xfrm>
            <a:off x="395536" y="1279878"/>
            <a:ext cx="3816424" cy="923330"/>
          </a:xfrm>
          <a:prstGeom prst="rect">
            <a:avLst/>
          </a:prstGeom>
          <a:solidFill>
            <a:schemeClr val="bg1">
              <a:alpha val="30000"/>
            </a:schemeClr>
          </a:solidFill>
        </p:spPr>
        <p:txBody>
          <a:bodyPr wrap="square" rtlCol="0">
            <a:spAutoFit/>
          </a:bodyPr>
          <a:lstStyle/>
          <a:p>
            <a:pPr algn="ctr"/>
            <a:r>
              <a:rPr lang="en-GB" dirty="0"/>
              <a:t>Utilising the Interface Prescribing Manager (Senior Pharm Tech) to support the Medicines Helpline. </a:t>
            </a:r>
          </a:p>
        </p:txBody>
      </p:sp>
      <p:sp>
        <p:nvSpPr>
          <p:cNvPr id="5" name="TextBox 4">
            <a:extLst>
              <a:ext uri="{FF2B5EF4-FFF2-40B4-BE49-F238E27FC236}">
                <a16:creationId xmlns:a16="http://schemas.microsoft.com/office/drawing/2014/main" id="{83729357-07A5-9248-ADE4-B1F7314D1B31}"/>
              </a:ext>
            </a:extLst>
          </p:cNvPr>
          <p:cNvSpPr txBox="1"/>
          <p:nvPr/>
        </p:nvSpPr>
        <p:spPr>
          <a:xfrm>
            <a:off x="755576" y="2435698"/>
            <a:ext cx="2808312" cy="1477328"/>
          </a:xfrm>
          <a:prstGeom prst="rect">
            <a:avLst/>
          </a:prstGeom>
          <a:solidFill>
            <a:schemeClr val="bg1">
              <a:alpha val="30000"/>
            </a:schemeClr>
          </a:solidFill>
        </p:spPr>
        <p:txBody>
          <a:bodyPr wrap="square" rtlCol="0">
            <a:spAutoFit/>
          </a:bodyPr>
          <a:lstStyle/>
          <a:p>
            <a:pPr algn="ctr"/>
            <a:r>
              <a:rPr lang="en-GB" dirty="0"/>
              <a:t>Carrying out Mi-drop-in days at other sites to aid training and allows for staff to maintain good contact with Mi</a:t>
            </a:r>
            <a:endParaRPr lang="en-US" dirty="0"/>
          </a:p>
        </p:txBody>
      </p:sp>
      <p:sp>
        <p:nvSpPr>
          <p:cNvPr id="6" name="TextBox 5">
            <a:extLst>
              <a:ext uri="{FF2B5EF4-FFF2-40B4-BE49-F238E27FC236}">
                <a16:creationId xmlns:a16="http://schemas.microsoft.com/office/drawing/2014/main" id="{160B7D13-44E1-1546-B6E3-5D412D941DD8}"/>
              </a:ext>
            </a:extLst>
          </p:cNvPr>
          <p:cNvSpPr txBox="1"/>
          <p:nvPr/>
        </p:nvSpPr>
        <p:spPr>
          <a:xfrm>
            <a:off x="4355976" y="1430429"/>
            <a:ext cx="4248472" cy="1200329"/>
          </a:xfrm>
          <a:prstGeom prst="rect">
            <a:avLst/>
          </a:prstGeom>
          <a:solidFill>
            <a:schemeClr val="bg1">
              <a:alpha val="30000"/>
            </a:schemeClr>
          </a:solidFill>
        </p:spPr>
        <p:txBody>
          <a:bodyPr wrap="square" rtlCol="0">
            <a:spAutoFit/>
          </a:bodyPr>
          <a:lstStyle/>
          <a:p>
            <a:pPr algn="ctr"/>
            <a:r>
              <a:rPr lang="en-GB" dirty="0"/>
              <a:t>Publish of the Mi newsletter bi-monthly to aid communication of common enquiries and incidents occurring</a:t>
            </a:r>
          </a:p>
          <a:p>
            <a:endParaRPr lang="en-US" dirty="0"/>
          </a:p>
        </p:txBody>
      </p:sp>
      <p:sp>
        <p:nvSpPr>
          <p:cNvPr id="7" name="TextBox 6">
            <a:extLst>
              <a:ext uri="{FF2B5EF4-FFF2-40B4-BE49-F238E27FC236}">
                <a16:creationId xmlns:a16="http://schemas.microsoft.com/office/drawing/2014/main" id="{4C451EA8-1C29-644F-AB57-41FFBE74DDD4}"/>
              </a:ext>
            </a:extLst>
          </p:cNvPr>
          <p:cNvSpPr txBox="1"/>
          <p:nvPr/>
        </p:nvSpPr>
        <p:spPr>
          <a:xfrm>
            <a:off x="4860032" y="2747003"/>
            <a:ext cx="3168352" cy="923330"/>
          </a:xfrm>
          <a:prstGeom prst="rect">
            <a:avLst/>
          </a:prstGeom>
          <a:solidFill>
            <a:schemeClr val="bg1">
              <a:alpha val="30000"/>
            </a:schemeClr>
          </a:solidFill>
        </p:spPr>
        <p:txBody>
          <a:bodyPr wrap="square" rtlCol="0">
            <a:spAutoFit/>
          </a:bodyPr>
          <a:lstStyle/>
          <a:p>
            <a:pPr algn="ctr"/>
            <a:r>
              <a:rPr lang="en-GB" dirty="0"/>
              <a:t>Training has been redesigned to accommodate 11 Foundation Pharmacists. </a:t>
            </a:r>
          </a:p>
        </p:txBody>
      </p:sp>
      <p:sp>
        <p:nvSpPr>
          <p:cNvPr id="8" name="TextBox 7">
            <a:extLst>
              <a:ext uri="{FF2B5EF4-FFF2-40B4-BE49-F238E27FC236}">
                <a16:creationId xmlns:a16="http://schemas.microsoft.com/office/drawing/2014/main" id="{66A51A21-D014-5945-BAE9-F7B9FB23E177}"/>
              </a:ext>
            </a:extLst>
          </p:cNvPr>
          <p:cNvSpPr txBox="1"/>
          <p:nvPr/>
        </p:nvSpPr>
        <p:spPr>
          <a:xfrm>
            <a:off x="3923928" y="3836746"/>
            <a:ext cx="3096344" cy="369332"/>
          </a:xfrm>
          <a:prstGeom prst="rect">
            <a:avLst/>
          </a:prstGeom>
          <a:solidFill>
            <a:schemeClr val="bg1">
              <a:alpha val="30000"/>
            </a:schemeClr>
          </a:solidFill>
        </p:spPr>
        <p:txBody>
          <a:bodyPr wrap="square" rtlCol="0">
            <a:spAutoFit/>
          </a:bodyPr>
          <a:lstStyle/>
          <a:p>
            <a:pPr algn="ctr"/>
            <a:r>
              <a:rPr lang="en-US" dirty="0"/>
              <a:t>Future team building events</a:t>
            </a:r>
          </a:p>
        </p:txBody>
      </p:sp>
    </p:spTree>
    <p:extLst>
      <p:ext uri="{BB962C8B-B14F-4D97-AF65-F5344CB8AC3E}">
        <p14:creationId xmlns:p14="http://schemas.microsoft.com/office/powerpoint/2010/main" val="587890005"/>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UHB_fordark">
      <a:dk1>
        <a:srgbClr val="FFFFFF"/>
      </a:dk1>
      <a:lt1>
        <a:srgbClr val="FFFFFF"/>
      </a:lt1>
      <a:dk2>
        <a:srgbClr val="663399"/>
      </a:dk2>
      <a:lt2>
        <a:srgbClr val="B8CCE4"/>
      </a:lt2>
      <a:accent1>
        <a:srgbClr val="4F81BD"/>
      </a:accent1>
      <a:accent2>
        <a:srgbClr val="66CC33"/>
      </a:accent2>
      <a:accent3>
        <a:srgbClr val="9BBB59"/>
      </a:accent3>
      <a:accent4>
        <a:srgbClr val="8064A2"/>
      </a:accent4>
      <a:accent5>
        <a:srgbClr val="4BACC6"/>
      </a:accent5>
      <a:accent6>
        <a:srgbClr val="F79646"/>
      </a:accent6>
      <a:hlink>
        <a:srgbClr val="0000FF"/>
      </a:hlink>
      <a:folHlink>
        <a:srgbClr val="800080"/>
      </a:folHlink>
    </a:clrScheme>
    <a:fontScheme name="UHB">
      <a:majorFont>
        <a:latin typeface="Calibri"/>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682</TotalTime>
  <Words>393</Words>
  <Application>Microsoft Office PowerPoint</Application>
  <PresentationFormat>On-screen Show (16:9)</PresentationFormat>
  <Paragraphs>28</Paragraphs>
  <Slides>5</Slides>
  <Notes>4</Notes>
  <HiddenSlides>0</HiddenSlides>
  <MMClips>1</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5</vt:i4>
      </vt:variant>
    </vt:vector>
  </HeadingPairs>
  <TitlesOfParts>
    <vt:vector size="9" baseType="lpstr">
      <vt:lpstr>Arial</vt:lpstr>
      <vt:lpstr>Calibri</vt:lpstr>
      <vt:lpstr>Times New Roman</vt:lpstr>
      <vt:lpstr>Office Theme</vt:lpstr>
      <vt:lpstr> Centralisation of  UHB Medicines Information Implementing efficient work processes to manage an increased workload</vt:lpstr>
      <vt:lpstr>Background</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Julia Ricks</dc:creator>
  <cp:lastModifiedBy>Cheeseman, Mark</cp:lastModifiedBy>
  <cp:revision>26</cp:revision>
  <dcterms:created xsi:type="dcterms:W3CDTF">2017-11-15T08:13:33Z</dcterms:created>
  <dcterms:modified xsi:type="dcterms:W3CDTF">2021-09-03T14:46:55Z</dcterms:modified>
</cp:coreProperties>
</file>