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1" userDrawn="1">
          <p15:clr>
            <a:srgbClr val="A4A3A4"/>
          </p15:clr>
        </p15:guide>
        <p15:guide id="2" pos="95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30" d="100"/>
          <a:sy n="30" d="100"/>
        </p:scale>
        <p:origin x="378" y="24"/>
      </p:cViewPr>
      <p:guideLst>
        <p:guide orient="horz" pos="13481"/>
        <p:guide pos="95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C210BD-0D8B-4D70-AEED-130651F2BC43}"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GB"/>
        </a:p>
      </dgm:t>
    </dgm:pt>
    <dgm:pt modelId="{77EDC19E-8CB1-47DE-888C-3CF1E046C721}">
      <dgm:prSet custT="1"/>
      <dgm:spPr>
        <a:ln>
          <a:solidFill>
            <a:schemeClr val="accent6">
              <a:lumMod val="75000"/>
            </a:schemeClr>
          </a:solidFill>
        </a:ln>
      </dgm:spPr>
      <dgm:t>
        <a:bodyPr/>
        <a:lstStyle/>
        <a:p>
          <a:pPr>
            <a:lnSpc>
              <a:spcPct val="150000"/>
            </a:lnSpc>
          </a:pPr>
          <a:r>
            <a:rPr lang="en-GB" sz="2500" dirty="0">
              <a:latin typeface="Arial" panose="020B0604020202020204" pitchFamily="34" charset="0"/>
              <a:cs typeface="Arial" panose="020B0604020202020204" pitchFamily="34" charset="0"/>
            </a:rPr>
            <a:t>Clinical teams to handle simple drug interaction enquiries</a:t>
          </a:r>
        </a:p>
      </dgm:t>
    </dgm:pt>
    <dgm:pt modelId="{0264617E-ADCE-45EF-BEA6-4D8AEA21984A}" type="parTrans" cxnId="{B7BE68FE-A5C8-43FC-94D2-B60E704E1A90}">
      <dgm:prSet/>
      <dgm:spPr>
        <a:ln>
          <a:solidFill>
            <a:schemeClr val="tx1"/>
          </a:solidFill>
        </a:ln>
      </dgm:spPr>
      <dgm:t>
        <a:bodyPr/>
        <a:lstStyle/>
        <a:p>
          <a:endParaRPr lang="en-GB" sz="2500">
            <a:latin typeface="Arial" panose="020B0604020202020204" pitchFamily="34" charset="0"/>
            <a:cs typeface="Arial" panose="020B0604020202020204" pitchFamily="34" charset="0"/>
          </a:endParaRPr>
        </a:p>
      </dgm:t>
    </dgm:pt>
    <dgm:pt modelId="{4AACBE14-ACB6-4FF3-9D68-D656CE08B068}" type="sibTrans" cxnId="{B7BE68FE-A5C8-43FC-94D2-B60E704E1A90}">
      <dgm:prSet/>
      <dgm:spPr/>
      <dgm:t>
        <a:bodyPr/>
        <a:lstStyle/>
        <a:p>
          <a:endParaRPr lang="en-GB" sz="2500">
            <a:latin typeface="Arial" panose="020B0604020202020204" pitchFamily="34" charset="0"/>
            <a:cs typeface="Arial" panose="020B0604020202020204" pitchFamily="34" charset="0"/>
          </a:endParaRPr>
        </a:p>
      </dgm:t>
    </dgm:pt>
    <dgm:pt modelId="{5A1DA717-763D-4303-B3C6-678382E4F0B7}">
      <dgm:prSet custT="1"/>
      <dgm:spPr>
        <a:ln>
          <a:solidFill>
            <a:schemeClr val="accent6">
              <a:lumMod val="75000"/>
            </a:schemeClr>
          </a:solidFill>
        </a:ln>
      </dgm:spPr>
      <dgm:t>
        <a:bodyPr/>
        <a:lstStyle/>
        <a:p>
          <a:pPr>
            <a:lnSpc>
              <a:spcPct val="150000"/>
            </a:lnSpc>
          </a:pPr>
          <a:r>
            <a:rPr lang="en-GB" sz="2500" dirty="0">
              <a:latin typeface="Arial" panose="020B0604020202020204" pitchFamily="34" charset="0"/>
              <a:cs typeface="Arial" panose="020B0604020202020204" pitchFamily="34" charset="0"/>
            </a:rPr>
            <a:t>Saving time by streamlining workflow</a:t>
          </a:r>
        </a:p>
      </dgm:t>
    </dgm:pt>
    <dgm:pt modelId="{305A0D94-05E7-48E2-B4BE-A280CCDF2DF9}" type="parTrans" cxnId="{A1204733-FD75-41C5-8BAE-7A742964DF04}">
      <dgm:prSet/>
      <dgm:spPr>
        <a:ln>
          <a:solidFill>
            <a:schemeClr val="tx1"/>
          </a:solidFill>
        </a:ln>
      </dgm:spPr>
      <dgm:t>
        <a:bodyPr/>
        <a:lstStyle/>
        <a:p>
          <a:endParaRPr lang="en-GB" sz="2500">
            <a:latin typeface="Arial" panose="020B0604020202020204" pitchFamily="34" charset="0"/>
            <a:cs typeface="Arial" panose="020B0604020202020204" pitchFamily="34" charset="0"/>
          </a:endParaRPr>
        </a:p>
      </dgm:t>
    </dgm:pt>
    <dgm:pt modelId="{4DB029D8-3848-440F-B9A3-C1FF1C780092}" type="sibTrans" cxnId="{A1204733-FD75-41C5-8BAE-7A742964DF04}">
      <dgm:prSet/>
      <dgm:spPr/>
      <dgm:t>
        <a:bodyPr/>
        <a:lstStyle/>
        <a:p>
          <a:endParaRPr lang="en-GB" sz="2500">
            <a:latin typeface="Arial" panose="020B0604020202020204" pitchFamily="34" charset="0"/>
            <a:cs typeface="Arial" panose="020B0604020202020204" pitchFamily="34" charset="0"/>
          </a:endParaRPr>
        </a:p>
      </dgm:t>
    </dgm:pt>
    <dgm:pt modelId="{D3F4947C-16B4-4B9B-8C45-827F1938A7B1}">
      <dgm:prSet custT="1"/>
      <dgm:spPr>
        <a:ln>
          <a:solidFill>
            <a:schemeClr val="accent6">
              <a:lumMod val="75000"/>
            </a:schemeClr>
          </a:solidFill>
        </a:ln>
      </dgm:spPr>
      <dgm:t>
        <a:bodyPr/>
        <a:lstStyle/>
        <a:p>
          <a:pPr>
            <a:lnSpc>
              <a:spcPct val="150000"/>
            </a:lnSpc>
          </a:pPr>
          <a:r>
            <a:rPr lang="en-GB" sz="2500" dirty="0">
              <a:latin typeface="Arial" panose="020B0604020202020204" pitchFamily="34" charset="0"/>
              <a:cs typeface="Arial" panose="020B0604020202020204" pitchFamily="34" charset="0"/>
            </a:rPr>
            <a:t>Integration and positive engagement between different teams</a:t>
          </a:r>
        </a:p>
      </dgm:t>
    </dgm:pt>
    <dgm:pt modelId="{573CD43C-ADC1-43CF-960D-E4C9AE9572E3}" type="parTrans" cxnId="{BE2836B1-C745-4F66-B49E-E21E224902CD}">
      <dgm:prSet/>
      <dgm:spPr>
        <a:ln>
          <a:solidFill>
            <a:schemeClr val="tx1"/>
          </a:solidFill>
        </a:ln>
      </dgm:spPr>
      <dgm:t>
        <a:bodyPr/>
        <a:lstStyle/>
        <a:p>
          <a:endParaRPr lang="en-GB" sz="2500">
            <a:latin typeface="Arial" panose="020B0604020202020204" pitchFamily="34" charset="0"/>
            <a:cs typeface="Arial" panose="020B0604020202020204" pitchFamily="34" charset="0"/>
          </a:endParaRPr>
        </a:p>
      </dgm:t>
    </dgm:pt>
    <dgm:pt modelId="{1300BC7D-A24A-46C5-AAEC-3CDE80C69826}" type="sibTrans" cxnId="{BE2836B1-C745-4F66-B49E-E21E224902CD}">
      <dgm:prSet/>
      <dgm:spPr/>
      <dgm:t>
        <a:bodyPr/>
        <a:lstStyle/>
        <a:p>
          <a:endParaRPr lang="en-GB" sz="2500">
            <a:latin typeface="Arial" panose="020B0604020202020204" pitchFamily="34" charset="0"/>
            <a:cs typeface="Arial" panose="020B0604020202020204" pitchFamily="34" charset="0"/>
          </a:endParaRPr>
        </a:p>
      </dgm:t>
    </dgm:pt>
    <dgm:pt modelId="{57AEF374-9210-4070-9EB1-C1E0A8211A3F}">
      <dgm:prSet custT="1"/>
      <dgm:spPr>
        <a:ln>
          <a:solidFill>
            <a:schemeClr val="accent6">
              <a:lumMod val="75000"/>
            </a:schemeClr>
          </a:solidFill>
        </a:ln>
      </dgm:spPr>
      <dgm:t>
        <a:bodyPr/>
        <a:lstStyle/>
        <a:p>
          <a:pPr>
            <a:lnSpc>
              <a:spcPct val="150000"/>
            </a:lnSpc>
          </a:pPr>
          <a:r>
            <a:rPr lang="en-GB" sz="2500">
              <a:latin typeface="Arial" panose="020B0604020202020204" pitchFamily="34" charset="0"/>
              <a:cs typeface="Arial" panose="020B0604020202020204" pitchFamily="34" charset="0"/>
            </a:rPr>
            <a:t>Workforce clinical and critical analysis skills</a:t>
          </a:r>
        </a:p>
      </dgm:t>
    </dgm:pt>
    <dgm:pt modelId="{B53EC708-F973-4CD2-B859-0E6BE34706B8}" type="parTrans" cxnId="{F033E373-DD09-4D99-A139-23DAF694F32B}">
      <dgm:prSet/>
      <dgm:spPr>
        <a:ln>
          <a:solidFill>
            <a:schemeClr val="tx1"/>
          </a:solidFill>
        </a:ln>
      </dgm:spPr>
      <dgm:t>
        <a:bodyPr/>
        <a:lstStyle/>
        <a:p>
          <a:endParaRPr lang="en-GB" sz="2500">
            <a:latin typeface="Arial" panose="020B0604020202020204" pitchFamily="34" charset="0"/>
            <a:cs typeface="Arial" panose="020B0604020202020204" pitchFamily="34" charset="0"/>
          </a:endParaRPr>
        </a:p>
      </dgm:t>
    </dgm:pt>
    <dgm:pt modelId="{2CBDC8B8-9F6E-4BDC-AA3E-C581A0A60035}" type="sibTrans" cxnId="{F033E373-DD09-4D99-A139-23DAF694F32B}">
      <dgm:prSet/>
      <dgm:spPr/>
      <dgm:t>
        <a:bodyPr/>
        <a:lstStyle/>
        <a:p>
          <a:endParaRPr lang="en-GB" sz="2500">
            <a:latin typeface="Arial" panose="020B0604020202020204" pitchFamily="34" charset="0"/>
            <a:cs typeface="Arial" panose="020B0604020202020204" pitchFamily="34" charset="0"/>
          </a:endParaRPr>
        </a:p>
      </dgm:t>
    </dgm:pt>
    <dgm:pt modelId="{CA19049F-871C-44BC-B186-7AD0619DD766}">
      <dgm:prSet custT="1"/>
      <dgm:spPr>
        <a:gradFill rotWithShape="0">
          <a:gsLst>
            <a:gs pos="0">
              <a:schemeClr val="bg1">
                <a:lumMod val="95000"/>
              </a:schemeClr>
            </a:gs>
            <a:gs pos="100000">
              <a:schemeClr val="accent6">
                <a:lumMod val="75000"/>
              </a:schemeClr>
            </a:gs>
          </a:gsLst>
          <a:lin ang="5400000" scaled="1"/>
        </a:gradFill>
        <a:effectLst>
          <a:outerShdw blurRad="50800" dist="38100" dir="5400000" algn="t" rotWithShape="0">
            <a:prstClr val="black">
              <a:alpha val="40000"/>
            </a:prstClr>
          </a:outerShdw>
        </a:effectLst>
      </dgm:spPr>
      <dgm:t>
        <a:bodyPr anchor="t"/>
        <a:lstStyle/>
        <a:p>
          <a:pPr marL="0" lvl="0" indent="0" algn="ctr" defTabSz="1111250">
            <a:lnSpc>
              <a:spcPct val="90000"/>
            </a:lnSpc>
            <a:spcBef>
              <a:spcPct val="0"/>
            </a:spcBef>
            <a:spcAft>
              <a:spcPct val="35000"/>
            </a:spcAft>
            <a:buNone/>
          </a:pPr>
          <a:endParaRPr lang="en-GB" sz="2500" b="1" kern="1200" dirty="0">
            <a:solidFill>
              <a:srgbClr val="70AD47">
                <a:lumMod val="50000"/>
              </a:srgb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a:p>
          <a:pPr marL="0" lvl="0" indent="0" algn="ctr" defTabSz="1111250">
            <a:lnSpc>
              <a:spcPct val="90000"/>
            </a:lnSpc>
            <a:spcBef>
              <a:spcPct val="0"/>
            </a:spcBef>
            <a:spcAft>
              <a:spcPct val="35000"/>
            </a:spcAft>
            <a:buNone/>
          </a:pPr>
          <a:r>
            <a:rPr lang="en-GB" sz="2500" b="1" kern="1200" dirty="0">
              <a:solidFill>
                <a:srgbClr val="70AD47">
                  <a:lumMod val="50000"/>
                </a:srgb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Limitations</a:t>
          </a:r>
        </a:p>
      </dgm:t>
    </dgm:pt>
    <dgm:pt modelId="{AA9CA0FF-50AE-4EA0-A63A-9B9324845FBA}" type="parTrans" cxnId="{0860CE38-5231-4AEA-AE02-855660152BBF}">
      <dgm:prSet/>
      <dgm:spPr/>
      <dgm:t>
        <a:bodyPr/>
        <a:lstStyle/>
        <a:p>
          <a:endParaRPr lang="en-GB" sz="2500">
            <a:latin typeface="Arial" panose="020B0604020202020204" pitchFamily="34" charset="0"/>
            <a:cs typeface="Arial" panose="020B0604020202020204" pitchFamily="34" charset="0"/>
          </a:endParaRPr>
        </a:p>
      </dgm:t>
    </dgm:pt>
    <dgm:pt modelId="{ECC614B0-CCF4-492C-B367-05890308B08D}" type="sibTrans" cxnId="{0860CE38-5231-4AEA-AE02-855660152BBF}">
      <dgm:prSet/>
      <dgm:spPr/>
      <dgm:t>
        <a:bodyPr/>
        <a:lstStyle/>
        <a:p>
          <a:endParaRPr lang="en-GB" sz="2500">
            <a:latin typeface="Arial" panose="020B0604020202020204" pitchFamily="34" charset="0"/>
            <a:cs typeface="Arial" panose="020B0604020202020204" pitchFamily="34" charset="0"/>
          </a:endParaRPr>
        </a:p>
      </dgm:t>
    </dgm:pt>
    <dgm:pt modelId="{FD0E707C-0106-400F-88CB-EBF3D957A668}">
      <dgm:prSet custT="1"/>
      <dgm:spPr>
        <a:ln>
          <a:solidFill>
            <a:schemeClr val="accent6">
              <a:lumMod val="75000"/>
            </a:schemeClr>
          </a:solidFill>
        </a:ln>
      </dgm:spPr>
      <dgm:t>
        <a:bodyPr/>
        <a:lstStyle/>
        <a:p>
          <a:pPr>
            <a:lnSpc>
              <a:spcPct val="150000"/>
            </a:lnSpc>
          </a:pPr>
          <a:r>
            <a:rPr lang="en-GB" sz="2500" dirty="0">
              <a:latin typeface="Arial" panose="020B0604020202020204" pitchFamily="34" charset="0"/>
              <a:cs typeface="Arial" panose="020B0604020202020204" pitchFamily="34" charset="0"/>
            </a:rPr>
            <a:t>Knowing how the NM team used the guidance, the time it saved and its influence on workload would have been beneficial to fully understand the impact of its implementation</a:t>
          </a:r>
        </a:p>
      </dgm:t>
    </dgm:pt>
    <dgm:pt modelId="{07EDC520-0ED9-44E6-BD3D-C55095F28EE2}" type="parTrans" cxnId="{02F6C4E7-9183-44F3-8A05-08D1C5488350}">
      <dgm:prSet/>
      <dgm:spPr>
        <a:ln>
          <a:solidFill>
            <a:schemeClr val="tx1"/>
          </a:solidFill>
        </a:ln>
      </dgm:spPr>
      <dgm:t>
        <a:bodyPr/>
        <a:lstStyle/>
        <a:p>
          <a:endParaRPr lang="en-GB" sz="2500">
            <a:latin typeface="Arial" panose="020B0604020202020204" pitchFamily="34" charset="0"/>
            <a:cs typeface="Arial" panose="020B0604020202020204" pitchFamily="34" charset="0"/>
          </a:endParaRPr>
        </a:p>
      </dgm:t>
    </dgm:pt>
    <dgm:pt modelId="{A227A3F8-F658-4039-B0AD-4B0B6B5BE54F}" type="sibTrans" cxnId="{02F6C4E7-9183-44F3-8A05-08D1C5488350}">
      <dgm:prSet/>
      <dgm:spPr/>
      <dgm:t>
        <a:bodyPr/>
        <a:lstStyle/>
        <a:p>
          <a:endParaRPr lang="en-GB" sz="2500">
            <a:latin typeface="Arial" panose="020B0604020202020204" pitchFamily="34" charset="0"/>
            <a:cs typeface="Arial" panose="020B0604020202020204" pitchFamily="34" charset="0"/>
          </a:endParaRPr>
        </a:p>
      </dgm:t>
    </dgm:pt>
    <dgm:pt modelId="{AF57CDB6-E5DF-4E80-8A07-3EE323077722}">
      <dgm:prSet custT="1"/>
      <dgm:spPr>
        <a:ln>
          <a:solidFill>
            <a:schemeClr val="accent6">
              <a:lumMod val="75000"/>
            </a:schemeClr>
          </a:solidFill>
        </a:ln>
      </dgm:spPr>
      <dgm:t>
        <a:bodyPr/>
        <a:lstStyle/>
        <a:p>
          <a:pPr>
            <a:lnSpc>
              <a:spcPct val="150000"/>
            </a:lnSpc>
          </a:pPr>
          <a:r>
            <a:rPr lang="en-GB" sz="2500" dirty="0">
              <a:latin typeface="Arial" panose="020B0604020202020204" pitchFamily="34" charset="0"/>
              <a:cs typeface="Arial" panose="020B0604020202020204" pitchFamily="34" charset="0"/>
            </a:rPr>
            <a:t>The small number of 99mTc-Tektrotyd and drug interaction enquiries received in a year limits the true relevance of implementing such guidance tools</a:t>
          </a:r>
        </a:p>
      </dgm:t>
    </dgm:pt>
    <dgm:pt modelId="{A4693761-0E86-474E-8D15-F193DC7D168D}" type="parTrans" cxnId="{500B0771-F782-41B4-BD30-10D042BA7F84}">
      <dgm:prSet/>
      <dgm:spPr>
        <a:ln>
          <a:solidFill>
            <a:schemeClr val="tx1"/>
          </a:solidFill>
        </a:ln>
      </dgm:spPr>
      <dgm:t>
        <a:bodyPr/>
        <a:lstStyle/>
        <a:p>
          <a:endParaRPr lang="en-GB" sz="2500">
            <a:latin typeface="Arial" panose="020B0604020202020204" pitchFamily="34" charset="0"/>
            <a:cs typeface="Arial" panose="020B0604020202020204" pitchFamily="34" charset="0"/>
          </a:endParaRPr>
        </a:p>
      </dgm:t>
    </dgm:pt>
    <dgm:pt modelId="{6D3CCCF7-867B-4457-8664-7866846C320C}" type="sibTrans" cxnId="{500B0771-F782-41B4-BD30-10D042BA7F84}">
      <dgm:prSet/>
      <dgm:spPr/>
      <dgm:t>
        <a:bodyPr/>
        <a:lstStyle/>
        <a:p>
          <a:endParaRPr lang="en-GB" sz="2500">
            <a:latin typeface="Arial" panose="020B0604020202020204" pitchFamily="34" charset="0"/>
            <a:cs typeface="Arial" panose="020B0604020202020204" pitchFamily="34" charset="0"/>
          </a:endParaRPr>
        </a:p>
      </dgm:t>
    </dgm:pt>
    <dgm:pt modelId="{C85800CB-DDB4-4135-B4AF-653BCB919C97}">
      <dgm:prSet custT="1"/>
      <dgm:spPr>
        <a:gradFill flip="none" rotWithShape="1">
          <a:gsLst>
            <a:gs pos="0">
              <a:schemeClr val="bg1">
                <a:lumMod val="95000"/>
              </a:schemeClr>
            </a:gs>
            <a:gs pos="100000">
              <a:schemeClr val="accent6">
                <a:lumMod val="75000"/>
              </a:schemeClr>
            </a:gs>
          </a:gsLst>
          <a:lin ang="5400000" scaled="1"/>
          <a:tileRect/>
        </a:gradFill>
        <a:effectLst>
          <a:outerShdw blurRad="50800" dist="38100" dir="5400000" algn="t" rotWithShape="0">
            <a:prstClr val="black">
              <a:alpha val="40000"/>
            </a:prstClr>
          </a:outerShdw>
        </a:effectLst>
      </dgm:spPr>
      <dgm:t>
        <a:bodyPr anchor="t"/>
        <a:lstStyle/>
        <a:p>
          <a:endParaRPr lang="en-GB" sz="2500" b="1" kern="1200"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a:p>
          <a:r>
            <a:rPr lang="en-GB" sz="2500" b="1" kern="1200"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Conclusion</a:t>
          </a:r>
        </a:p>
        <a:p>
          <a:endParaRPr lang="en-GB" sz="2500" b="1" kern="1200"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a:p>
          <a:r>
            <a:rPr lang="en-GB" sz="2500" kern="1200" dirty="0">
              <a:solidFill>
                <a:schemeClr val="tx1"/>
              </a:solidFill>
              <a:latin typeface="Arial" panose="020B0604020202020204" pitchFamily="34" charset="0"/>
              <a:cs typeface="Arial" panose="020B0604020202020204" pitchFamily="34" charset="0"/>
            </a:rPr>
            <a:t>Guidance and support tools provided by MI enables:</a:t>
          </a:r>
        </a:p>
      </dgm:t>
    </dgm:pt>
    <dgm:pt modelId="{65F88023-EFAB-4858-B425-69DEA6E62553}" type="parTrans" cxnId="{9C4C1B99-028D-47C7-99EF-9E5BCC879AF4}">
      <dgm:prSet/>
      <dgm:spPr/>
      <dgm:t>
        <a:bodyPr/>
        <a:lstStyle/>
        <a:p>
          <a:endParaRPr lang="en-GB" sz="2500">
            <a:latin typeface="Arial" panose="020B0604020202020204" pitchFamily="34" charset="0"/>
            <a:cs typeface="Arial" panose="020B0604020202020204" pitchFamily="34" charset="0"/>
          </a:endParaRPr>
        </a:p>
      </dgm:t>
    </dgm:pt>
    <dgm:pt modelId="{FF4D26DD-5573-409F-A122-5E0D51CD9FAE}" type="sibTrans" cxnId="{9C4C1B99-028D-47C7-99EF-9E5BCC879AF4}">
      <dgm:prSet/>
      <dgm:spPr/>
      <dgm:t>
        <a:bodyPr/>
        <a:lstStyle/>
        <a:p>
          <a:endParaRPr lang="en-GB" sz="2500">
            <a:latin typeface="Arial" panose="020B0604020202020204" pitchFamily="34" charset="0"/>
            <a:cs typeface="Arial" panose="020B0604020202020204" pitchFamily="34" charset="0"/>
          </a:endParaRPr>
        </a:p>
      </dgm:t>
    </dgm:pt>
    <dgm:pt modelId="{1625E139-108C-4CC2-B3E6-F702F58F59D4}">
      <dgm:prSet custT="1"/>
      <dgm:spPr>
        <a:gradFill rotWithShape="0">
          <a:gsLst>
            <a:gs pos="0">
              <a:schemeClr val="bg1">
                <a:lumMod val="95000"/>
              </a:schemeClr>
            </a:gs>
            <a:gs pos="100000">
              <a:schemeClr val="accent6">
                <a:lumMod val="75000"/>
              </a:schemeClr>
            </a:gs>
          </a:gsLst>
          <a:lin ang="5400000" scaled="1"/>
        </a:gradFill>
        <a:effectLst>
          <a:outerShdw blurRad="50800" dist="38100" dir="5400000" algn="t" rotWithShape="0">
            <a:prstClr val="black">
              <a:alpha val="40000"/>
            </a:prstClr>
          </a:outerShdw>
        </a:effectLst>
      </dgm:spPr>
      <dgm:t>
        <a:bodyPr anchor="t"/>
        <a:lstStyle/>
        <a:p>
          <a:endParaRPr lang="en-GB" sz="2500" b="1" kern="1200" dirty="0">
            <a:solidFill>
              <a:srgbClr val="70AD47">
                <a:lumMod val="50000"/>
              </a:srgb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a:p>
          <a:r>
            <a:rPr lang="en-GB" sz="2500" b="1" kern="1200" dirty="0">
              <a:solidFill>
                <a:srgbClr val="70AD47">
                  <a:lumMod val="50000"/>
                </a:srgb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Future practice</a:t>
          </a:r>
        </a:p>
      </dgm:t>
    </dgm:pt>
    <dgm:pt modelId="{B42EE3D6-7CA4-43E1-8595-4AF8BD753078}" type="parTrans" cxnId="{210C3F60-CF65-498D-8E91-D4ED7EB2E8E1}">
      <dgm:prSet/>
      <dgm:spPr/>
      <dgm:t>
        <a:bodyPr/>
        <a:lstStyle/>
        <a:p>
          <a:endParaRPr lang="en-GB" sz="2500">
            <a:latin typeface="Arial" panose="020B0604020202020204" pitchFamily="34" charset="0"/>
            <a:cs typeface="Arial" panose="020B0604020202020204" pitchFamily="34" charset="0"/>
          </a:endParaRPr>
        </a:p>
      </dgm:t>
    </dgm:pt>
    <dgm:pt modelId="{7DF9D1A7-21B0-47BE-BC21-A5710718EC4B}" type="sibTrans" cxnId="{210C3F60-CF65-498D-8E91-D4ED7EB2E8E1}">
      <dgm:prSet/>
      <dgm:spPr/>
      <dgm:t>
        <a:bodyPr/>
        <a:lstStyle/>
        <a:p>
          <a:endParaRPr lang="en-GB" sz="2500">
            <a:latin typeface="Arial" panose="020B0604020202020204" pitchFamily="34" charset="0"/>
            <a:cs typeface="Arial" panose="020B0604020202020204" pitchFamily="34" charset="0"/>
          </a:endParaRPr>
        </a:p>
      </dgm:t>
    </dgm:pt>
    <dgm:pt modelId="{1943197D-B006-4A39-9C39-E9ABC129BBC0}">
      <dgm:prSet custT="1"/>
      <dgm:spPr>
        <a:ln>
          <a:solidFill>
            <a:schemeClr val="accent6">
              <a:lumMod val="75000"/>
            </a:schemeClr>
          </a:solidFill>
        </a:ln>
      </dgm:spPr>
      <dgm:t>
        <a:bodyPr/>
        <a:lstStyle/>
        <a:p>
          <a:pPr>
            <a:lnSpc>
              <a:spcPct val="150000"/>
            </a:lnSpc>
          </a:pPr>
          <a:r>
            <a:rPr lang="en-GB" sz="2500" dirty="0">
              <a:solidFill>
                <a:srgbClr val="000000"/>
              </a:solidFill>
              <a:latin typeface="Arial" panose="020B0604020202020204" pitchFamily="34" charset="0"/>
              <a:ea typeface="Calibri" panose="020F0502020204030204" pitchFamily="34" charset="0"/>
              <a:cs typeface="Arial" panose="020B0604020202020204" pitchFamily="34" charset="0"/>
            </a:rPr>
            <a:t>NM team uses various radiotherapeutic scans which generate many more d</a:t>
          </a:r>
          <a:r>
            <a:rPr lang="en-GB" sz="2500" dirty="0">
              <a:solidFill>
                <a:srgbClr val="000000"/>
              </a:solidFill>
              <a:effectLst/>
              <a:latin typeface="Arial" panose="020B0604020202020204" pitchFamily="34" charset="0"/>
              <a:ea typeface="Calibri" panose="020F0502020204030204" pitchFamily="34" charset="0"/>
              <a:cs typeface="Arial" panose="020B0604020202020204" pitchFamily="34" charset="0"/>
            </a:rPr>
            <a:t>rug interaction enquiries. A project to implement guidance on how to complete </a:t>
          </a:r>
          <a:r>
            <a:rPr lang="en-GB" sz="25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DaTSCAN</a:t>
          </a:r>
          <a:r>
            <a:rPr lang="en-GB" sz="2500" dirty="0">
              <a:solidFill>
                <a:srgbClr val="000000"/>
              </a:solidFill>
              <a:effectLst/>
              <a:latin typeface="Arial" panose="020B0604020202020204" pitchFamily="34" charset="0"/>
              <a:ea typeface="Calibri" panose="020F0502020204030204" pitchFamily="34" charset="0"/>
              <a:cs typeface="Arial" panose="020B0604020202020204" pitchFamily="34" charset="0"/>
            </a:rPr>
            <a:t> drug interaction enquiries is currently under development</a:t>
          </a:r>
          <a:endParaRPr lang="en-GB" sz="2500" dirty="0">
            <a:latin typeface="Arial" panose="020B0604020202020204" pitchFamily="34" charset="0"/>
            <a:cs typeface="Arial" panose="020B0604020202020204" pitchFamily="34" charset="0"/>
          </a:endParaRPr>
        </a:p>
      </dgm:t>
    </dgm:pt>
    <dgm:pt modelId="{ACBE0F2C-879E-4ED6-84F7-F43AD73674D8}" type="parTrans" cxnId="{5D54A090-A89E-48E9-8680-67B0BBAC5855}">
      <dgm:prSet/>
      <dgm:spPr>
        <a:ln>
          <a:solidFill>
            <a:schemeClr val="tx1"/>
          </a:solidFill>
        </a:ln>
      </dgm:spPr>
      <dgm:t>
        <a:bodyPr/>
        <a:lstStyle/>
        <a:p>
          <a:endParaRPr lang="en-GB" sz="2500">
            <a:latin typeface="Arial" panose="020B0604020202020204" pitchFamily="34" charset="0"/>
            <a:cs typeface="Arial" panose="020B0604020202020204" pitchFamily="34" charset="0"/>
          </a:endParaRPr>
        </a:p>
      </dgm:t>
    </dgm:pt>
    <dgm:pt modelId="{021F12E7-59CF-48E1-B6EE-FBA61034C17E}" type="sibTrans" cxnId="{5D54A090-A89E-48E9-8680-67B0BBAC5855}">
      <dgm:prSet/>
      <dgm:spPr/>
      <dgm:t>
        <a:bodyPr/>
        <a:lstStyle/>
        <a:p>
          <a:endParaRPr lang="en-GB" sz="2500">
            <a:latin typeface="Arial" panose="020B0604020202020204" pitchFamily="34" charset="0"/>
            <a:cs typeface="Arial" panose="020B0604020202020204" pitchFamily="34" charset="0"/>
          </a:endParaRPr>
        </a:p>
      </dgm:t>
    </dgm:pt>
    <dgm:pt modelId="{E27419D1-8AF0-4BEB-8847-0388CA6751AB}">
      <dgm:prSet custT="1"/>
      <dgm:spPr>
        <a:ln>
          <a:solidFill>
            <a:schemeClr val="accent6">
              <a:lumMod val="75000"/>
            </a:schemeClr>
          </a:solidFill>
        </a:ln>
      </dgm:spPr>
      <dgm:t>
        <a:bodyPr/>
        <a:lstStyle/>
        <a:p>
          <a:pPr>
            <a:lnSpc>
              <a:spcPct val="150000"/>
            </a:lnSpc>
            <a:buFont typeface="Arial" panose="020B0604020202020204" pitchFamily="34" charset="0"/>
            <a:buChar char="•"/>
          </a:pPr>
          <a:r>
            <a:rPr lang="en-GB" sz="2500" dirty="0">
              <a:solidFill>
                <a:srgbClr val="000000"/>
              </a:solidFill>
              <a:latin typeface="Arial" panose="020B0604020202020204" pitchFamily="34" charset="0"/>
              <a:ea typeface="Calibri" panose="020F0502020204030204" pitchFamily="34" charset="0"/>
              <a:cs typeface="Arial" panose="020B0604020202020204" pitchFamily="34" charset="0"/>
            </a:rPr>
            <a:t>A joint project between the Anticoagulant and MI teams is being discussed on how to maintain an accurate account of anticoagulants and drug interaction enquiries to avoid repetition of work</a:t>
          </a:r>
          <a:endParaRPr lang="en-GB" sz="2500" dirty="0">
            <a:latin typeface="Arial" panose="020B0604020202020204" pitchFamily="34" charset="0"/>
            <a:cs typeface="Arial" panose="020B0604020202020204" pitchFamily="34" charset="0"/>
          </a:endParaRPr>
        </a:p>
      </dgm:t>
    </dgm:pt>
    <dgm:pt modelId="{8B825E1B-4428-4825-99A1-176B4223B0EC}" type="parTrans" cxnId="{ACE150FF-D4C8-4A21-92AC-5B2F5F50A312}">
      <dgm:prSet/>
      <dgm:spPr>
        <a:ln>
          <a:solidFill>
            <a:schemeClr val="tx1"/>
          </a:solidFill>
        </a:ln>
      </dgm:spPr>
      <dgm:t>
        <a:bodyPr/>
        <a:lstStyle/>
        <a:p>
          <a:endParaRPr lang="en-GB" sz="2500">
            <a:latin typeface="Arial" panose="020B0604020202020204" pitchFamily="34" charset="0"/>
            <a:cs typeface="Arial" panose="020B0604020202020204" pitchFamily="34" charset="0"/>
          </a:endParaRPr>
        </a:p>
      </dgm:t>
    </dgm:pt>
    <dgm:pt modelId="{D78796D5-69E9-46E5-BB28-E1FFFAE8C69B}" type="sibTrans" cxnId="{ACE150FF-D4C8-4A21-92AC-5B2F5F50A312}">
      <dgm:prSet/>
      <dgm:spPr/>
      <dgm:t>
        <a:bodyPr/>
        <a:lstStyle/>
        <a:p>
          <a:endParaRPr lang="en-GB" sz="2500">
            <a:latin typeface="Arial" panose="020B0604020202020204" pitchFamily="34" charset="0"/>
            <a:cs typeface="Arial" panose="020B0604020202020204" pitchFamily="34" charset="0"/>
          </a:endParaRPr>
        </a:p>
      </dgm:t>
    </dgm:pt>
    <dgm:pt modelId="{5639C51D-A5A3-49A4-85A4-07BA8A5850FD}">
      <dgm:prSet custT="1"/>
      <dgm:spPr>
        <a:ln>
          <a:solidFill>
            <a:schemeClr val="accent6">
              <a:lumMod val="75000"/>
            </a:schemeClr>
          </a:solidFill>
        </a:ln>
      </dgm:spPr>
      <dgm:t>
        <a:bodyPr/>
        <a:lstStyle/>
        <a:p>
          <a:pPr>
            <a:lnSpc>
              <a:spcPct val="150000"/>
            </a:lnSpc>
            <a:buFont typeface="Arial" panose="020B0604020202020204" pitchFamily="34" charset="0"/>
            <a:buChar char="•"/>
          </a:pPr>
          <a:r>
            <a:rPr lang="en-GB" sz="2500" dirty="0">
              <a:solidFill>
                <a:srgbClr val="000000"/>
              </a:solidFill>
              <a:latin typeface="Arial" panose="020B0604020202020204" pitchFamily="34" charset="0"/>
              <a:cs typeface="Arial" panose="020B0604020202020204" pitchFamily="34" charset="0"/>
            </a:rPr>
            <a:t>FAQ bulletins can be produced to support and upskill Clinical teams</a:t>
          </a:r>
          <a:endParaRPr lang="en-GB" sz="2500" dirty="0">
            <a:latin typeface="Arial" panose="020B0604020202020204" pitchFamily="34" charset="0"/>
            <a:cs typeface="Arial" panose="020B0604020202020204" pitchFamily="34" charset="0"/>
          </a:endParaRPr>
        </a:p>
      </dgm:t>
    </dgm:pt>
    <dgm:pt modelId="{5BA1E97A-D821-40A6-A8DB-08F4496FEF9D}" type="parTrans" cxnId="{55D26DE5-EE69-4005-A9C6-757159B220C6}">
      <dgm:prSet/>
      <dgm:spPr>
        <a:ln>
          <a:solidFill>
            <a:schemeClr val="tx1"/>
          </a:solidFill>
        </a:ln>
      </dgm:spPr>
      <dgm:t>
        <a:bodyPr/>
        <a:lstStyle/>
        <a:p>
          <a:endParaRPr lang="en-GB" sz="2500">
            <a:latin typeface="Arial" panose="020B0604020202020204" pitchFamily="34" charset="0"/>
            <a:cs typeface="Arial" panose="020B0604020202020204" pitchFamily="34" charset="0"/>
          </a:endParaRPr>
        </a:p>
      </dgm:t>
    </dgm:pt>
    <dgm:pt modelId="{EB7D31D2-F0D9-44A1-BF6A-D6EB4785CE52}" type="sibTrans" cxnId="{55D26DE5-EE69-4005-A9C6-757159B220C6}">
      <dgm:prSet/>
      <dgm:spPr/>
      <dgm:t>
        <a:bodyPr/>
        <a:lstStyle/>
        <a:p>
          <a:endParaRPr lang="en-GB" sz="2500">
            <a:latin typeface="Arial" panose="020B0604020202020204" pitchFamily="34" charset="0"/>
            <a:cs typeface="Arial" panose="020B0604020202020204" pitchFamily="34" charset="0"/>
          </a:endParaRPr>
        </a:p>
      </dgm:t>
    </dgm:pt>
    <dgm:pt modelId="{36F1C5A8-4A11-4EE3-9215-92AA84BE9993}">
      <dgm:prSet custT="1"/>
      <dgm:spPr>
        <a:ln>
          <a:solidFill>
            <a:schemeClr val="accent6">
              <a:lumMod val="75000"/>
            </a:schemeClr>
          </a:solidFill>
        </a:ln>
      </dgm:spPr>
      <dgm:t>
        <a:bodyPr/>
        <a:lstStyle/>
        <a:p>
          <a:pPr>
            <a:lnSpc>
              <a:spcPct val="150000"/>
            </a:lnSpc>
            <a:buFont typeface="Arial" panose="020B0604020202020204" pitchFamily="34" charset="0"/>
            <a:buChar char="•"/>
          </a:pPr>
          <a:r>
            <a:rPr lang="en-GB" sz="2500" dirty="0">
              <a:solidFill>
                <a:srgbClr val="000000"/>
              </a:solidFill>
              <a:latin typeface="Arial" panose="020B0604020202020204" pitchFamily="34" charset="0"/>
              <a:cs typeface="Arial" panose="020B0604020202020204" pitchFamily="34" charset="0"/>
            </a:rPr>
            <a:t>More joint projects where MI can support Clinical teams with QI projects, Training and Development, to help upskill and empower our healthcare workforce are on the pipeline </a:t>
          </a:r>
          <a:endParaRPr lang="en-GB" sz="2500" dirty="0">
            <a:latin typeface="Arial" panose="020B0604020202020204" pitchFamily="34" charset="0"/>
            <a:cs typeface="Arial" panose="020B0604020202020204" pitchFamily="34" charset="0"/>
          </a:endParaRPr>
        </a:p>
      </dgm:t>
    </dgm:pt>
    <dgm:pt modelId="{27809F06-70D0-4630-83F3-E46BD56D56C1}" type="parTrans" cxnId="{C1C9DC26-9072-4A35-8D41-612F02707C6A}">
      <dgm:prSet/>
      <dgm:spPr>
        <a:ln>
          <a:solidFill>
            <a:schemeClr val="tx1"/>
          </a:solidFill>
        </a:ln>
      </dgm:spPr>
      <dgm:t>
        <a:bodyPr/>
        <a:lstStyle/>
        <a:p>
          <a:endParaRPr lang="en-GB" sz="2500">
            <a:latin typeface="Arial" panose="020B0604020202020204" pitchFamily="34" charset="0"/>
            <a:cs typeface="Arial" panose="020B0604020202020204" pitchFamily="34" charset="0"/>
          </a:endParaRPr>
        </a:p>
      </dgm:t>
    </dgm:pt>
    <dgm:pt modelId="{4BC0F1B1-4526-4A43-9734-47D8202E3808}" type="sibTrans" cxnId="{C1C9DC26-9072-4A35-8D41-612F02707C6A}">
      <dgm:prSet/>
      <dgm:spPr/>
      <dgm:t>
        <a:bodyPr/>
        <a:lstStyle/>
        <a:p>
          <a:endParaRPr lang="en-GB" sz="2500">
            <a:latin typeface="Arial" panose="020B0604020202020204" pitchFamily="34" charset="0"/>
            <a:cs typeface="Arial" panose="020B0604020202020204" pitchFamily="34" charset="0"/>
          </a:endParaRPr>
        </a:p>
      </dgm:t>
    </dgm:pt>
    <dgm:pt modelId="{00CD1581-1974-41AB-A8ED-FD2A543FF97D}" type="pres">
      <dgm:prSet presAssocID="{59C210BD-0D8B-4D70-AEED-130651F2BC43}" presName="diagram" presStyleCnt="0">
        <dgm:presLayoutVars>
          <dgm:chPref val="1"/>
          <dgm:dir/>
          <dgm:animOne val="branch"/>
          <dgm:animLvl val="lvl"/>
          <dgm:resizeHandles/>
        </dgm:presLayoutVars>
      </dgm:prSet>
      <dgm:spPr/>
    </dgm:pt>
    <dgm:pt modelId="{C24190A8-516E-467F-82DA-129C23ECD461}" type="pres">
      <dgm:prSet presAssocID="{C85800CB-DDB4-4135-B4AF-653BCB919C97}" presName="root" presStyleCnt="0"/>
      <dgm:spPr/>
    </dgm:pt>
    <dgm:pt modelId="{C08ED538-FCE0-413A-9CD9-2D2342631FFC}" type="pres">
      <dgm:prSet presAssocID="{C85800CB-DDB4-4135-B4AF-653BCB919C97}" presName="rootComposite" presStyleCnt="0"/>
      <dgm:spPr/>
    </dgm:pt>
    <dgm:pt modelId="{402650E2-EF04-4FE8-9C22-27AF64EF7758}" type="pres">
      <dgm:prSet presAssocID="{C85800CB-DDB4-4135-B4AF-653BCB919C97}" presName="rootText" presStyleLbl="node1" presStyleIdx="0" presStyleCnt="3" custScaleX="147238" custScaleY="103933"/>
      <dgm:spPr/>
    </dgm:pt>
    <dgm:pt modelId="{246B74A8-A58C-4C09-950F-54DDF61E7DA9}" type="pres">
      <dgm:prSet presAssocID="{C85800CB-DDB4-4135-B4AF-653BCB919C97}" presName="rootConnector" presStyleLbl="node1" presStyleIdx="0" presStyleCnt="3"/>
      <dgm:spPr/>
    </dgm:pt>
    <dgm:pt modelId="{DB825DFA-124A-4D4A-9F33-925F343E5BCE}" type="pres">
      <dgm:prSet presAssocID="{C85800CB-DDB4-4135-B4AF-653BCB919C97}" presName="childShape" presStyleCnt="0"/>
      <dgm:spPr/>
    </dgm:pt>
    <dgm:pt modelId="{9D694C59-214D-47A4-82D8-616C9EF4E7B0}" type="pres">
      <dgm:prSet presAssocID="{0264617E-ADCE-45EF-BEA6-4D8AEA21984A}" presName="Name13" presStyleLbl="parChTrans1D2" presStyleIdx="0" presStyleCnt="10"/>
      <dgm:spPr/>
    </dgm:pt>
    <dgm:pt modelId="{91F300C4-B867-4FBE-AFF4-7CE6384B37B0}" type="pres">
      <dgm:prSet presAssocID="{77EDC19E-8CB1-47DE-888C-3CF1E046C721}" presName="childText" presStyleLbl="bgAcc1" presStyleIdx="0" presStyleCnt="10" custScaleX="100687" custScaleY="80549">
        <dgm:presLayoutVars>
          <dgm:bulletEnabled val="1"/>
        </dgm:presLayoutVars>
      </dgm:prSet>
      <dgm:spPr/>
    </dgm:pt>
    <dgm:pt modelId="{6E9D4116-9F08-4F2E-8B2D-994729022C3A}" type="pres">
      <dgm:prSet presAssocID="{305A0D94-05E7-48E2-B4BE-A280CCDF2DF9}" presName="Name13" presStyleLbl="parChTrans1D2" presStyleIdx="1" presStyleCnt="10"/>
      <dgm:spPr/>
    </dgm:pt>
    <dgm:pt modelId="{93DCB21C-CC2A-4589-B656-089C07C2308C}" type="pres">
      <dgm:prSet presAssocID="{5A1DA717-763D-4303-B3C6-678382E4F0B7}" presName="childText" presStyleLbl="bgAcc1" presStyleIdx="1" presStyleCnt="10" custScaleX="100687" custScaleY="80549">
        <dgm:presLayoutVars>
          <dgm:bulletEnabled val="1"/>
        </dgm:presLayoutVars>
      </dgm:prSet>
      <dgm:spPr/>
    </dgm:pt>
    <dgm:pt modelId="{E8523B64-E9CD-48B0-9395-CB39A74A9594}" type="pres">
      <dgm:prSet presAssocID="{573CD43C-ADC1-43CF-960D-E4C9AE9572E3}" presName="Name13" presStyleLbl="parChTrans1D2" presStyleIdx="2" presStyleCnt="10"/>
      <dgm:spPr/>
    </dgm:pt>
    <dgm:pt modelId="{80E3C28B-6022-40E2-94CE-CF468B61ED64}" type="pres">
      <dgm:prSet presAssocID="{D3F4947C-16B4-4B9B-8C45-827F1938A7B1}" presName="childText" presStyleLbl="bgAcc1" presStyleIdx="2" presStyleCnt="10" custScaleX="100687" custScaleY="83815">
        <dgm:presLayoutVars>
          <dgm:bulletEnabled val="1"/>
        </dgm:presLayoutVars>
      </dgm:prSet>
      <dgm:spPr/>
    </dgm:pt>
    <dgm:pt modelId="{4C4E62F4-F894-44BF-AFDE-5C8ABF28BADC}" type="pres">
      <dgm:prSet presAssocID="{B53EC708-F973-4CD2-B859-0E6BE34706B8}" presName="Name13" presStyleLbl="parChTrans1D2" presStyleIdx="3" presStyleCnt="10"/>
      <dgm:spPr/>
    </dgm:pt>
    <dgm:pt modelId="{3F6E5B34-CEA5-4B3D-9126-0FA228E47CE0}" type="pres">
      <dgm:prSet presAssocID="{57AEF374-9210-4070-9EB1-C1E0A8211A3F}" presName="childText" presStyleLbl="bgAcc1" presStyleIdx="3" presStyleCnt="10" custScaleX="100687" custScaleY="80549">
        <dgm:presLayoutVars>
          <dgm:bulletEnabled val="1"/>
        </dgm:presLayoutVars>
      </dgm:prSet>
      <dgm:spPr/>
    </dgm:pt>
    <dgm:pt modelId="{29BADA3A-D247-4760-B4AC-27BE534DDDDF}" type="pres">
      <dgm:prSet presAssocID="{CA19049F-871C-44BC-B186-7AD0619DD766}" presName="root" presStyleCnt="0"/>
      <dgm:spPr/>
    </dgm:pt>
    <dgm:pt modelId="{90881F0B-E034-40D0-9FCC-E3177E5CB9D6}" type="pres">
      <dgm:prSet presAssocID="{CA19049F-871C-44BC-B186-7AD0619DD766}" presName="rootComposite" presStyleCnt="0"/>
      <dgm:spPr/>
    </dgm:pt>
    <dgm:pt modelId="{961971E8-CA91-4566-A4E1-F624AD9206FA}" type="pres">
      <dgm:prSet presAssocID="{CA19049F-871C-44BC-B186-7AD0619DD766}" presName="rootText" presStyleLbl="node1" presStyleIdx="1" presStyleCnt="3" custScaleX="147238" custScaleY="103933" custLinFactNeighborY="2174"/>
      <dgm:spPr/>
    </dgm:pt>
    <dgm:pt modelId="{A5021D79-D90D-4C96-BBA7-B1F31CB81132}" type="pres">
      <dgm:prSet presAssocID="{CA19049F-871C-44BC-B186-7AD0619DD766}" presName="rootConnector" presStyleLbl="node1" presStyleIdx="1" presStyleCnt="3"/>
      <dgm:spPr/>
    </dgm:pt>
    <dgm:pt modelId="{D96F9E71-8540-4521-8B2D-F107BE0A565B}" type="pres">
      <dgm:prSet presAssocID="{CA19049F-871C-44BC-B186-7AD0619DD766}" presName="childShape" presStyleCnt="0"/>
      <dgm:spPr/>
    </dgm:pt>
    <dgm:pt modelId="{05FD384F-A7A9-4C69-AD18-394FAEA55934}" type="pres">
      <dgm:prSet presAssocID="{07EDC520-0ED9-44E6-BD3D-C55095F28EE2}" presName="Name13" presStyleLbl="parChTrans1D2" presStyleIdx="4" presStyleCnt="10"/>
      <dgm:spPr/>
    </dgm:pt>
    <dgm:pt modelId="{3910D2F6-92B5-4C89-84EF-5B30A20D6DC3}" type="pres">
      <dgm:prSet presAssocID="{FD0E707C-0106-400F-88CB-EBF3D957A668}" presName="childText" presStyleLbl="bgAcc1" presStyleIdx="4" presStyleCnt="10" custScaleX="176202" custScaleY="157349">
        <dgm:presLayoutVars>
          <dgm:bulletEnabled val="1"/>
        </dgm:presLayoutVars>
      </dgm:prSet>
      <dgm:spPr/>
    </dgm:pt>
    <dgm:pt modelId="{362B6FA8-DB43-4C8A-B5C0-17F9C14CEF9B}" type="pres">
      <dgm:prSet presAssocID="{A4693761-0E86-474E-8D15-F193DC7D168D}" presName="Name13" presStyleLbl="parChTrans1D2" presStyleIdx="5" presStyleCnt="10"/>
      <dgm:spPr/>
    </dgm:pt>
    <dgm:pt modelId="{21D6393E-DDD4-45AA-A434-8DEF4A36A28C}" type="pres">
      <dgm:prSet presAssocID="{AF57CDB6-E5DF-4E80-8A07-3EE323077722}" presName="childText" presStyleLbl="bgAcc1" presStyleIdx="5" presStyleCnt="10" custScaleX="176202" custScaleY="143542">
        <dgm:presLayoutVars>
          <dgm:bulletEnabled val="1"/>
        </dgm:presLayoutVars>
      </dgm:prSet>
      <dgm:spPr/>
    </dgm:pt>
    <dgm:pt modelId="{E451F3D7-240F-4F23-8CFE-AAEC8EDA3F2E}" type="pres">
      <dgm:prSet presAssocID="{1625E139-108C-4CC2-B3E6-F702F58F59D4}" presName="root" presStyleCnt="0"/>
      <dgm:spPr/>
    </dgm:pt>
    <dgm:pt modelId="{6A1EF917-8810-461F-B100-B022C8B25C42}" type="pres">
      <dgm:prSet presAssocID="{1625E139-108C-4CC2-B3E6-F702F58F59D4}" presName="rootComposite" presStyleCnt="0"/>
      <dgm:spPr/>
    </dgm:pt>
    <dgm:pt modelId="{3FB5E32E-0AC9-4F42-9F4C-ABFFFDD60BDD}" type="pres">
      <dgm:prSet presAssocID="{1625E139-108C-4CC2-B3E6-F702F58F59D4}" presName="rootText" presStyleLbl="node1" presStyleIdx="2" presStyleCnt="3" custScaleX="148230" custScaleY="104633"/>
      <dgm:spPr/>
    </dgm:pt>
    <dgm:pt modelId="{C2C9376A-EC21-4285-8D60-AFB41F805BA3}" type="pres">
      <dgm:prSet presAssocID="{1625E139-108C-4CC2-B3E6-F702F58F59D4}" presName="rootConnector" presStyleLbl="node1" presStyleIdx="2" presStyleCnt="3"/>
      <dgm:spPr/>
    </dgm:pt>
    <dgm:pt modelId="{44DAD0E4-2A9F-4DF5-B522-19377E799748}" type="pres">
      <dgm:prSet presAssocID="{1625E139-108C-4CC2-B3E6-F702F58F59D4}" presName="childShape" presStyleCnt="0"/>
      <dgm:spPr/>
    </dgm:pt>
    <dgm:pt modelId="{485CD947-784B-4FD0-BDA9-73165EF652A6}" type="pres">
      <dgm:prSet presAssocID="{ACBE0F2C-879E-4ED6-84F7-F43AD73674D8}" presName="Name13" presStyleLbl="parChTrans1D2" presStyleIdx="6" presStyleCnt="10"/>
      <dgm:spPr/>
    </dgm:pt>
    <dgm:pt modelId="{F7F273BD-724F-4231-9977-C194F3511C7B}" type="pres">
      <dgm:prSet presAssocID="{1943197D-B006-4A39-9C39-E9ABC129BBC0}" presName="childText" presStyleLbl="bgAcc1" presStyleIdx="6" presStyleCnt="10" custScaleX="238578" custScaleY="112782" custLinFactNeighborX="-939" custLinFactNeighborY="-8231">
        <dgm:presLayoutVars>
          <dgm:bulletEnabled val="1"/>
        </dgm:presLayoutVars>
      </dgm:prSet>
      <dgm:spPr/>
    </dgm:pt>
    <dgm:pt modelId="{BB469B8E-25B4-450A-8B32-6EB9CA856CE2}" type="pres">
      <dgm:prSet presAssocID="{8B825E1B-4428-4825-99A1-176B4223B0EC}" presName="Name13" presStyleLbl="parChTrans1D2" presStyleIdx="7" presStyleCnt="10"/>
      <dgm:spPr/>
    </dgm:pt>
    <dgm:pt modelId="{CB2F0B7A-7A1A-4601-A79F-767DA90F02A7}" type="pres">
      <dgm:prSet presAssocID="{E27419D1-8AF0-4BEB-8847-0388CA6751AB}" presName="childText" presStyleLbl="bgAcc1" presStyleIdx="7" presStyleCnt="10" custScaleX="235424" custScaleY="111291" custLinFactNeighborX="-939" custLinFactNeighborY="-7646">
        <dgm:presLayoutVars>
          <dgm:bulletEnabled val="1"/>
        </dgm:presLayoutVars>
      </dgm:prSet>
      <dgm:spPr/>
    </dgm:pt>
    <dgm:pt modelId="{9E10A61D-F66A-4E8C-AA7E-45C3FA4A6CF7}" type="pres">
      <dgm:prSet presAssocID="{5BA1E97A-D821-40A6-A8DB-08F4496FEF9D}" presName="Name13" presStyleLbl="parChTrans1D2" presStyleIdx="8" presStyleCnt="10"/>
      <dgm:spPr/>
    </dgm:pt>
    <dgm:pt modelId="{E93E9F21-68DF-4314-AB69-D18CB338522C}" type="pres">
      <dgm:prSet presAssocID="{5639C51D-A5A3-49A4-85A4-07BA8A5850FD}" presName="childText" presStyleLbl="bgAcc1" presStyleIdx="8" presStyleCnt="10" custScaleX="233877" custScaleY="56831" custLinFactNeighborX="-939" custLinFactNeighborY="-9263">
        <dgm:presLayoutVars>
          <dgm:bulletEnabled val="1"/>
        </dgm:presLayoutVars>
      </dgm:prSet>
      <dgm:spPr/>
    </dgm:pt>
    <dgm:pt modelId="{7B57F267-EA3A-4CA5-824B-80B996715008}" type="pres">
      <dgm:prSet presAssocID="{27809F06-70D0-4630-83F3-E46BD56D56C1}" presName="Name13" presStyleLbl="parChTrans1D2" presStyleIdx="9" presStyleCnt="10"/>
      <dgm:spPr/>
    </dgm:pt>
    <dgm:pt modelId="{D0ACE29B-CF85-4D5B-8619-23A86C8EEE74}" type="pres">
      <dgm:prSet presAssocID="{36F1C5A8-4A11-4EE3-9215-92AA84BE9993}" presName="childText" presStyleLbl="bgAcc1" presStyleIdx="9" presStyleCnt="10" custScaleX="233112" custScaleY="93619" custLinFactNeighborX="-939" custLinFactNeighborY="-10625">
        <dgm:presLayoutVars>
          <dgm:bulletEnabled val="1"/>
        </dgm:presLayoutVars>
      </dgm:prSet>
      <dgm:spPr/>
    </dgm:pt>
  </dgm:ptLst>
  <dgm:cxnLst>
    <dgm:cxn modelId="{5C96ED1B-451D-4F75-A031-4BD36ACFE6C1}" type="presOf" srcId="{B53EC708-F973-4CD2-B859-0E6BE34706B8}" destId="{4C4E62F4-F894-44BF-AFDE-5C8ABF28BADC}" srcOrd="0" destOrd="0" presId="urn:microsoft.com/office/officeart/2005/8/layout/hierarchy3"/>
    <dgm:cxn modelId="{C1C9DC26-9072-4A35-8D41-612F02707C6A}" srcId="{1625E139-108C-4CC2-B3E6-F702F58F59D4}" destId="{36F1C5A8-4A11-4EE3-9215-92AA84BE9993}" srcOrd="3" destOrd="0" parTransId="{27809F06-70D0-4630-83F3-E46BD56D56C1}" sibTransId="{4BC0F1B1-4526-4A43-9734-47D8202E3808}"/>
    <dgm:cxn modelId="{19840730-D1F9-41B4-BA89-87A5F8BAC301}" type="presOf" srcId="{5A1DA717-763D-4303-B3C6-678382E4F0B7}" destId="{93DCB21C-CC2A-4589-B656-089C07C2308C}" srcOrd="0" destOrd="0" presId="urn:microsoft.com/office/officeart/2005/8/layout/hierarchy3"/>
    <dgm:cxn modelId="{27612730-7006-4E02-AC74-4D14481D8720}" type="presOf" srcId="{77EDC19E-8CB1-47DE-888C-3CF1E046C721}" destId="{91F300C4-B867-4FBE-AFF4-7CE6384B37B0}" srcOrd="0" destOrd="0" presId="urn:microsoft.com/office/officeart/2005/8/layout/hierarchy3"/>
    <dgm:cxn modelId="{B4601F31-BD7A-411A-98F9-9993B2A84C7C}" type="presOf" srcId="{27809F06-70D0-4630-83F3-E46BD56D56C1}" destId="{7B57F267-EA3A-4CA5-824B-80B996715008}" srcOrd="0" destOrd="0" presId="urn:microsoft.com/office/officeart/2005/8/layout/hierarchy3"/>
    <dgm:cxn modelId="{9BE8BB31-FFE0-476C-8577-EA49E6485C59}" type="presOf" srcId="{305A0D94-05E7-48E2-B4BE-A280CCDF2DF9}" destId="{6E9D4116-9F08-4F2E-8B2D-994729022C3A}" srcOrd="0" destOrd="0" presId="urn:microsoft.com/office/officeart/2005/8/layout/hierarchy3"/>
    <dgm:cxn modelId="{A1204733-FD75-41C5-8BAE-7A742964DF04}" srcId="{C85800CB-DDB4-4135-B4AF-653BCB919C97}" destId="{5A1DA717-763D-4303-B3C6-678382E4F0B7}" srcOrd="1" destOrd="0" parTransId="{305A0D94-05E7-48E2-B4BE-A280CCDF2DF9}" sibTransId="{4DB029D8-3848-440F-B9A3-C1FF1C780092}"/>
    <dgm:cxn modelId="{0860CE38-5231-4AEA-AE02-855660152BBF}" srcId="{59C210BD-0D8B-4D70-AEED-130651F2BC43}" destId="{CA19049F-871C-44BC-B186-7AD0619DD766}" srcOrd="1" destOrd="0" parTransId="{AA9CA0FF-50AE-4EA0-A63A-9B9324845FBA}" sibTransId="{ECC614B0-CCF4-492C-B367-05890308B08D}"/>
    <dgm:cxn modelId="{D70CA33E-9E61-4EC9-BDDE-6210E26615DE}" type="presOf" srcId="{CA19049F-871C-44BC-B186-7AD0619DD766}" destId="{961971E8-CA91-4566-A4E1-F624AD9206FA}" srcOrd="0" destOrd="0" presId="urn:microsoft.com/office/officeart/2005/8/layout/hierarchy3"/>
    <dgm:cxn modelId="{9FE30C5B-B85C-4AAE-AA3B-53B8C03B8C94}" type="presOf" srcId="{AF57CDB6-E5DF-4E80-8A07-3EE323077722}" destId="{21D6393E-DDD4-45AA-A434-8DEF4A36A28C}" srcOrd="0" destOrd="0" presId="urn:microsoft.com/office/officeart/2005/8/layout/hierarchy3"/>
    <dgm:cxn modelId="{E156745B-A283-4F09-8EC2-F50E60FE760A}" type="presOf" srcId="{D3F4947C-16B4-4B9B-8C45-827F1938A7B1}" destId="{80E3C28B-6022-40E2-94CE-CF468B61ED64}" srcOrd="0" destOrd="0" presId="urn:microsoft.com/office/officeart/2005/8/layout/hierarchy3"/>
    <dgm:cxn modelId="{EFBDF35B-1FC7-43EA-A331-0C9E3D775AED}" type="presOf" srcId="{E27419D1-8AF0-4BEB-8847-0388CA6751AB}" destId="{CB2F0B7A-7A1A-4601-A79F-767DA90F02A7}" srcOrd="0" destOrd="0" presId="urn:microsoft.com/office/officeart/2005/8/layout/hierarchy3"/>
    <dgm:cxn modelId="{210C3F60-CF65-498D-8E91-D4ED7EB2E8E1}" srcId="{59C210BD-0D8B-4D70-AEED-130651F2BC43}" destId="{1625E139-108C-4CC2-B3E6-F702F58F59D4}" srcOrd="2" destOrd="0" parTransId="{B42EE3D6-7CA4-43E1-8595-4AF8BD753078}" sibTransId="{7DF9D1A7-21B0-47BE-BC21-A5710718EC4B}"/>
    <dgm:cxn modelId="{E12F5967-575A-4659-8074-614782E7B119}" type="presOf" srcId="{07EDC520-0ED9-44E6-BD3D-C55095F28EE2}" destId="{05FD384F-A7A9-4C69-AD18-394FAEA55934}" srcOrd="0" destOrd="0" presId="urn:microsoft.com/office/officeart/2005/8/layout/hierarchy3"/>
    <dgm:cxn modelId="{500B0771-F782-41B4-BD30-10D042BA7F84}" srcId="{CA19049F-871C-44BC-B186-7AD0619DD766}" destId="{AF57CDB6-E5DF-4E80-8A07-3EE323077722}" srcOrd="1" destOrd="0" parTransId="{A4693761-0E86-474E-8D15-F193DC7D168D}" sibTransId="{6D3CCCF7-867B-4457-8664-7866846C320C}"/>
    <dgm:cxn modelId="{F033E373-DD09-4D99-A139-23DAF694F32B}" srcId="{C85800CB-DDB4-4135-B4AF-653BCB919C97}" destId="{57AEF374-9210-4070-9EB1-C1E0A8211A3F}" srcOrd="3" destOrd="0" parTransId="{B53EC708-F973-4CD2-B859-0E6BE34706B8}" sibTransId="{2CBDC8B8-9F6E-4BDC-AA3E-C581A0A60035}"/>
    <dgm:cxn modelId="{87819E7A-A58D-446C-99CB-2BFA41141F38}" type="presOf" srcId="{59C210BD-0D8B-4D70-AEED-130651F2BC43}" destId="{00CD1581-1974-41AB-A8ED-FD2A543FF97D}" srcOrd="0" destOrd="0" presId="urn:microsoft.com/office/officeart/2005/8/layout/hierarchy3"/>
    <dgm:cxn modelId="{410E097E-DFFC-448D-B8AC-E76D0B26913E}" type="presOf" srcId="{0264617E-ADCE-45EF-BEA6-4D8AEA21984A}" destId="{9D694C59-214D-47A4-82D8-616C9EF4E7B0}" srcOrd="0" destOrd="0" presId="urn:microsoft.com/office/officeart/2005/8/layout/hierarchy3"/>
    <dgm:cxn modelId="{47305485-BA3F-418B-9124-FEEDD0C3F760}" type="presOf" srcId="{1625E139-108C-4CC2-B3E6-F702F58F59D4}" destId="{C2C9376A-EC21-4285-8D60-AFB41F805BA3}" srcOrd="1" destOrd="0" presId="urn:microsoft.com/office/officeart/2005/8/layout/hierarchy3"/>
    <dgm:cxn modelId="{C35CE287-5AC7-4311-BAB3-153066D61E81}" type="presOf" srcId="{1943197D-B006-4A39-9C39-E9ABC129BBC0}" destId="{F7F273BD-724F-4231-9977-C194F3511C7B}" srcOrd="0" destOrd="0" presId="urn:microsoft.com/office/officeart/2005/8/layout/hierarchy3"/>
    <dgm:cxn modelId="{5D54A090-A89E-48E9-8680-67B0BBAC5855}" srcId="{1625E139-108C-4CC2-B3E6-F702F58F59D4}" destId="{1943197D-B006-4A39-9C39-E9ABC129BBC0}" srcOrd="0" destOrd="0" parTransId="{ACBE0F2C-879E-4ED6-84F7-F43AD73674D8}" sibTransId="{021F12E7-59CF-48E1-B6EE-FBA61034C17E}"/>
    <dgm:cxn modelId="{9C4C1B99-028D-47C7-99EF-9E5BCC879AF4}" srcId="{59C210BD-0D8B-4D70-AEED-130651F2BC43}" destId="{C85800CB-DDB4-4135-B4AF-653BCB919C97}" srcOrd="0" destOrd="0" parTransId="{65F88023-EFAB-4858-B425-69DEA6E62553}" sibTransId="{FF4D26DD-5573-409F-A122-5E0D51CD9FAE}"/>
    <dgm:cxn modelId="{686CDD9F-5391-406F-9552-15A96D3CAD8D}" type="presOf" srcId="{5639C51D-A5A3-49A4-85A4-07BA8A5850FD}" destId="{E93E9F21-68DF-4314-AB69-D18CB338522C}" srcOrd="0" destOrd="0" presId="urn:microsoft.com/office/officeart/2005/8/layout/hierarchy3"/>
    <dgm:cxn modelId="{CA3996A0-4C56-4A16-A9E8-E2C03BCCEC89}" type="presOf" srcId="{ACBE0F2C-879E-4ED6-84F7-F43AD73674D8}" destId="{485CD947-784B-4FD0-BDA9-73165EF652A6}" srcOrd="0" destOrd="0" presId="urn:microsoft.com/office/officeart/2005/8/layout/hierarchy3"/>
    <dgm:cxn modelId="{F9A9F3A3-E6DB-497F-A230-397959ED847E}" type="presOf" srcId="{57AEF374-9210-4070-9EB1-C1E0A8211A3F}" destId="{3F6E5B34-CEA5-4B3D-9126-0FA228E47CE0}" srcOrd="0" destOrd="0" presId="urn:microsoft.com/office/officeart/2005/8/layout/hierarchy3"/>
    <dgm:cxn modelId="{80D51CAA-3FA9-4A39-BA4B-B3E3744CBC6D}" type="presOf" srcId="{FD0E707C-0106-400F-88CB-EBF3D957A668}" destId="{3910D2F6-92B5-4C89-84EF-5B30A20D6DC3}" srcOrd="0" destOrd="0" presId="urn:microsoft.com/office/officeart/2005/8/layout/hierarchy3"/>
    <dgm:cxn modelId="{BE2836B1-C745-4F66-B49E-E21E224902CD}" srcId="{C85800CB-DDB4-4135-B4AF-653BCB919C97}" destId="{D3F4947C-16B4-4B9B-8C45-827F1938A7B1}" srcOrd="2" destOrd="0" parTransId="{573CD43C-ADC1-43CF-960D-E4C9AE9572E3}" sibTransId="{1300BC7D-A24A-46C5-AAEC-3CDE80C69826}"/>
    <dgm:cxn modelId="{7390DFB5-742E-4D88-BD5E-3CC660A9B584}" type="presOf" srcId="{C85800CB-DDB4-4135-B4AF-653BCB919C97}" destId="{402650E2-EF04-4FE8-9C22-27AF64EF7758}" srcOrd="0" destOrd="0" presId="urn:microsoft.com/office/officeart/2005/8/layout/hierarchy3"/>
    <dgm:cxn modelId="{6E993FC5-C0E2-472B-9497-90A06B832035}" type="presOf" srcId="{36F1C5A8-4A11-4EE3-9215-92AA84BE9993}" destId="{D0ACE29B-CF85-4D5B-8619-23A86C8EEE74}" srcOrd="0" destOrd="0" presId="urn:microsoft.com/office/officeart/2005/8/layout/hierarchy3"/>
    <dgm:cxn modelId="{A6A409CC-108B-44B5-A1AC-2C8828C8FBAC}" type="presOf" srcId="{CA19049F-871C-44BC-B186-7AD0619DD766}" destId="{A5021D79-D90D-4C96-BBA7-B1F31CB81132}" srcOrd="1" destOrd="0" presId="urn:microsoft.com/office/officeart/2005/8/layout/hierarchy3"/>
    <dgm:cxn modelId="{08574FCF-93AF-42C3-8AFF-C7E2C084B8D7}" type="presOf" srcId="{8B825E1B-4428-4825-99A1-176B4223B0EC}" destId="{BB469B8E-25B4-450A-8B32-6EB9CA856CE2}" srcOrd="0" destOrd="0" presId="urn:microsoft.com/office/officeart/2005/8/layout/hierarchy3"/>
    <dgm:cxn modelId="{AB15A2E4-AF40-4288-A507-F1694B36EB51}" type="presOf" srcId="{573CD43C-ADC1-43CF-960D-E4C9AE9572E3}" destId="{E8523B64-E9CD-48B0-9395-CB39A74A9594}" srcOrd="0" destOrd="0" presId="urn:microsoft.com/office/officeart/2005/8/layout/hierarchy3"/>
    <dgm:cxn modelId="{1583EAE4-2582-4F5E-B281-78EB63BAEAA6}" type="presOf" srcId="{5BA1E97A-D821-40A6-A8DB-08F4496FEF9D}" destId="{9E10A61D-F66A-4E8C-AA7E-45C3FA4A6CF7}" srcOrd="0" destOrd="0" presId="urn:microsoft.com/office/officeart/2005/8/layout/hierarchy3"/>
    <dgm:cxn modelId="{55D26DE5-EE69-4005-A9C6-757159B220C6}" srcId="{1625E139-108C-4CC2-B3E6-F702F58F59D4}" destId="{5639C51D-A5A3-49A4-85A4-07BA8A5850FD}" srcOrd="2" destOrd="0" parTransId="{5BA1E97A-D821-40A6-A8DB-08F4496FEF9D}" sibTransId="{EB7D31D2-F0D9-44A1-BF6A-D6EB4785CE52}"/>
    <dgm:cxn modelId="{02F6C4E7-9183-44F3-8A05-08D1C5488350}" srcId="{CA19049F-871C-44BC-B186-7AD0619DD766}" destId="{FD0E707C-0106-400F-88CB-EBF3D957A668}" srcOrd="0" destOrd="0" parTransId="{07EDC520-0ED9-44E6-BD3D-C55095F28EE2}" sibTransId="{A227A3F8-F658-4039-B0AD-4B0B6B5BE54F}"/>
    <dgm:cxn modelId="{9929CCF4-1412-475E-AC95-E1CFB2E8AC23}" type="presOf" srcId="{C85800CB-DDB4-4135-B4AF-653BCB919C97}" destId="{246B74A8-A58C-4C09-950F-54DDF61E7DA9}" srcOrd="1" destOrd="0" presId="urn:microsoft.com/office/officeart/2005/8/layout/hierarchy3"/>
    <dgm:cxn modelId="{EEEECEF4-47AA-4AB6-B124-3560B1E2E68A}" type="presOf" srcId="{A4693761-0E86-474E-8D15-F193DC7D168D}" destId="{362B6FA8-DB43-4C8A-B5C0-17F9C14CEF9B}" srcOrd="0" destOrd="0" presId="urn:microsoft.com/office/officeart/2005/8/layout/hierarchy3"/>
    <dgm:cxn modelId="{94B54DF9-65E9-49DD-A063-E9409ABE4DB0}" type="presOf" srcId="{1625E139-108C-4CC2-B3E6-F702F58F59D4}" destId="{3FB5E32E-0AC9-4F42-9F4C-ABFFFDD60BDD}" srcOrd="0" destOrd="0" presId="urn:microsoft.com/office/officeart/2005/8/layout/hierarchy3"/>
    <dgm:cxn modelId="{B7BE68FE-A5C8-43FC-94D2-B60E704E1A90}" srcId="{C85800CB-DDB4-4135-B4AF-653BCB919C97}" destId="{77EDC19E-8CB1-47DE-888C-3CF1E046C721}" srcOrd="0" destOrd="0" parTransId="{0264617E-ADCE-45EF-BEA6-4D8AEA21984A}" sibTransId="{4AACBE14-ACB6-4FF3-9D68-D656CE08B068}"/>
    <dgm:cxn modelId="{ACE150FF-D4C8-4A21-92AC-5B2F5F50A312}" srcId="{1625E139-108C-4CC2-B3E6-F702F58F59D4}" destId="{E27419D1-8AF0-4BEB-8847-0388CA6751AB}" srcOrd="1" destOrd="0" parTransId="{8B825E1B-4428-4825-99A1-176B4223B0EC}" sibTransId="{D78796D5-69E9-46E5-BB28-E1FFFAE8C69B}"/>
    <dgm:cxn modelId="{0A980EB4-BFAE-4742-B64C-D67A3E778371}" type="presParOf" srcId="{00CD1581-1974-41AB-A8ED-FD2A543FF97D}" destId="{C24190A8-516E-467F-82DA-129C23ECD461}" srcOrd="0" destOrd="0" presId="urn:microsoft.com/office/officeart/2005/8/layout/hierarchy3"/>
    <dgm:cxn modelId="{5F6D0271-3D5D-44FE-8B7B-99CFE991A091}" type="presParOf" srcId="{C24190A8-516E-467F-82DA-129C23ECD461}" destId="{C08ED538-FCE0-413A-9CD9-2D2342631FFC}" srcOrd="0" destOrd="0" presId="urn:microsoft.com/office/officeart/2005/8/layout/hierarchy3"/>
    <dgm:cxn modelId="{7E5FBC28-6996-4DBD-9FBF-4A1A73618D78}" type="presParOf" srcId="{C08ED538-FCE0-413A-9CD9-2D2342631FFC}" destId="{402650E2-EF04-4FE8-9C22-27AF64EF7758}" srcOrd="0" destOrd="0" presId="urn:microsoft.com/office/officeart/2005/8/layout/hierarchy3"/>
    <dgm:cxn modelId="{3366FDFB-0A4B-4B7C-970A-3634D7CBB334}" type="presParOf" srcId="{C08ED538-FCE0-413A-9CD9-2D2342631FFC}" destId="{246B74A8-A58C-4C09-950F-54DDF61E7DA9}" srcOrd="1" destOrd="0" presId="urn:microsoft.com/office/officeart/2005/8/layout/hierarchy3"/>
    <dgm:cxn modelId="{0127020B-9A99-4759-B3E6-15E919B7CAA6}" type="presParOf" srcId="{C24190A8-516E-467F-82DA-129C23ECD461}" destId="{DB825DFA-124A-4D4A-9F33-925F343E5BCE}" srcOrd="1" destOrd="0" presId="urn:microsoft.com/office/officeart/2005/8/layout/hierarchy3"/>
    <dgm:cxn modelId="{B3855646-ADE7-4F20-BE86-71A97C349EC4}" type="presParOf" srcId="{DB825DFA-124A-4D4A-9F33-925F343E5BCE}" destId="{9D694C59-214D-47A4-82D8-616C9EF4E7B0}" srcOrd="0" destOrd="0" presId="urn:microsoft.com/office/officeart/2005/8/layout/hierarchy3"/>
    <dgm:cxn modelId="{9B3C32A7-989F-4FDD-B2F7-35F963FA0D4D}" type="presParOf" srcId="{DB825DFA-124A-4D4A-9F33-925F343E5BCE}" destId="{91F300C4-B867-4FBE-AFF4-7CE6384B37B0}" srcOrd="1" destOrd="0" presId="urn:microsoft.com/office/officeart/2005/8/layout/hierarchy3"/>
    <dgm:cxn modelId="{BDAF71E3-D0CC-4EA6-94F9-5D4D941CB85A}" type="presParOf" srcId="{DB825DFA-124A-4D4A-9F33-925F343E5BCE}" destId="{6E9D4116-9F08-4F2E-8B2D-994729022C3A}" srcOrd="2" destOrd="0" presId="urn:microsoft.com/office/officeart/2005/8/layout/hierarchy3"/>
    <dgm:cxn modelId="{F6E1CA7E-1403-4AC7-ADFE-38B1CCD60747}" type="presParOf" srcId="{DB825DFA-124A-4D4A-9F33-925F343E5BCE}" destId="{93DCB21C-CC2A-4589-B656-089C07C2308C}" srcOrd="3" destOrd="0" presId="urn:microsoft.com/office/officeart/2005/8/layout/hierarchy3"/>
    <dgm:cxn modelId="{77821B3A-6704-441D-866D-7F3EA9936556}" type="presParOf" srcId="{DB825DFA-124A-4D4A-9F33-925F343E5BCE}" destId="{E8523B64-E9CD-48B0-9395-CB39A74A9594}" srcOrd="4" destOrd="0" presId="urn:microsoft.com/office/officeart/2005/8/layout/hierarchy3"/>
    <dgm:cxn modelId="{A397E678-33EB-4F2E-90AD-E51618A0AA4C}" type="presParOf" srcId="{DB825DFA-124A-4D4A-9F33-925F343E5BCE}" destId="{80E3C28B-6022-40E2-94CE-CF468B61ED64}" srcOrd="5" destOrd="0" presId="urn:microsoft.com/office/officeart/2005/8/layout/hierarchy3"/>
    <dgm:cxn modelId="{03D61597-44C1-49C2-B300-95DACC8A4B4B}" type="presParOf" srcId="{DB825DFA-124A-4D4A-9F33-925F343E5BCE}" destId="{4C4E62F4-F894-44BF-AFDE-5C8ABF28BADC}" srcOrd="6" destOrd="0" presId="urn:microsoft.com/office/officeart/2005/8/layout/hierarchy3"/>
    <dgm:cxn modelId="{6A1F9B54-AAF8-417B-96E6-81EF4E68C903}" type="presParOf" srcId="{DB825DFA-124A-4D4A-9F33-925F343E5BCE}" destId="{3F6E5B34-CEA5-4B3D-9126-0FA228E47CE0}" srcOrd="7" destOrd="0" presId="urn:microsoft.com/office/officeart/2005/8/layout/hierarchy3"/>
    <dgm:cxn modelId="{20C7BE55-C90A-4DF3-BB12-857475A3A255}" type="presParOf" srcId="{00CD1581-1974-41AB-A8ED-FD2A543FF97D}" destId="{29BADA3A-D247-4760-B4AC-27BE534DDDDF}" srcOrd="1" destOrd="0" presId="urn:microsoft.com/office/officeart/2005/8/layout/hierarchy3"/>
    <dgm:cxn modelId="{3AF59B16-FEB0-4D78-A818-81101E89B092}" type="presParOf" srcId="{29BADA3A-D247-4760-B4AC-27BE534DDDDF}" destId="{90881F0B-E034-40D0-9FCC-E3177E5CB9D6}" srcOrd="0" destOrd="0" presId="urn:microsoft.com/office/officeart/2005/8/layout/hierarchy3"/>
    <dgm:cxn modelId="{51001269-11D2-46DD-88C1-AF5858EC4432}" type="presParOf" srcId="{90881F0B-E034-40D0-9FCC-E3177E5CB9D6}" destId="{961971E8-CA91-4566-A4E1-F624AD9206FA}" srcOrd="0" destOrd="0" presId="urn:microsoft.com/office/officeart/2005/8/layout/hierarchy3"/>
    <dgm:cxn modelId="{D02681D6-A1D6-4119-BF84-F3E3B420B7A5}" type="presParOf" srcId="{90881F0B-E034-40D0-9FCC-E3177E5CB9D6}" destId="{A5021D79-D90D-4C96-BBA7-B1F31CB81132}" srcOrd="1" destOrd="0" presId="urn:microsoft.com/office/officeart/2005/8/layout/hierarchy3"/>
    <dgm:cxn modelId="{DECB706E-E7B5-40A2-B4CA-AC5AEAC408A6}" type="presParOf" srcId="{29BADA3A-D247-4760-B4AC-27BE534DDDDF}" destId="{D96F9E71-8540-4521-8B2D-F107BE0A565B}" srcOrd="1" destOrd="0" presId="urn:microsoft.com/office/officeart/2005/8/layout/hierarchy3"/>
    <dgm:cxn modelId="{CB92197C-89F3-4DE0-90C0-CA25CD645B2A}" type="presParOf" srcId="{D96F9E71-8540-4521-8B2D-F107BE0A565B}" destId="{05FD384F-A7A9-4C69-AD18-394FAEA55934}" srcOrd="0" destOrd="0" presId="urn:microsoft.com/office/officeart/2005/8/layout/hierarchy3"/>
    <dgm:cxn modelId="{4CB7FFBD-FC58-43C8-9012-520E63C5A030}" type="presParOf" srcId="{D96F9E71-8540-4521-8B2D-F107BE0A565B}" destId="{3910D2F6-92B5-4C89-84EF-5B30A20D6DC3}" srcOrd="1" destOrd="0" presId="urn:microsoft.com/office/officeart/2005/8/layout/hierarchy3"/>
    <dgm:cxn modelId="{06595DAD-88B2-45DC-895C-54AB5AB3C226}" type="presParOf" srcId="{D96F9E71-8540-4521-8B2D-F107BE0A565B}" destId="{362B6FA8-DB43-4C8A-B5C0-17F9C14CEF9B}" srcOrd="2" destOrd="0" presId="urn:microsoft.com/office/officeart/2005/8/layout/hierarchy3"/>
    <dgm:cxn modelId="{F14ED052-5378-4202-93AB-EB6D5DB46104}" type="presParOf" srcId="{D96F9E71-8540-4521-8B2D-F107BE0A565B}" destId="{21D6393E-DDD4-45AA-A434-8DEF4A36A28C}" srcOrd="3" destOrd="0" presId="urn:microsoft.com/office/officeart/2005/8/layout/hierarchy3"/>
    <dgm:cxn modelId="{C894227E-CB17-4959-9AFD-9C0A88C4FFD1}" type="presParOf" srcId="{00CD1581-1974-41AB-A8ED-FD2A543FF97D}" destId="{E451F3D7-240F-4F23-8CFE-AAEC8EDA3F2E}" srcOrd="2" destOrd="0" presId="urn:microsoft.com/office/officeart/2005/8/layout/hierarchy3"/>
    <dgm:cxn modelId="{9D46273F-8ED8-408F-A07C-976B63F82188}" type="presParOf" srcId="{E451F3D7-240F-4F23-8CFE-AAEC8EDA3F2E}" destId="{6A1EF917-8810-461F-B100-B022C8B25C42}" srcOrd="0" destOrd="0" presId="urn:microsoft.com/office/officeart/2005/8/layout/hierarchy3"/>
    <dgm:cxn modelId="{E8BB649D-75F8-4B58-B699-CCA3117068B7}" type="presParOf" srcId="{6A1EF917-8810-461F-B100-B022C8B25C42}" destId="{3FB5E32E-0AC9-4F42-9F4C-ABFFFDD60BDD}" srcOrd="0" destOrd="0" presId="urn:microsoft.com/office/officeart/2005/8/layout/hierarchy3"/>
    <dgm:cxn modelId="{44DC01E7-5BD0-4F3F-BABD-C1B18B71675C}" type="presParOf" srcId="{6A1EF917-8810-461F-B100-B022C8B25C42}" destId="{C2C9376A-EC21-4285-8D60-AFB41F805BA3}" srcOrd="1" destOrd="0" presId="urn:microsoft.com/office/officeart/2005/8/layout/hierarchy3"/>
    <dgm:cxn modelId="{29063410-D380-4A06-800F-0A55C1AC6952}" type="presParOf" srcId="{E451F3D7-240F-4F23-8CFE-AAEC8EDA3F2E}" destId="{44DAD0E4-2A9F-4DF5-B522-19377E799748}" srcOrd="1" destOrd="0" presId="urn:microsoft.com/office/officeart/2005/8/layout/hierarchy3"/>
    <dgm:cxn modelId="{0CD40A8D-F71A-47DD-903B-B9D0F89F1904}" type="presParOf" srcId="{44DAD0E4-2A9F-4DF5-B522-19377E799748}" destId="{485CD947-784B-4FD0-BDA9-73165EF652A6}" srcOrd="0" destOrd="0" presId="urn:microsoft.com/office/officeart/2005/8/layout/hierarchy3"/>
    <dgm:cxn modelId="{6C7C81D8-E44F-4557-8251-8E5E49E8ACC9}" type="presParOf" srcId="{44DAD0E4-2A9F-4DF5-B522-19377E799748}" destId="{F7F273BD-724F-4231-9977-C194F3511C7B}" srcOrd="1" destOrd="0" presId="urn:microsoft.com/office/officeart/2005/8/layout/hierarchy3"/>
    <dgm:cxn modelId="{89345240-1471-4DDA-8AF5-0B84E673BB73}" type="presParOf" srcId="{44DAD0E4-2A9F-4DF5-B522-19377E799748}" destId="{BB469B8E-25B4-450A-8B32-6EB9CA856CE2}" srcOrd="2" destOrd="0" presId="urn:microsoft.com/office/officeart/2005/8/layout/hierarchy3"/>
    <dgm:cxn modelId="{9897EEED-8FFF-4124-85C1-E66B573B5B5C}" type="presParOf" srcId="{44DAD0E4-2A9F-4DF5-B522-19377E799748}" destId="{CB2F0B7A-7A1A-4601-A79F-767DA90F02A7}" srcOrd="3" destOrd="0" presId="urn:microsoft.com/office/officeart/2005/8/layout/hierarchy3"/>
    <dgm:cxn modelId="{AB07FC20-67D8-47B1-88D0-5B6D7C1071A3}" type="presParOf" srcId="{44DAD0E4-2A9F-4DF5-B522-19377E799748}" destId="{9E10A61D-F66A-4E8C-AA7E-45C3FA4A6CF7}" srcOrd="4" destOrd="0" presId="urn:microsoft.com/office/officeart/2005/8/layout/hierarchy3"/>
    <dgm:cxn modelId="{9AB34A92-590B-467E-A708-5C5E90119817}" type="presParOf" srcId="{44DAD0E4-2A9F-4DF5-B522-19377E799748}" destId="{E93E9F21-68DF-4314-AB69-D18CB338522C}" srcOrd="5" destOrd="0" presId="urn:microsoft.com/office/officeart/2005/8/layout/hierarchy3"/>
    <dgm:cxn modelId="{888DF37F-C699-44E4-A317-0D6966FB1EC0}" type="presParOf" srcId="{44DAD0E4-2A9F-4DF5-B522-19377E799748}" destId="{7B57F267-EA3A-4CA5-824B-80B996715008}" srcOrd="6" destOrd="0" presId="urn:microsoft.com/office/officeart/2005/8/layout/hierarchy3"/>
    <dgm:cxn modelId="{0A3AB81A-46D1-47D2-99EC-D5CEBF833195}" type="presParOf" srcId="{44DAD0E4-2A9F-4DF5-B522-19377E799748}" destId="{D0ACE29B-CF85-4D5B-8619-23A86C8EEE74}" srcOrd="7" destOrd="0" presId="urn:microsoft.com/office/officeart/2005/8/layout/hierarchy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2650E2-EF04-4FE8-9C22-27AF64EF7758}">
      <dsp:nvSpPr>
        <dsp:cNvPr id="0" name=""/>
        <dsp:cNvSpPr/>
      </dsp:nvSpPr>
      <dsp:spPr>
        <a:xfrm>
          <a:off x="376702" y="3619"/>
          <a:ext cx="7304941" cy="2578221"/>
        </a:xfrm>
        <a:prstGeom prst="roundRect">
          <a:avLst>
            <a:gd name="adj" fmla="val 10000"/>
          </a:avLst>
        </a:prstGeom>
        <a:gradFill flip="none" rotWithShape="1">
          <a:gsLst>
            <a:gs pos="0">
              <a:schemeClr val="bg1">
                <a:lumMod val="95000"/>
              </a:schemeClr>
            </a:gs>
            <a:gs pos="100000">
              <a:schemeClr val="accent6">
                <a:lumMod val="75000"/>
              </a:schemeClr>
            </a:gs>
          </a:gsLst>
          <a:lin ang="5400000" scaled="1"/>
          <a:tileRect/>
        </a:gradFill>
        <a:ln w="12700" cap="flat" cmpd="sng" algn="ctr">
          <a:solidFill>
            <a:schemeClr val="lt1">
              <a:hueOff val="0"/>
              <a:satOff val="0"/>
              <a:lumOff val="0"/>
              <a:alphaOff val="0"/>
            </a:schemeClr>
          </a:solidFill>
          <a:prstDash val="solid"/>
          <a:miter lim="800000"/>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t" anchorCtr="0">
          <a:noAutofit/>
        </a:bodyPr>
        <a:lstStyle/>
        <a:p>
          <a:pPr marL="0" lvl="0" indent="0" algn="ctr" defTabSz="1111250">
            <a:lnSpc>
              <a:spcPct val="90000"/>
            </a:lnSpc>
            <a:spcBef>
              <a:spcPct val="0"/>
            </a:spcBef>
            <a:spcAft>
              <a:spcPct val="35000"/>
            </a:spcAft>
            <a:buNone/>
          </a:pPr>
          <a:endParaRPr lang="en-GB" sz="2500" b="1" kern="1200"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a:p>
          <a:pPr marL="0" lvl="0" indent="0" algn="ctr" defTabSz="1111250">
            <a:lnSpc>
              <a:spcPct val="90000"/>
            </a:lnSpc>
            <a:spcBef>
              <a:spcPct val="0"/>
            </a:spcBef>
            <a:spcAft>
              <a:spcPct val="35000"/>
            </a:spcAft>
            <a:buNone/>
          </a:pPr>
          <a:r>
            <a:rPr lang="en-GB" sz="2500" b="1" kern="1200"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Conclusion</a:t>
          </a:r>
        </a:p>
        <a:p>
          <a:pPr marL="0" lvl="0" indent="0" algn="ctr" defTabSz="1111250">
            <a:lnSpc>
              <a:spcPct val="90000"/>
            </a:lnSpc>
            <a:spcBef>
              <a:spcPct val="0"/>
            </a:spcBef>
            <a:spcAft>
              <a:spcPct val="35000"/>
            </a:spcAft>
            <a:buNone/>
          </a:pPr>
          <a:endParaRPr lang="en-GB" sz="2500" b="1" kern="1200"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a:p>
          <a:pPr marL="0" lvl="0" indent="0" algn="ctr" defTabSz="1111250">
            <a:lnSpc>
              <a:spcPct val="90000"/>
            </a:lnSpc>
            <a:spcBef>
              <a:spcPct val="0"/>
            </a:spcBef>
            <a:spcAft>
              <a:spcPct val="35000"/>
            </a:spcAft>
            <a:buNone/>
          </a:pPr>
          <a:r>
            <a:rPr lang="en-GB" sz="2500" kern="1200" dirty="0">
              <a:solidFill>
                <a:schemeClr val="tx1"/>
              </a:solidFill>
              <a:latin typeface="Arial" panose="020B0604020202020204" pitchFamily="34" charset="0"/>
              <a:cs typeface="Arial" panose="020B0604020202020204" pitchFamily="34" charset="0"/>
            </a:rPr>
            <a:t>Guidance and support tools provided by MI enables:</a:t>
          </a:r>
        </a:p>
      </dsp:txBody>
      <dsp:txXfrm>
        <a:off x="452216" y="79133"/>
        <a:ext cx="7153913" cy="2427193"/>
      </dsp:txXfrm>
    </dsp:sp>
    <dsp:sp modelId="{9D694C59-214D-47A4-82D8-616C9EF4E7B0}">
      <dsp:nvSpPr>
        <dsp:cNvPr id="0" name=""/>
        <dsp:cNvSpPr/>
      </dsp:nvSpPr>
      <dsp:spPr>
        <a:xfrm>
          <a:off x="1107196" y="2581841"/>
          <a:ext cx="730494" cy="1619236"/>
        </a:xfrm>
        <a:custGeom>
          <a:avLst/>
          <a:gdLst/>
          <a:ahLst/>
          <a:cxnLst/>
          <a:rect l="0" t="0" r="0" b="0"/>
          <a:pathLst>
            <a:path>
              <a:moveTo>
                <a:pt x="0" y="0"/>
              </a:moveTo>
              <a:lnTo>
                <a:pt x="0" y="1619236"/>
              </a:lnTo>
              <a:lnTo>
                <a:pt x="730494" y="1619236"/>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91F300C4-B867-4FBE-AFF4-7CE6384B37B0}">
      <dsp:nvSpPr>
        <dsp:cNvPr id="0" name=""/>
        <dsp:cNvSpPr/>
      </dsp:nvSpPr>
      <dsp:spPr>
        <a:xfrm>
          <a:off x="1837690" y="3202005"/>
          <a:ext cx="3996319" cy="1998144"/>
        </a:xfrm>
        <a:prstGeom prst="roundRect">
          <a:avLst>
            <a:gd name="adj" fmla="val 10000"/>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150000"/>
            </a:lnSpc>
            <a:spcBef>
              <a:spcPct val="0"/>
            </a:spcBef>
            <a:spcAft>
              <a:spcPct val="35000"/>
            </a:spcAft>
            <a:buNone/>
          </a:pPr>
          <a:r>
            <a:rPr lang="en-GB" sz="2500" kern="1200" dirty="0">
              <a:latin typeface="Arial" panose="020B0604020202020204" pitchFamily="34" charset="0"/>
              <a:cs typeface="Arial" panose="020B0604020202020204" pitchFamily="34" charset="0"/>
            </a:rPr>
            <a:t>Clinical teams to handle simple drug interaction enquiries</a:t>
          </a:r>
        </a:p>
      </dsp:txBody>
      <dsp:txXfrm>
        <a:off x="1896214" y="3260529"/>
        <a:ext cx="3879271" cy="1881096"/>
      </dsp:txXfrm>
    </dsp:sp>
    <dsp:sp modelId="{6E9D4116-9F08-4F2E-8B2D-994729022C3A}">
      <dsp:nvSpPr>
        <dsp:cNvPr id="0" name=""/>
        <dsp:cNvSpPr/>
      </dsp:nvSpPr>
      <dsp:spPr>
        <a:xfrm>
          <a:off x="1107196" y="2581841"/>
          <a:ext cx="730494" cy="4237545"/>
        </a:xfrm>
        <a:custGeom>
          <a:avLst/>
          <a:gdLst/>
          <a:ahLst/>
          <a:cxnLst/>
          <a:rect l="0" t="0" r="0" b="0"/>
          <a:pathLst>
            <a:path>
              <a:moveTo>
                <a:pt x="0" y="0"/>
              </a:moveTo>
              <a:lnTo>
                <a:pt x="0" y="4237545"/>
              </a:lnTo>
              <a:lnTo>
                <a:pt x="730494" y="4237545"/>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93DCB21C-CC2A-4589-B656-089C07C2308C}">
      <dsp:nvSpPr>
        <dsp:cNvPr id="0" name=""/>
        <dsp:cNvSpPr/>
      </dsp:nvSpPr>
      <dsp:spPr>
        <a:xfrm>
          <a:off x="1837690" y="5820314"/>
          <a:ext cx="3996319" cy="1998144"/>
        </a:xfrm>
        <a:prstGeom prst="roundRect">
          <a:avLst>
            <a:gd name="adj" fmla="val 10000"/>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150000"/>
            </a:lnSpc>
            <a:spcBef>
              <a:spcPct val="0"/>
            </a:spcBef>
            <a:spcAft>
              <a:spcPct val="35000"/>
            </a:spcAft>
            <a:buNone/>
          </a:pPr>
          <a:r>
            <a:rPr lang="en-GB" sz="2500" kern="1200" dirty="0">
              <a:latin typeface="Arial" panose="020B0604020202020204" pitchFamily="34" charset="0"/>
              <a:cs typeface="Arial" panose="020B0604020202020204" pitchFamily="34" charset="0"/>
            </a:rPr>
            <a:t>Saving time by streamlining workflow</a:t>
          </a:r>
        </a:p>
      </dsp:txBody>
      <dsp:txXfrm>
        <a:off x="1896214" y="5878838"/>
        <a:ext cx="3879271" cy="1881096"/>
      </dsp:txXfrm>
    </dsp:sp>
    <dsp:sp modelId="{E8523B64-E9CD-48B0-9395-CB39A74A9594}">
      <dsp:nvSpPr>
        <dsp:cNvPr id="0" name=""/>
        <dsp:cNvSpPr/>
      </dsp:nvSpPr>
      <dsp:spPr>
        <a:xfrm>
          <a:off x="1107196" y="2581841"/>
          <a:ext cx="730494" cy="6896364"/>
        </a:xfrm>
        <a:custGeom>
          <a:avLst/>
          <a:gdLst/>
          <a:ahLst/>
          <a:cxnLst/>
          <a:rect l="0" t="0" r="0" b="0"/>
          <a:pathLst>
            <a:path>
              <a:moveTo>
                <a:pt x="0" y="0"/>
              </a:moveTo>
              <a:lnTo>
                <a:pt x="0" y="6896364"/>
              </a:lnTo>
              <a:lnTo>
                <a:pt x="730494" y="689636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80E3C28B-6022-40E2-94CE-CF468B61ED64}">
      <dsp:nvSpPr>
        <dsp:cNvPr id="0" name=""/>
        <dsp:cNvSpPr/>
      </dsp:nvSpPr>
      <dsp:spPr>
        <a:xfrm>
          <a:off x="1837690" y="8438624"/>
          <a:ext cx="3996319" cy="2079163"/>
        </a:xfrm>
        <a:prstGeom prst="roundRect">
          <a:avLst>
            <a:gd name="adj" fmla="val 10000"/>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150000"/>
            </a:lnSpc>
            <a:spcBef>
              <a:spcPct val="0"/>
            </a:spcBef>
            <a:spcAft>
              <a:spcPct val="35000"/>
            </a:spcAft>
            <a:buNone/>
          </a:pPr>
          <a:r>
            <a:rPr lang="en-GB" sz="2500" kern="1200" dirty="0">
              <a:latin typeface="Arial" panose="020B0604020202020204" pitchFamily="34" charset="0"/>
              <a:cs typeface="Arial" panose="020B0604020202020204" pitchFamily="34" charset="0"/>
            </a:rPr>
            <a:t>Integration and positive engagement between different teams</a:t>
          </a:r>
        </a:p>
      </dsp:txBody>
      <dsp:txXfrm>
        <a:off x="1898587" y="8499521"/>
        <a:ext cx="3874525" cy="1957369"/>
      </dsp:txXfrm>
    </dsp:sp>
    <dsp:sp modelId="{4C4E62F4-F894-44BF-AFDE-5C8ABF28BADC}">
      <dsp:nvSpPr>
        <dsp:cNvPr id="0" name=""/>
        <dsp:cNvSpPr/>
      </dsp:nvSpPr>
      <dsp:spPr>
        <a:xfrm>
          <a:off x="1107196" y="2581841"/>
          <a:ext cx="730494" cy="9555182"/>
        </a:xfrm>
        <a:custGeom>
          <a:avLst/>
          <a:gdLst/>
          <a:ahLst/>
          <a:cxnLst/>
          <a:rect l="0" t="0" r="0" b="0"/>
          <a:pathLst>
            <a:path>
              <a:moveTo>
                <a:pt x="0" y="0"/>
              </a:moveTo>
              <a:lnTo>
                <a:pt x="0" y="9555182"/>
              </a:lnTo>
              <a:lnTo>
                <a:pt x="730494" y="9555182"/>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3F6E5B34-CEA5-4B3D-9126-0FA228E47CE0}">
      <dsp:nvSpPr>
        <dsp:cNvPr id="0" name=""/>
        <dsp:cNvSpPr/>
      </dsp:nvSpPr>
      <dsp:spPr>
        <a:xfrm>
          <a:off x="1837690" y="11137951"/>
          <a:ext cx="3996319" cy="1998144"/>
        </a:xfrm>
        <a:prstGeom prst="roundRect">
          <a:avLst>
            <a:gd name="adj" fmla="val 10000"/>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150000"/>
            </a:lnSpc>
            <a:spcBef>
              <a:spcPct val="0"/>
            </a:spcBef>
            <a:spcAft>
              <a:spcPct val="35000"/>
            </a:spcAft>
            <a:buNone/>
          </a:pPr>
          <a:r>
            <a:rPr lang="en-GB" sz="2500" kern="1200">
              <a:latin typeface="Arial" panose="020B0604020202020204" pitchFamily="34" charset="0"/>
              <a:cs typeface="Arial" panose="020B0604020202020204" pitchFamily="34" charset="0"/>
            </a:rPr>
            <a:t>Workforce clinical and critical analysis skills</a:t>
          </a:r>
        </a:p>
      </dsp:txBody>
      <dsp:txXfrm>
        <a:off x="1896214" y="11196475"/>
        <a:ext cx="3879271" cy="1881096"/>
      </dsp:txXfrm>
    </dsp:sp>
    <dsp:sp modelId="{961971E8-CA91-4566-A4E1-F624AD9206FA}">
      <dsp:nvSpPr>
        <dsp:cNvPr id="0" name=""/>
        <dsp:cNvSpPr/>
      </dsp:nvSpPr>
      <dsp:spPr>
        <a:xfrm>
          <a:off x="8921971" y="57549"/>
          <a:ext cx="7304941" cy="2578221"/>
        </a:xfrm>
        <a:prstGeom prst="roundRect">
          <a:avLst>
            <a:gd name="adj" fmla="val 10000"/>
          </a:avLst>
        </a:prstGeom>
        <a:gradFill rotWithShape="0">
          <a:gsLst>
            <a:gs pos="0">
              <a:schemeClr val="bg1">
                <a:lumMod val="95000"/>
              </a:schemeClr>
            </a:gs>
            <a:gs pos="100000">
              <a:schemeClr val="accent6">
                <a:lumMod val="75000"/>
              </a:schemeClr>
            </a:gs>
          </a:gsLst>
          <a:lin ang="5400000" scaled="1"/>
        </a:gradFill>
        <a:ln w="12700" cap="flat" cmpd="sng" algn="ctr">
          <a:solidFill>
            <a:schemeClr val="lt1">
              <a:hueOff val="0"/>
              <a:satOff val="0"/>
              <a:lumOff val="0"/>
              <a:alphaOff val="0"/>
            </a:schemeClr>
          </a:solidFill>
          <a:prstDash val="solid"/>
          <a:miter lim="800000"/>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t" anchorCtr="0">
          <a:noAutofit/>
        </a:bodyPr>
        <a:lstStyle/>
        <a:p>
          <a:pPr marL="0" lvl="0" indent="0" algn="ctr" defTabSz="1111250">
            <a:lnSpc>
              <a:spcPct val="90000"/>
            </a:lnSpc>
            <a:spcBef>
              <a:spcPct val="0"/>
            </a:spcBef>
            <a:spcAft>
              <a:spcPct val="35000"/>
            </a:spcAft>
            <a:buNone/>
          </a:pPr>
          <a:endParaRPr lang="en-GB" sz="2500" b="1" kern="1200" dirty="0">
            <a:solidFill>
              <a:srgbClr val="70AD47">
                <a:lumMod val="50000"/>
              </a:srgb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a:p>
          <a:pPr marL="0" lvl="0" indent="0" algn="ctr" defTabSz="1111250">
            <a:lnSpc>
              <a:spcPct val="90000"/>
            </a:lnSpc>
            <a:spcBef>
              <a:spcPct val="0"/>
            </a:spcBef>
            <a:spcAft>
              <a:spcPct val="35000"/>
            </a:spcAft>
            <a:buNone/>
          </a:pPr>
          <a:r>
            <a:rPr lang="en-GB" sz="2500" b="1" kern="1200" dirty="0">
              <a:solidFill>
                <a:srgbClr val="70AD47">
                  <a:lumMod val="50000"/>
                </a:srgb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Limitations</a:t>
          </a:r>
        </a:p>
      </dsp:txBody>
      <dsp:txXfrm>
        <a:off x="8997485" y="133063"/>
        <a:ext cx="7153913" cy="2427193"/>
      </dsp:txXfrm>
    </dsp:sp>
    <dsp:sp modelId="{05FD384F-A7A9-4C69-AD18-394FAEA55934}">
      <dsp:nvSpPr>
        <dsp:cNvPr id="0" name=""/>
        <dsp:cNvSpPr/>
      </dsp:nvSpPr>
      <dsp:spPr>
        <a:xfrm>
          <a:off x="9652465" y="2635770"/>
          <a:ext cx="730494" cy="2517879"/>
        </a:xfrm>
        <a:custGeom>
          <a:avLst/>
          <a:gdLst/>
          <a:ahLst/>
          <a:cxnLst/>
          <a:rect l="0" t="0" r="0" b="0"/>
          <a:pathLst>
            <a:path>
              <a:moveTo>
                <a:pt x="0" y="0"/>
              </a:moveTo>
              <a:lnTo>
                <a:pt x="0" y="2517879"/>
              </a:lnTo>
              <a:lnTo>
                <a:pt x="730494" y="2517879"/>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3910D2F6-92B5-4C89-84EF-5B30A20D6DC3}">
      <dsp:nvSpPr>
        <dsp:cNvPr id="0" name=""/>
        <dsp:cNvSpPr/>
      </dsp:nvSpPr>
      <dsp:spPr>
        <a:xfrm>
          <a:off x="10382960" y="3202005"/>
          <a:ext cx="6993549" cy="3903289"/>
        </a:xfrm>
        <a:prstGeom prst="roundRect">
          <a:avLst>
            <a:gd name="adj" fmla="val 10000"/>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150000"/>
            </a:lnSpc>
            <a:spcBef>
              <a:spcPct val="0"/>
            </a:spcBef>
            <a:spcAft>
              <a:spcPct val="35000"/>
            </a:spcAft>
            <a:buNone/>
          </a:pPr>
          <a:r>
            <a:rPr lang="en-GB" sz="2500" kern="1200" dirty="0">
              <a:latin typeface="Arial" panose="020B0604020202020204" pitchFamily="34" charset="0"/>
              <a:cs typeface="Arial" panose="020B0604020202020204" pitchFamily="34" charset="0"/>
            </a:rPr>
            <a:t>Knowing how the NM team used the guidance, the time it saved and its influence on workload would have been beneficial to fully understand the impact of its implementation</a:t>
          </a:r>
        </a:p>
      </dsp:txBody>
      <dsp:txXfrm>
        <a:off x="10497283" y="3316328"/>
        <a:ext cx="6764903" cy="3674643"/>
      </dsp:txXfrm>
    </dsp:sp>
    <dsp:sp modelId="{362B6FA8-DB43-4C8A-B5C0-17F9C14CEF9B}">
      <dsp:nvSpPr>
        <dsp:cNvPr id="0" name=""/>
        <dsp:cNvSpPr/>
      </dsp:nvSpPr>
      <dsp:spPr>
        <a:xfrm>
          <a:off x="9652465" y="2635770"/>
          <a:ext cx="730494" cy="6870081"/>
        </a:xfrm>
        <a:custGeom>
          <a:avLst/>
          <a:gdLst/>
          <a:ahLst/>
          <a:cxnLst/>
          <a:rect l="0" t="0" r="0" b="0"/>
          <a:pathLst>
            <a:path>
              <a:moveTo>
                <a:pt x="0" y="0"/>
              </a:moveTo>
              <a:lnTo>
                <a:pt x="0" y="6870081"/>
              </a:lnTo>
              <a:lnTo>
                <a:pt x="730494" y="6870081"/>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21D6393E-DDD4-45AA-A434-8DEF4A36A28C}">
      <dsp:nvSpPr>
        <dsp:cNvPr id="0" name=""/>
        <dsp:cNvSpPr/>
      </dsp:nvSpPr>
      <dsp:spPr>
        <a:xfrm>
          <a:off x="10382960" y="7725459"/>
          <a:ext cx="6993549" cy="3560785"/>
        </a:xfrm>
        <a:prstGeom prst="roundRect">
          <a:avLst>
            <a:gd name="adj" fmla="val 10000"/>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150000"/>
            </a:lnSpc>
            <a:spcBef>
              <a:spcPct val="0"/>
            </a:spcBef>
            <a:spcAft>
              <a:spcPct val="35000"/>
            </a:spcAft>
            <a:buNone/>
          </a:pPr>
          <a:r>
            <a:rPr lang="en-GB" sz="2500" kern="1200" dirty="0">
              <a:latin typeface="Arial" panose="020B0604020202020204" pitchFamily="34" charset="0"/>
              <a:cs typeface="Arial" panose="020B0604020202020204" pitchFamily="34" charset="0"/>
            </a:rPr>
            <a:t>The small number of 99mTc-Tektrotyd and drug interaction enquiries received in a year limits the true relevance of implementing such guidance tools</a:t>
          </a:r>
        </a:p>
      </dsp:txBody>
      <dsp:txXfrm>
        <a:off x="10487252" y="7829751"/>
        <a:ext cx="6784965" cy="3352201"/>
      </dsp:txXfrm>
    </dsp:sp>
    <dsp:sp modelId="{3FB5E32E-0AC9-4F42-9F4C-ABFFFDD60BDD}">
      <dsp:nvSpPr>
        <dsp:cNvPr id="0" name=""/>
        <dsp:cNvSpPr/>
      </dsp:nvSpPr>
      <dsp:spPr>
        <a:xfrm>
          <a:off x="17467241" y="3619"/>
          <a:ext cx="7354157" cy="2595586"/>
        </a:xfrm>
        <a:prstGeom prst="roundRect">
          <a:avLst>
            <a:gd name="adj" fmla="val 10000"/>
          </a:avLst>
        </a:prstGeom>
        <a:gradFill rotWithShape="0">
          <a:gsLst>
            <a:gs pos="0">
              <a:schemeClr val="bg1">
                <a:lumMod val="95000"/>
              </a:schemeClr>
            </a:gs>
            <a:gs pos="100000">
              <a:schemeClr val="accent6">
                <a:lumMod val="75000"/>
              </a:schemeClr>
            </a:gs>
          </a:gsLst>
          <a:lin ang="5400000" scaled="1"/>
        </a:gradFill>
        <a:ln w="12700" cap="flat" cmpd="sng" algn="ctr">
          <a:solidFill>
            <a:schemeClr val="lt1">
              <a:hueOff val="0"/>
              <a:satOff val="0"/>
              <a:lumOff val="0"/>
              <a:alphaOff val="0"/>
            </a:schemeClr>
          </a:solidFill>
          <a:prstDash val="solid"/>
          <a:miter lim="800000"/>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t" anchorCtr="0">
          <a:noAutofit/>
        </a:bodyPr>
        <a:lstStyle/>
        <a:p>
          <a:pPr marL="0" lvl="0" indent="0" algn="ctr" defTabSz="1111250">
            <a:lnSpc>
              <a:spcPct val="90000"/>
            </a:lnSpc>
            <a:spcBef>
              <a:spcPct val="0"/>
            </a:spcBef>
            <a:spcAft>
              <a:spcPct val="35000"/>
            </a:spcAft>
            <a:buNone/>
          </a:pPr>
          <a:endParaRPr lang="en-GB" sz="2500" b="1" kern="1200" dirty="0">
            <a:solidFill>
              <a:srgbClr val="70AD47">
                <a:lumMod val="50000"/>
              </a:srgb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a:p>
          <a:pPr marL="0" lvl="0" indent="0" algn="ctr" defTabSz="1111250">
            <a:lnSpc>
              <a:spcPct val="90000"/>
            </a:lnSpc>
            <a:spcBef>
              <a:spcPct val="0"/>
            </a:spcBef>
            <a:spcAft>
              <a:spcPct val="35000"/>
            </a:spcAft>
            <a:buNone/>
          </a:pPr>
          <a:r>
            <a:rPr lang="en-GB" sz="2500" b="1" kern="1200" dirty="0">
              <a:solidFill>
                <a:srgbClr val="70AD47">
                  <a:lumMod val="50000"/>
                </a:srgb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Future practice</a:t>
          </a:r>
        </a:p>
      </dsp:txBody>
      <dsp:txXfrm>
        <a:off x="17543263" y="79641"/>
        <a:ext cx="7202113" cy="2443542"/>
      </dsp:txXfrm>
    </dsp:sp>
    <dsp:sp modelId="{485CD947-784B-4FD0-BDA9-73165EF652A6}">
      <dsp:nvSpPr>
        <dsp:cNvPr id="0" name=""/>
        <dsp:cNvSpPr/>
      </dsp:nvSpPr>
      <dsp:spPr>
        <a:xfrm>
          <a:off x="18202657" y="2599205"/>
          <a:ext cx="698146" cy="1814849"/>
        </a:xfrm>
        <a:custGeom>
          <a:avLst/>
          <a:gdLst/>
          <a:ahLst/>
          <a:cxnLst/>
          <a:rect l="0" t="0" r="0" b="0"/>
          <a:pathLst>
            <a:path>
              <a:moveTo>
                <a:pt x="0" y="0"/>
              </a:moveTo>
              <a:lnTo>
                <a:pt x="0" y="1814849"/>
              </a:lnTo>
              <a:lnTo>
                <a:pt x="698146" y="1814849"/>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F7F273BD-724F-4231-9977-C194F3511C7B}">
      <dsp:nvSpPr>
        <dsp:cNvPr id="0" name=""/>
        <dsp:cNvSpPr/>
      </dsp:nvSpPr>
      <dsp:spPr>
        <a:xfrm>
          <a:off x="18900803" y="3015187"/>
          <a:ext cx="9469284" cy="2797735"/>
        </a:xfrm>
        <a:prstGeom prst="roundRect">
          <a:avLst>
            <a:gd name="adj" fmla="val 10000"/>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150000"/>
            </a:lnSpc>
            <a:spcBef>
              <a:spcPct val="0"/>
            </a:spcBef>
            <a:spcAft>
              <a:spcPct val="35000"/>
            </a:spcAft>
            <a:buNone/>
          </a:pPr>
          <a:r>
            <a:rPr lang="en-GB" sz="2500" kern="1200" dirty="0">
              <a:solidFill>
                <a:srgbClr val="000000"/>
              </a:solidFill>
              <a:latin typeface="Arial" panose="020B0604020202020204" pitchFamily="34" charset="0"/>
              <a:ea typeface="Calibri" panose="020F0502020204030204" pitchFamily="34" charset="0"/>
              <a:cs typeface="Arial" panose="020B0604020202020204" pitchFamily="34" charset="0"/>
            </a:rPr>
            <a:t>NM team uses various radiotherapeutic scans which generate many more d</a:t>
          </a:r>
          <a:r>
            <a:rPr lang="en-GB" sz="25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rug interaction enquiries. A project to implement guidance on how to complete </a:t>
          </a:r>
          <a:r>
            <a:rPr lang="en-GB" sz="2500" kern="12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DaTSCAN</a:t>
          </a:r>
          <a:r>
            <a:rPr lang="en-GB" sz="25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drug interaction enquiries is currently under development</a:t>
          </a:r>
          <a:endParaRPr lang="en-GB" sz="2500" kern="1200" dirty="0">
            <a:latin typeface="Arial" panose="020B0604020202020204" pitchFamily="34" charset="0"/>
            <a:cs typeface="Arial" panose="020B0604020202020204" pitchFamily="34" charset="0"/>
          </a:endParaRPr>
        </a:p>
      </dsp:txBody>
      <dsp:txXfrm>
        <a:off x="18982746" y="3097130"/>
        <a:ext cx="9305398" cy="2633849"/>
      </dsp:txXfrm>
    </dsp:sp>
    <dsp:sp modelId="{BB469B8E-25B4-450A-8B32-6EB9CA856CE2}">
      <dsp:nvSpPr>
        <dsp:cNvPr id="0" name=""/>
        <dsp:cNvSpPr/>
      </dsp:nvSpPr>
      <dsp:spPr>
        <a:xfrm>
          <a:off x="18202657" y="2599205"/>
          <a:ext cx="698146" cy="5228767"/>
        </a:xfrm>
        <a:custGeom>
          <a:avLst/>
          <a:gdLst/>
          <a:ahLst/>
          <a:cxnLst/>
          <a:rect l="0" t="0" r="0" b="0"/>
          <a:pathLst>
            <a:path>
              <a:moveTo>
                <a:pt x="0" y="0"/>
              </a:moveTo>
              <a:lnTo>
                <a:pt x="0" y="5228767"/>
              </a:lnTo>
              <a:lnTo>
                <a:pt x="698146" y="5228767"/>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CB2F0B7A-7A1A-4601-A79F-767DA90F02A7}">
      <dsp:nvSpPr>
        <dsp:cNvPr id="0" name=""/>
        <dsp:cNvSpPr/>
      </dsp:nvSpPr>
      <dsp:spPr>
        <a:xfrm>
          <a:off x="18900803" y="6447598"/>
          <a:ext cx="9344101" cy="2760748"/>
        </a:xfrm>
        <a:prstGeom prst="roundRect">
          <a:avLst>
            <a:gd name="adj" fmla="val 10000"/>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150000"/>
            </a:lnSpc>
            <a:spcBef>
              <a:spcPct val="0"/>
            </a:spcBef>
            <a:spcAft>
              <a:spcPct val="35000"/>
            </a:spcAft>
            <a:buFont typeface="Arial" panose="020B0604020202020204" pitchFamily="34" charset="0"/>
            <a:buNone/>
          </a:pPr>
          <a:r>
            <a:rPr lang="en-GB" sz="2500" kern="1200" dirty="0">
              <a:solidFill>
                <a:srgbClr val="000000"/>
              </a:solidFill>
              <a:latin typeface="Arial" panose="020B0604020202020204" pitchFamily="34" charset="0"/>
              <a:ea typeface="Calibri" panose="020F0502020204030204" pitchFamily="34" charset="0"/>
              <a:cs typeface="Arial" panose="020B0604020202020204" pitchFamily="34" charset="0"/>
            </a:rPr>
            <a:t>A joint project between the Anticoagulant and MI teams is being discussed on how to maintain an accurate account of anticoagulants and drug interaction enquiries to avoid repetition of work</a:t>
          </a:r>
          <a:endParaRPr lang="en-GB" sz="2500" kern="1200" dirty="0">
            <a:latin typeface="Arial" panose="020B0604020202020204" pitchFamily="34" charset="0"/>
            <a:cs typeface="Arial" panose="020B0604020202020204" pitchFamily="34" charset="0"/>
          </a:endParaRPr>
        </a:p>
      </dsp:txBody>
      <dsp:txXfrm>
        <a:off x="18981663" y="6528458"/>
        <a:ext cx="9182381" cy="2599028"/>
      </dsp:txXfrm>
    </dsp:sp>
    <dsp:sp modelId="{9E10A61D-F66A-4E8C-AA7E-45C3FA4A6CF7}">
      <dsp:nvSpPr>
        <dsp:cNvPr id="0" name=""/>
        <dsp:cNvSpPr/>
      </dsp:nvSpPr>
      <dsp:spPr>
        <a:xfrm>
          <a:off x="18202657" y="2599205"/>
          <a:ext cx="698146" cy="7894084"/>
        </a:xfrm>
        <a:custGeom>
          <a:avLst/>
          <a:gdLst/>
          <a:ahLst/>
          <a:cxnLst/>
          <a:rect l="0" t="0" r="0" b="0"/>
          <a:pathLst>
            <a:path>
              <a:moveTo>
                <a:pt x="0" y="0"/>
              </a:moveTo>
              <a:lnTo>
                <a:pt x="0" y="7894084"/>
              </a:lnTo>
              <a:lnTo>
                <a:pt x="698146" y="789408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E93E9F21-68DF-4314-AB69-D18CB338522C}">
      <dsp:nvSpPr>
        <dsp:cNvPr id="0" name=""/>
        <dsp:cNvSpPr/>
      </dsp:nvSpPr>
      <dsp:spPr>
        <a:xfrm>
          <a:off x="18900803" y="9788399"/>
          <a:ext cx="9282699" cy="1409782"/>
        </a:xfrm>
        <a:prstGeom prst="roundRect">
          <a:avLst>
            <a:gd name="adj" fmla="val 10000"/>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150000"/>
            </a:lnSpc>
            <a:spcBef>
              <a:spcPct val="0"/>
            </a:spcBef>
            <a:spcAft>
              <a:spcPct val="35000"/>
            </a:spcAft>
            <a:buFont typeface="Arial" panose="020B0604020202020204" pitchFamily="34" charset="0"/>
            <a:buNone/>
          </a:pPr>
          <a:r>
            <a:rPr lang="en-GB" sz="2500" kern="1200" dirty="0">
              <a:solidFill>
                <a:srgbClr val="000000"/>
              </a:solidFill>
              <a:latin typeface="Arial" panose="020B0604020202020204" pitchFamily="34" charset="0"/>
              <a:cs typeface="Arial" panose="020B0604020202020204" pitchFamily="34" charset="0"/>
            </a:rPr>
            <a:t>FAQ bulletins can be produced to support and upskill Clinical teams</a:t>
          </a:r>
          <a:endParaRPr lang="en-GB" sz="2500" kern="1200" dirty="0">
            <a:latin typeface="Arial" panose="020B0604020202020204" pitchFamily="34" charset="0"/>
            <a:cs typeface="Arial" panose="020B0604020202020204" pitchFamily="34" charset="0"/>
          </a:endParaRPr>
        </a:p>
      </dsp:txBody>
      <dsp:txXfrm>
        <a:off x="18942094" y="9829690"/>
        <a:ext cx="9200117" cy="1327200"/>
      </dsp:txXfrm>
    </dsp:sp>
    <dsp:sp modelId="{7B57F267-EA3A-4CA5-824B-80B996715008}">
      <dsp:nvSpPr>
        <dsp:cNvPr id="0" name=""/>
        <dsp:cNvSpPr/>
      </dsp:nvSpPr>
      <dsp:spPr>
        <a:xfrm>
          <a:off x="18202657" y="2599205"/>
          <a:ext cx="698146" cy="10346537"/>
        </a:xfrm>
        <a:custGeom>
          <a:avLst/>
          <a:gdLst/>
          <a:ahLst/>
          <a:cxnLst/>
          <a:rect l="0" t="0" r="0" b="0"/>
          <a:pathLst>
            <a:path>
              <a:moveTo>
                <a:pt x="0" y="0"/>
              </a:moveTo>
              <a:lnTo>
                <a:pt x="0" y="10346537"/>
              </a:lnTo>
              <a:lnTo>
                <a:pt x="698146" y="10346537"/>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sp>
    <dsp:sp modelId="{D0ACE29B-CF85-4D5B-8619-23A86C8EEE74}">
      <dsp:nvSpPr>
        <dsp:cNvPr id="0" name=""/>
        <dsp:cNvSpPr/>
      </dsp:nvSpPr>
      <dsp:spPr>
        <a:xfrm>
          <a:off x="18900803" y="11784559"/>
          <a:ext cx="9252336" cy="2322366"/>
        </a:xfrm>
        <a:prstGeom prst="roundRect">
          <a:avLst>
            <a:gd name="adj" fmla="val 10000"/>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150000"/>
            </a:lnSpc>
            <a:spcBef>
              <a:spcPct val="0"/>
            </a:spcBef>
            <a:spcAft>
              <a:spcPct val="35000"/>
            </a:spcAft>
            <a:buFont typeface="Arial" panose="020B0604020202020204" pitchFamily="34" charset="0"/>
            <a:buNone/>
          </a:pPr>
          <a:r>
            <a:rPr lang="en-GB" sz="2500" kern="1200" dirty="0">
              <a:solidFill>
                <a:srgbClr val="000000"/>
              </a:solidFill>
              <a:latin typeface="Arial" panose="020B0604020202020204" pitchFamily="34" charset="0"/>
              <a:cs typeface="Arial" panose="020B0604020202020204" pitchFamily="34" charset="0"/>
            </a:rPr>
            <a:t>More joint projects where MI can support Clinical teams with QI projects, Training and Development, to help upskill and empower our healthcare workforce are on the pipeline </a:t>
          </a:r>
          <a:endParaRPr lang="en-GB" sz="2500" kern="1200" dirty="0">
            <a:latin typeface="Arial" panose="020B0604020202020204" pitchFamily="34" charset="0"/>
            <a:cs typeface="Arial" panose="020B0604020202020204" pitchFamily="34" charset="0"/>
          </a:endParaRPr>
        </a:p>
      </dsp:txBody>
      <dsp:txXfrm>
        <a:off x="18968823" y="11852579"/>
        <a:ext cx="9116296" cy="218632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C2CD36D-A1E3-4AF6-9FC4-4034287AA4CF}"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09AC3F-EC08-4D6F-8300-8CF31B168B94}" type="slidenum">
              <a:rPr lang="en-GB" smtClean="0"/>
              <a:t>‹#›</a:t>
            </a:fld>
            <a:endParaRPr lang="en-GB"/>
          </a:p>
        </p:txBody>
      </p:sp>
    </p:spTree>
    <p:extLst>
      <p:ext uri="{BB962C8B-B14F-4D97-AF65-F5344CB8AC3E}">
        <p14:creationId xmlns:p14="http://schemas.microsoft.com/office/powerpoint/2010/main" val="871115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2CD36D-A1E3-4AF6-9FC4-4034287AA4CF}"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09AC3F-EC08-4D6F-8300-8CF31B168B94}" type="slidenum">
              <a:rPr lang="en-GB" smtClean="0"/>
              <a:t>‹#›</a:t>
            </a:fld>
            <a:endParaRPr lang="en-GB"/>
          </a:p>
        </p:txBody>
      </p:sp>
    </p:spTree>
    <p:extLst>
      <p:ext uri="{BB962C8B-B14F-4D97-AF65-F5344CB8AC3E}">
        <p14:creationId xmlns:p14="http://schemas.microsoft.com/office/powerpoint/2010/main" val="2651871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2CD36D-A1E3-4AF6-9FC4-4034287AA4CF}"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09AC3F-EC08-4D6F-8300-8CF31B168B94}" type="slidenum">
              <a:rPr lang="en-GB" smtClean="0"/>
              <a:t>‹#›</a:t>
            </a:fld>
            <a:endParaRPr lang="en-GB"/>
          </a:p>
        </p:txBody>
      </p:sp>
    </p:spTree>
    <p:extLst>
      <p:ext uri="{BB962C8B-B14F-4D97-AF65-F5344CB8AC3E}">
        <p14:creationId xmlns:p14="http://schemas.microsoft.com/office/powerpoint/2010/main" val="672006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2CD36D-A1E3-4AF6-9FC4-4034287AA4CF}"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09AC3F-EC08-4D6F-8300-8CF31B168B94}" type="slidenum">
              <a:rPr lang="en-GB" smtClean="0"/>
              <a:t>‹#›</a:t>
            </a:fld>
            <a:endParaRPr lang="en-GB"/>
          </a:p>
        </p:txBody>
      </p:sp>
    </p:spTree>
    <p:extLst>
      <p:ext uri="{BB962C8B-B14F-4D97-AF65-F5344CB8AC3E}">
        <p14:creationId xmlns:p14="http://schemas.microsoft.com/office/powerpoint/2010/main" val="1960710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2CD36D-A1E3-4AF6-9FC4-4034287AA4CF}"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09AC3F-EC08-4D6F-8300-8CF31B168B94}" type="slidenum">
              <a:rPr lang="en-GB" smtClean="0"/>
              <a:t>‹#›</a:t>
            </a:fld>
            <a:endParaRPr lang="en-GB"/>
          </a:p>
        </p:txBody>
      </p:sp>
    </p:spTree>
    <p:extLst>
      <p:ext uri="{BB962C8B-B14F-4D97-AF65-F5344CB8AC3E}">
        <p14:creationId xmlns:p14="http://schemas.microsoft.com/office/powerpoint/2010/main" val="3821099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2CD36D-A1E3-4AF6-9FC4-4034287AA4CF}" type="datetimeFigureOut">
              <a:rPr lang="en-GB" smtClean="0"/>
              <a:t>31/10/2023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09AC3F-EC08-4D6F-8300-8CF31B168B94}" type="slidenum">
              <a:rPr lang="en-GB" smtClean="0"/>
              <a:t>‹#›</a:t>
            </a:fld>
            <a:endParaRPr lang="en-GB"/>
          </a:p>
        </p:txBody>
      </p:sp>
    </p:spTree>
    <p:extLst>
      <p:ext uri="{BB962C8B-B14F-4D97-AF65-F5344CB8AC3E}">
        <p14:creationId xmlns:p14="http://schemas.microsoft.com/office/powerpoint/2010/main" val="282249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2CD36D-A1E3-4AF6-9FC4-4034287AA4CF}" type="datetimeFigureOut">
              <a:rPr lang="en-GB" smtClean="0"/>
              <a:t>31/10/2023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09AC3F-EC08-4D6F-8300-8CF31B168B94}" type="slidenum">
              <a:rPr lang="en-GB" smtClean="0"/>
              <a:t>‹#›</a:t>
            </a:fld>
            <a:endParaRPr lang="en-GB"/>
          </a:p>
        </p:txBody>
      </p:sp>
    </p:spTree>
    <p:extLst>
      <p:ext uri="{BB962C8B-B14F-4D97-AF65-F5344CB8AC3E}">
        <p14:creationId xmlns:p14="http://schemas.microsoft.com/office/powerpoint/2010/main" val="2544891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C2CD36D-A1E3-4AF6-9FC4-4034287AA4CF}" type="datetimeFigureOut">
              <a:rPr lang="en-GB" smtClean="0"/>
              <a:t>31/10/2023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C09AC3F-EC08-4D6F-8300-8CF31B168B94}" type="slidenum">
              <a:rPr lang="en-GB" smtClean="0"/>
              <a:t>‹#›</a:t>
            </a:fld>
            <a:endParaRPr lang="en-GB"/>
          </a:p>
        </p:txBody>
      </p:sp>
    </p:spTree>
    <p:extLst>
      <p:ext uri="{BB962C8B-B14F-4D97-AF65-F5344CB8AC3E}">
        <p14:creationId xmlns:p14="http://schemas.microsoft.com/office/powerpoint/2010/main" val="2596701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CD36D-A1E3-4AF6-9FC4-4034287AA4CF}" type="datetimeFigureOut">
              <a:rPr lang="en-GB" smtClean="0"/>
              <a:t>31/10/2023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09AC3F-EC08-4D6F-8300-8CF31B168B94}" type="slidenum">
              <a:rPr lang="en-GB" smtClean="0"/>
              <a:t>‹#›</a:t>
            </a:fld>
            <a:endParaRPr lang="en-GB"/>
          </a:p>
        </p:txBody>
      </p:sp>
    </p:spTree>
    <p:extLst>
      <p:ext uri="{BB962C8B-B14F-4D97-AF65-F5344CB8AC3E}">
        <p14:creationId xmlns:p14="http://schemas.microsoft.com/office/powerpoint/2010/main" val="4126938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0C2CD36D-A1E3-4AF6-9FC4-4034287AA4CF}" type="datetimeFigureOut">
              <a:rPr lang="en-GB" smtClean="0"/>
              <a:t>31/10/2023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09AC3F-EC08-4D6F-8300-8CF31B168B94}" type="slidenum">
              <a:rPr lang="en-GB" smtClean="0"/>
              <a:t>‹#›</a:t>
            </a:fld>
            <a:endParaRPr lang="en-GB"/>
          </a:p>
        </p:txBody>
      </p:sp>
    </p:spTree>
    <p:extLst>
      <p:ext uri="{BB962C8B-B14F-4D97-AF65-F5344CB8AC3E}">
        <p14:creationId xmlns:p14="http://schemas.microsoft.com/office/powerpoint/2010/main" val="359473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US"/>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0C2CD36D-A1E3-4AF6-9FC4-4034287AA4CF}" type="datetimeFigureOut">
              <a:rPr lang="en-GB" smtClean="0"/>
              <a:t>31/10/2023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09AC3F-EC08-4D6F-8300-8CF31B168B94}" type="slidenum">
              <a:rPr lang="en-GB" smtClean="0"/>
              <a:t>‹#›</a:t>
            </a:fld>
            <a:endParaRPr lang="en-GB"/>
          </a:p>
        </p:txBody>
      </p:sp>
    </p:spTree>
    <p:extLst>
      <p:ext uri="{BB962C8B-B14F-4D97-AF65-F5344CB8AC3E}">
        <p14:creationId xmlns:p14="http://schemas.microsoft.com/office/powerpoint/2010/main" val="12022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0C2CD36D-A1E3-4AF6-9FC4-4034287AA4CF}" type="datetimeFigureOut">
              <a:rPr lang="en-GB" smtClean="0"/>
              <a:t>31/10/2023</a:t>
            </a:fld>
            <a:endParaRPr lang="en-GB"/>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3C09AC3F-EC08-4D6F-8300-8CF31B168B94}" type="slidenum">
              <a:rPr lang="en-GB" smtClean="0"/>
              <a:t>‹#›</a:t>
            </a:fld>
            <a:endParaRPr lang="en-GB"/>
          </a:p>
        </p:txBody>
      </p:sp>
    </p:spTree>
    <p:extLst>
      <p:ext uri="{BB962C8B-B14F-4D97-AF65-F5344CB8AC3E}">
        <p14:creationId xmlns:p14="http://schemas.microsoft.com/office/powerpoint/2010/main" val="3968197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https://www.kingsfund.org.uk/publications/nhs-long-term-plan-explained" TargetMode="External"/><Relationship Id="rId7" Type="http://schemas.openxmlformats.org/officeDocument/2006/relationships/diagramColors" Target="../diagrams/colors1.xml"/><Relationship Id="rId2" Type="http://schemas.openxmlformats.org/officeDocument/2006/relationships/hyperlink" Target="https://mhraproducts4853.blob.core.windows.net/docs/786625d8baede8450a77d21167b5a9df3244a70e" TargetMode="External"/><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image" Target="../media/image3.png"/><Relationship Id="rId5" Type="http://schemas.openxmlformats.org/officeDocument/2006/relationships/diagramLayout" Target="../diagrams/layout1.xml"/><Relationship Id="rId10" Type="http://schemas.openxmlformats.org/officeDocument/2006/relationships/image" Target="../media/image2.emf"/><Relationship Id="rId4" Type="http://schemas.openxmlformats.org/officeDocument/2006/relationships/diagramData" Target="../diagrams/data1.xml"/><Relationship Id="rId9"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20153F7-B08E-1C7B-E965-635B805DD288}"/>
              </a:ext>
            </a:extLst>
          </p:cNvPr>
          <p:cNvSpPr txBox="1"/>
          <p:nvPr/>
        </p:nvSpPr>
        <p:spPr>
          <a:xfrm>
            <a:off x="890335" y="852921"/>
            <a:ext cx="25104751" cy="1685077"/>
          </a:xfrm>
          <a:prstGeom prst="rect">
            <a:avLst/>
          </a:prstGeom>
          <a:noFill/>
        </p:spPr>
        <p:txBody>
          <a:bodyPr wrap="square">
            <a:spAutoFit/>
          </a:bodyPr>
          <a:lstStyle/>
          <a:p>
            <a:pPr>
              <a:lnSpc>
                <a:spcPct val="150000"/>
              </a:lnSpc>
              <a:spcAft>
                <a:spcPts val="800"/>
              </a:spcAft>
            </a:pPr>
            <a:r>
              <a:rPr lang="en-GB" sz="3600" b="1"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How can Medicines Information (MI) help streamline workflow </a:t>
            </a:r>
            <a:endParaRPr lang="en-GB" sz="3600" b="1" dirty="0">
              <a:solidFill>
                <a:schemeClr val="accent6">
                  <a:lumMod val="50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800"/>
              </a:spcAft>
            </a:pPr>
            <a:r>
              <a:rPr lang="en-GB" sz="3200" u="sng" dirty="0">
                <a:effectLst/>
                <a:latin typeface="Arial" panose="020B0604020202020204" pitchFamily="34" charset="0"/>
                <a:ea typeface="Times New Roman" panose="02020603050405020304" pitchFamily="18" charset="0"/>
                <a:cs typeface="Times New Roman" panose="02020603050405020304" pitchFamily="18" charset="0"/>
              </a:rPr>
              <a:t>Marina </a:t>
            </a:r>
            <a:r>
              <a:rPr lang="en-GB" sz="3200" u="sng" dirty="0" err="1">
                <a:effectLst/>
                <a:latin typeface="Arial" panose="020B0604020202020204" pitchFamily="34" charset="0"/>
                <a:ea typeface="Times New Roman" panose="02020603050405020304" pitchFamily="18" charset="0"/>
                <a:cs typeface="Times New Roman" panose="02020603050405020304" pitchFamily="18" charset="0"/>
              </a:rPr>
              <a:t>Ribeiro</a:t>
            </a:r>
            <a:r>
              <a:rPr lang="en-GB" sz="3200" dirty="0" err="1">
                <a:effectLst/>
                <a:latin typeface="Arial" panose="020B0604020202020204" pitchFamily="34" charset="0"/>
                <a:ea typeface="Times New Roman" panose="02020603050405020304" pitchFamily="18" charset="0"/>
                <a:cs typeface="Times New Roman" panose="02020603050405020304" pitchFamily="18" charset="0"/>
              </a:rPr>
              <a:t>,</a:t>
            </a:r>
            <a:r>
              <a:rPr lang="en-GB" sz="3200" dirty="0">
                <a:effectLst/>
                <a:latin typeface="Arial" panose="020B0604020202020204" pitchFamily="34" charset="0"/>
                <a:ea typeface="Times New Roman" panose="02020603050405020304" pitchFamily="18" charset="0"/>
                <a:cs typeface="Times New Roman" panose="02020603050405020304" pitchFamily="18" charset="0"/>
              </a:rPr>
              <a:t> Mosopefoluwa (Sophie) </a:t>
            </a:r>
            <a:r>
              <a:rPr lang="en-GB" sz="3200" dirty="0" err="1">
                <a:effectLst/>
                <a:latin typeface="Arial" panose="020B0604020202020204" pitchFamily="34" charset="0"/>
                <a:ea typeface="Times New Roman" panose="02020603050405020304" pitchFamily="18" charset="0"/>
                <a:cs typeface="Times New Roman" panose="02020603050405020304" pitchFamily="18" charset="0"/>
              </a:rPr>
              <a:t>Oduyale</a:t>
            </a:r>
            <a:r>
              <a:rPr lang="en-GB" sz="3200" dirty="0">
                <a:effectLst/>
                <a:latin typeface="Arial" panose="020B0604020202020204" pitchFamily="34" charset="0"/>
                <a:ea typeface="Times New Roman" panose="02020603050405020304" pitchFamily="18" charset="0"/>
                <a:cs typeface="Times New Roman" panose="02020603050405020304" pitchFamily="18" charset="0"/>
              </a:rPr>
              <a:t> Medicines Information and Advice service, Northampton General Hospital, Northampton.</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C2060743-3802-72DE-7D9B-7D9647FC3521}"/>
              </a:ext>
            </a:extLst>
          </p:cNvPr>
          <p:cNvSpPr txBox="1"/>
          <p:nvPr/>
        </p:nvSpPr>
        <p:spPr>
          <a:xfrm>
            <a:off x="890335" y="2932899"/>
            <a:ext cx="15785431" cy="6522876"/>
          </a:xfrm>
          <a:prstGeom prst="rect">
            <a:avLst/>
          </a:prstGeom>
          <a:noFill/>
          <a:ln w="38100">
            <a:solidFill>
              <a:schemeClr val="accent6">
                <a:lumMod val="50000"/>
              </a:schemeClr>
            </a:solidFill>
            <a:prstDash val="solid"/>
            <a:extLst>
              <a:ext uri="{C807C97D-BFC1-408E-A445-0C87EB9F89A2}">
                <ask:lineSketchStyleProps xmlns:ask="http://schemas.microsoft.com/office/drawing/2018/sketchyshapes" sd="1219033472">
                  <a:custGeom>
                    <a:avLst/>
                    <a:gdLst>
                      <a:gd name="connsiteX0" fmla="*/ 0 w 27399344"/>
                      <a:gd name="connsiteY0" fmla="*/ 0 h 2914901"/>
                      <a:gd name="connsiteX1" fmla="*/ 321644 w 27399344"/>
                      <a:gd name="connsiteY1" fmla="*/ 0 h 2914901"/>
                      <a:gd name="connsiteX2" fmla="*/ 95302 w 27399344"/>
                      <a:gd name="connsiteY2" fmla="*/ 0 h 2914901"/>
                      <a:gd name="connsiteX3" fmla="*/ 1238927 w 27399344"/>
                      <a:gd name="connsiteY3" fmla="*/ 0 h 2914901"/>
                      <a:gd name="connsiteX4" fmla="*/ 1560571 w 27399344"/>
                      <a:gd name="connsiteY4" fmla="*/ 0 h 2914901"/>
                      <a:gd name="connsiteX5" fmla="*/ 1882216 w 27399344"/>
                      <a:gd name="connsiteY5" fmla="*/ 0 h 2914901"/>
                      <a:gd name="connsiteX6" fmla="*/ 3025841 w 27399344"/>
                      <a:gd name="connsiteY6" fmla="*/ 0 h 2914901"/>
                      <a:gd name="connsiteX7" fmla="*/ 3073492 w 27399344"/>
                      <a:gd name="connsiteY7" fmla="*/ 0 h 2914901"/>
                      <a:gd name="connsiteX8" fmla="*/ 4217116 w 27399344"/>
                      <a:gd name="connsiteY8" fmla="*/ 0 h 2914901"/>
                      <a:gd name="connsiteX9" fmla="*/ 5360741 w 27399344"/>
                      <a:gd name="connsiteY9" fmla="*/ 0 h 2914901"/>
                      <a:gd name="connsiteX10" fmla="*/ 5956379 w 27399344"/>
                      <a:gd name="connsiteY10" fmla="*/ 0 h 2914901"/>
                      <a:gd name="connsiteX11" fmla="*/ 7100004 w 27399344"/>
                      <a:gd name="connsiteY11" fmla="*/ 0 h 2914901"/>
                      <a:gd name="connsiteX12" fmla="*/ 7421648 w 27399344"/>
                      <a:gd name="connsiteY12" fmla="*/ 0 h 2914901"/>
                      <a:gd name="connsiteX13" fmla="*/ 7743293 w 27399344"/>
                      <a:gd name="connsiteY13" fmla="*/ 0 h 2914901"/>
                      <a:gd name="connsiteX14" fmla="*/ 8612924 w 27399344"/>
                      <a:gd name="connsiteY14" fmla="*/ 0 h 2914901"/>
                      <a:gd name="connsiteX15" fmla="*/ 8934569 w 27399344"/>
                      <a:gd name="connsiteY15" fmla="*/ 0 h 2914901"/>
                      <a:gd name="connsiteX16" fmla="*/ 10078193 w 27399344"/>
                      <a:gd name="connsiteY16" fmla="*/ 0 h 2914901"/>
                      <a:gd name="connsiteX17" fmla="*/ 11221818 w 27399344"/>
                      <a:gd name="connsiteY17" fmla="*/ 0 h 2914901"/>
                      <a:gd name="connsiteX18" fmla="*/ 11817456 w 27399344"/>
                      <a:gd name="connsiteY18" fmla="*/ 0 h 2914901"/>
                      <a:gd name="connsiteX19" fmla="*/ 12139101 w 27399344"/>
                      <a:gd name="connsiteY19" fmla="*/ 0 h 2914901"/>
                      <a:gd name="connsiteX20" fmla="*/ 11912758 w 27399344"/>
                      <a:gd name="connsiteY20" fmla="*/ 0 h 2914901"/>
                      <a:gd name="connsiteX21" fmla="*/ 11960409 w 27399344"/>
                      <a:gd name="connsiteY21" fmla="*/ 0 h 2914901"/>
                      <a:gd name="connsiteX22" fmla="*/ 12008060 w 27399344"/>
                      <a:gd name="connsiteY22" fmla="*/ 0 h 2914901"/>
                      <a:gd name="connsiteX23" fmla="*/ 12329705 w 27399344"/>
                      <a:gd name="connsiteY23" fmla="*/ 0 h 2914901"/>
                      <a:gd name="connsiteX24" fmla="*/ 13473330 w 27399344"/>
                      <a:gd name="connsiteY24" fmla="*/ 0 h 2914901"/>
                      <a:gd name="connsiteX25" fmla="*/ 14068968 w 27399344"/>
                      <a:gd name="connsiteY25" fmla="*/ 0 h 2914901"/>
                      <a:gd name="connsiteX26" fmla="*/ 14390612 w 27399344"/>
                      <a:gd name="connsiteY26" fmla="*/ 0 h 2914901"/>
                      <a:gd name="connsiteX27" fmla="*/ 14164270 w 27399344"/>
                      <a:gd name="connsiteY27" fmla="*/ 0 h 2914901"/>
                      <a:gd name="connsiteX28" fmla="*/ 13937927 w 27399344"/>
                      <a:gd name="connsiteY28" fmla="*/ 0 h 2914901"/>
                      <a:gd name="connsiteX29" fmla="*/ 14807559 w 27399344"/>
                      <a:gd name="connsiteY29" fmla="*/ 0 h 2914901"/>
                      <a:gd name="connsiteX30" fmla="*/ 14855210 w 27399344"/>
                      <a:gd name="connsiteY30" fmla="*/ 0 h 2914901"/>
                      <a:gd name="connsiteX31" fmla="*/ 15998834 w 27399344"/>
                      <a:gd name="connsiteY31" fmla="*/ 0 h 2914901"/>
                      <a:gd name="connsiteX32" fmla="*/ 16320479 w 27399344"/>
                      <a:gd name="connsiteY32" fmla="*/ 0 h 2914901"/>
                      <a:gd name="connsiteX33" fmla="*/ 16094136 w 27399344"/>
                      <a:gd name="connsiteY33" fmla="*/ 0 h 2914901"/>
                      <a:gd name="connsiteX34" fmla="*/ 16963768 w 27399344"/>
                      <a:gd name="connsiteY34" fmla="*/ 0 h 2914901"/>
                      <a:gd name="connsiteX35" fmla="*/ 17011419 w 27399344"/>
                      <a:gd name="connsiteY35" fmla="*/ 0 h 2914901"/>
                      <a:gd name="connsiteX36" fmla="*/ 17881050 w 27399344"/>
                      <a:gd name="connsiteY36" fmla="*/ 0 h 2914901"/>
                      <a:gd name="connsiteX37" fmla="*/ 19024675 w 27399344"/>
                      <a:gd name="connsiteY37" fmla="*/ 0 h 2914901"/>
                      <a:gd name="connsiteX38" fmla="*/ 19346319 w 27399344"/>
                      <a:gd name="connsiteY38" fmla="*/ 0 h 2914901"/>
                      <a:gd name="connsiteX39" fmla="*/ 20489944 w 27399344"/>
                      <a:gd name="connsiteY39" fmla="*/ 0 h 2914901"/>
                      <a:gd name="connsiteX40" fmla="*/ 20537595 w 27399344"/>
                      <a:gd name="connsiteY40" fmla="*/ 0 h 2914901"/>
                      <a:gd name="connsiteX41" fmla="*/ 20311253 w 27399344"/>
                      <a:gd name="connsiteY41" fmla="*/ 0 h 2914901"/>
                      <a:gd name="connsiteX42" fmla="*/ 20084910 w 27399344"/>
                      <a:gd name="connsiteY42" fmla="*/ 0 h 2914901"/>
                      <a:gd name="connsiteX43" fmla="*/ 20954542 w 27399344"/>
                      <a:gd name="connsiteY43" fmla="*/ 0 h 2914901"/>
                      <a:gd name="connsiteX44" fmla="*/ 20728199 w 27399344"/>
                      <a:gd name="connsiteY44" fmla="*/ 0 h 2914901"/>
                      <a:gd name="connsiteX45" fmla="*/ 21323837 w 27399344"/>
                      <a:gd name="connsiteY45" fmla="*/ 0 h 2914901"/>
                      <a:gd name="connsiteX46" fmla="*/ 21371488 w 27399344"/>
                      <a:gd name="connsiteY46" fmla="*/ 0 h 2914901"/>
                      <a:gd name="connsiteX47" fmla="*/ 21967126 w 27399344"/>
                      <a:gd name="connsiteY47" fmla="*/ 0 h 2914901"/>
                      <a:gd name="connsiteX48" fmla="*/ 22562764 w 27399344"/>
                      <a:gd name="connsiteY48" fmla="*/ 0 h 2914901"/>
                      <a:gd name="connsiteX49" fmla="*/ 23158402 w 27399344"/>
                      <a:gd name="connsiteY49" fmla="*/ 0 h 2914901"/>
                      <a:gd name="connsiteX50" fmla="*/ 23754040 w 27399344"/>
                      <a:gd name="connsiteY50" fmla="*/ 0 h 2914901"/>
                      <a:gd name="connsiteX51" fmla="*/ 24075684 w 27399344"/>
                      <a:gd name="connsiteY51" fmla="*/ 0 h 2914901"/>
                      <a:gd name="connsiteX52" fmla="*/ 24945316 w 27399344"/>
                      <a:gd name="connsiteY52" fmla="*/ 0 h 2914901"/>
                      <a:gd name="connsiteX53" fmla="*/ 25540954 w 27399344"/>
                      <a:gd name="connsiteY53" fmla="*/ 0 h 2914901"/>
                      <a:gd name="connsiteX54" fmla="*/ 26684579 w 27399344"/>
                      <a:gd name="connsiteY54" fmla="*/ 0 h 2914901"/>
                      <a:gd name="connsiteX55" fmla="*/ 27399344 w 27399344"/>
                      <a:gd name="connsiteY55" fmla="*/ 0 h 2914901"/>
                      <a:gd name="connsiteX56" fmla="*/ 27399344 w 27399344"/>
                      <a:gd name="connsiteY56" fmla="*/ 612129 h 2914901"/>
                      <a:gd name="connsiteX57" fmla="*/ 27399344 w 27399344"/>
                      <a:gd name="connsiteY57" fmla="*/ 1195109 h 2914901"/>
                      <a:gd name="connsiteX58" fmla="*/ 27399344 w 27399344"/>
                      <a:gd name="connsiteY58" fmla="*/ 1807239 h 2914901"/>
                      <a:gd name="connsiteX59" fmla="*/ 27399344 w 27399344"/>
                      <a:gd name="connsiteY59" fmla="*/ 2390219 h 2914901"/>
                      <a:gd name="connsiteX60" fmla="*/ 27399344 w 27399344"/>
                      <a:gd name="connsiteY60" fmla="*/ 2914901 h 2914901"/>
                      <a:gd name="connsiteX61" fmla="*/ 26803706 w 27399344"/>
                      <a:gd name="connsiteY61" fmla="*/ 2914901 h 2914901"/>
                      <a:gd name="connsiteX62" fmla="*/ 25660081 w 27399344"/>
                      <a:gd name="connsiteY62" fmla="*/ 2914901 h 2914901"/>
                      <a:gd name="connsiteX63" fmla="*/ 24790450 w 27399344"/>
                      <a:gd name="connsiteY63" fmla="*/ 2914901 h 2914901"/>
                      <a:gd name="connsiteX64" fmla="*/ 24742799 w 27399344"/>
                      <a:gd name="connsiteY64" fmla="*/ 2914901 h 2914901"/>
                      <a:gd name="connsiteX65" fmla="*/ 23873168 w 27399344"/>
                      <a:gd name="connsiteY65" fmla="*/ 2914901 h 2914901"/>
                      <a:gd name="connsiteX66" fmla="*/ 23551523 w 27399344"/>
                      <a:gd name="connsiteY66" fmla="*/ 2914901 h 2914901"/>
                      <a:gd name="connsiteX67" fmla="*/ 23503872 w 27399344"/>
                      <a:gd name="connsiteY67" fmla="*/ 2914901 h 2914901"/>
                      <a:gd name="connsiteX68" fmla="*/ 23730214 w 27399344"/>
                      <a:gd name="connsiteY68" fmla="*/ 2914901 h 2914901"/>
                      <a:gd name="connsiteX69" fmla="*/ 23682563 w 27399344"/>
                      <a:gd name="connsiteY69" fmla="*/ 2914901 h 2914901"/>
                      <a:gd name="connsiteX70" fmla="*/ 23634912 w 27399344"/>
                      <a:gd name="connsiteY70" fmla="*/ 2914901 h 2914901"/>
                      <a:gd name="connsiteX71" fmla="*/ 23039274 w 27399344"/>
                      <a:gd name="connsiteY71" fmla="*/ 2914901 h 2914901"/>
                      <a:gd name="connsiteX72" fmla="*/ 22443637 w 27399344"/>
                      <a:gd name="connsiteY72" fmla="*/ 2914901 h 2914901"/>
                      <a:gd name="connsiteX73" fmla="*/ 22121992 w 27399344"/>
                      <a:gd name="connsiteY73" fmla="*/ 2914901 h 2914901"/>
                      <a:gd name="connsiteX74" fmla="*/ 20978367 w 27399344"/>
                      <a:gd name="connsiteY74" fmla="*/ 2914901 h 2914901"/>
                      <a:gd name="connsiteX75" fmla="*/ 20930716 w 27399344"/>
                      <a:gd name="connsiteY75" fmla="*/ 2914901 h 2914901"/>
                      <a:gd name="connsiteX76" fmla="*/ 19787091 w 27399344"/>
                      <a:gd name="connsiteY76" fmla="*/ 2914901 h 2914901"/>
                      <a:gd name="connsiteX77" fmla="*/ 19739440 w 27399344"/>
                      <a:gd name="connsiteY77" fmla="*/ 2914901 h 2914901"/>
                      <a:gd name="connsiteX78" fmla="*/ 18869809 w 27399344"/>
                      <a:gd name="connsiteY78" fmla="*/ 2914901 h 2914901"/>
                      <a:gd name="connsiteX79" fmla="*/ 17726184 w 27399344"/>
                      <a:gd name="connsiteY79" fmla="*/ 2914901 h 2914901"/>
                      <a:gd name="connsiteX80" fmla="*/ 17952527 w 27399344"/>
                      <a:gd name="connsiteY80" fmla="*/ 2914901 h 2914901"/>
                      <a:gd name="connsiteX81" fmla="*/ 16808902 w 27399344"/>
                      <a:gd name="connsiteY81" fmla="*/ 2914901 h 2914901"/>
                      <a:gd name="connsiteX82" fmla="*/ 15665277 w 27399344"/>
                      <a:gd name="connsiteY82" fmla="*/ 2914901 h 2914901"/>
                      <a:gd name="connsiteX83" fmla="*/ 15891620 w 27399344"/>
                      <a:gd name="connsiteY83" fmla="*/ 2914901 h 2914901"/>
                      <a:gd name="connsiteX84" fmla="*/ 15295982 w 27399344"/>
                      <a:gd name="connsiteY84" fmla="*/ 2914901 h 2914901"/>
                      <a:gd name="connsiteX85" fmla="*/ 14974337 w 27399344"/>
                      <a:gd name="connsiteY85" fmla="*/ 2914901 h 2914901"/>
                      <a:gd name="connsiteX86" fmla="*/ 14652693 w 27399344"/>
                      <a:gd name="connsiteY86" fmla="*/ 2914901 h 2914901"/>
                      <a:gd name="connsiteX87" fmla="*/ 14331048 w 27399344"/>
                      <a:gd name="connsiteY87" fmla="*/ 2914901 h 2914901"/>
                      <a:gd name="connsiteX88" fmla="*/ 14557391 w 27399344"/>
                      <a:gd name="connsiteY88" fmla="*/ 2914901 h 2914901"/>
                      <a:gd name="connsiteX89" fmla="*/ 13413766 w 27399344"/>
                      <a:gd name="connsiteY89" fmla="*/ 2914901 h 2914901"/>
                      <a:gd name="connsiteX90" fmla="*/ 12270141 w 27399344"/>
                      <a:gd name="connsiteY90" fmla="*/ 2914901 h 2914901"/>
                      <a:gd name="connsiteX91" fmla="*/ 12496483 w 27399344"/>
                      <a:gd name="connsiteY91" fmla="*/ 2914901 h 2914901"/>
                      <a:gd name="connsiteX92" fmla="*/ 12448832 w 27399344"/>
                      <a:gd name="connsiteY92" fmla="*/ 2914901 h 2914901"/>
                      <a:gd name="connsiteX93" fmla="*/ 11853194 w 27399344"/>
                      <a:gd name="connsiteY93" fmla="*/ 2914901 h 2914901"/>
                      <a:gd name="connsiteX94" fmla="*/ 10983563 w 27399344"/>
                      <a:gd name="connsiteY94" fmla="*/ 2914901 h 2914901"/>
                      <a:gd name="connsiteX95" fmla="*/ 10661919 w 27399344"/>
                      <a:gd name="connsiteY95" fmla="*/ 2914901 h 2914901"/>
                      <a:gd name="connsiteX96" fmla="*/ 10614268 w 27399344"/>
                      <a:gd name="connsiteY96" fmla="*/ 2914901 h 2914901"/>
                      <a:gd name="connsiteX97" fmla="*/ 10566617 w 27399344"/>
                      <a:gd name="connsiteY97" fmla="*/ 2914901 h 2914901"/>
                      <a:gd name="connsiteX98" fmla="*/ 9696985 w 27399344"/>
                      <a:gd name="connsiteY98" fmla="*/ 2914901 h 2914901"/>
                      <a:gd name="connsiteX99" fmla="*/ 9923328 w 27399344"/>
                      <a:gd name="connsiteY99" fmla="*/ 2914901 h 2914901"/>
                      <a:gd name="connsiteX100" fmla="*/ 9601683 w 27399344"/>
                      <a:gd name="connsiteY100" fmla="*/ 2914901 h 2914901"/>
                      <a:gd name="connsiteX101" fmla="*/ 9006045 w 27399344"/>
                      <a:gd name="connsiteY101" fmla="*/ 2914901 h 2914901"/>
                      <a:gd name="connsiteX102" fmla="*/ 8958394 w 27399344"/>
                      <a:gd name="connsiteY102" fmla="*/ 2914901 h 2914901"/>
                      <a:gd name="connsiteX103" fmla="*/ 7814769 w 27399344"/>
                      <a:gd name="connsiteY103" fmla="*/ 2914901 h 2914901"/>
                      <a:gd name="connsiteX104" fmla="*/ 8041112 w 27399344"/>
                      <a:gd name="connsiteY104" fmla="*/ 2914901 h 2914901"/>
                      <a:gd name="connsiteX105" fmla="*/ 8267454 w 27399344"/>
                      <a:gd name="connsiteY105" fmla="*/ 2914901 h 2914901"/>
                      <a:gd name="connsiteX106" fmla="*/ 7945810 w 27399344"/>
                      <a:gd name="connsiteY106" fmla="*/ 2914901 h 2914901"/>
                      <a:gd name="connsiteX107" fmla="*/ 7350172 w 27399344"/>
                      <a:gd name="connsiteY107" fmla="*/ 2914901 h 2914901"/>
                      <a:gd name="connsiteX108" fmla="*/ 6480540 w 27399344"/>
                      <a:gd name="connsiteY108" fmla="*/ 2914901 h 2914901"/>
                      <a:gd name="connsiteX109" fmla="*/ 5610909 w 27399344"/>
                      <a:gd name="connsiteY109" fmla="*/ 2914901 h 2914901"/>
                      <a:gd name="connsiteX110" fmla="*/ 4467284 w 27399344"/>
                      <a:gd name="connsiteY110" fmla="*/ 2914901 h 2914901"/>
                      <a:gd name="connsiteX111" fmla="*/ 3871646 w 27399344"/>
                      <a:gd name="connsiteY111" fmla="*/ 2914901 h 2914901"/>
                      <a:gd name="connsiteX112" fmla="*/ 4097989 w 27399344"/>
                      <a:gd name="connsiteY112" fmla="*/ 2914901 h 2914901"/>
                      <a:gd name="connsiteX113" fmla="*/ 2954364 w 27399344"/>
                      <a:gd name="connsiteY113" fmla="*/ 2914901 h 2914901"/>
                      <a:gd name="connsiteX114" fmla="*/ 2358726 w 27399344"/>
                      <a:gd name="connsiteY114" fmla="*/ 2914901 h 2914901"/>
                      <a:gd name="connsiteX115" fmla="*/ 1763088 w 27399344"/>
                      <a:gd name="connsiteY115" fmla="*/ 2914901 h 2914901"/>
                      <a:gd name="connsiteX116" fmla="*/ 1715437 w 27399344"/>
                      <a:gd name="connsiteY116" fmla="*/ 2914901 h 2914901"/>
                      <a:gd name="connsiteX117" fmla="*/ 571812 w 27399344"/>
                      <a:gd name="connsiteY117" fmla="*/ 2914901 h 2914901"/>
                      <a:gd name="connsiteX118" fmla="*/ 524161 w 27399344"/>
                      <a:gd name="connsiteY118" fmla="*/ 2914901 h 2914901"/>
                      <a:gd name="connsiteX119" fmla="*/ 0 w 27399344"/>
                      <a:gd name="connsiteY119" fmla="*/ 2914901 h 2914901"/>
                      <a:gd name="connsiteX120" fmla="*/ 0 w 27399344"/>
                      <a:gd name="connsiteY120" fmla="*/ 2419368 h 2914901"/>
                      <a:gd name="connsiteX121" fmla="*/ 0 w 27399344"/>
                      <a:gd name="connsiteY121" fmla="*/ 1923835 h 2914901"/>
                      <a:gd name="connsiteX122" fmla="*/ 0 w 27399344"/>
                      <a:gd name="connsiteY122" fmla="*/ 1340854 h 2914901"/>
                      <a:gd name="connsiteX123" fmla="*/ 0 w 27399344"/>
                      <a:gd name="connsiteY123" fmla="*/ 816172 h 2914901"/>
                      <a:gd name="connsiteX124" fmla="*/ 0 w 27399344"/>
                      <a:gd name="connsiteY124" fmla="*/ 0 h 2914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Lst>
                    <a:rect l="l" t="t" r="r" b="b"/>
                    <a:pathLst>
                      <a:path w="27399344" h="2914901" extrusionOk="0">
                        <a:moveTo>
                          <a:pt x="0" y="0"/>
                        </a:moveTo>
                        <a:cubicBezTo>
                          <a:pt x="142968" y="-24193"/>
                          <a:pt x="202606" y="33043"/>
                          <a:pt x="321644" y="0"/>
                        </a:cubicBezTo>
                        <a:cubicBezTo>
                          <a:pt x="202606" y="33043"/>
                          <a:pt x="184827" y="-23896"/>
                          <a:pt x="95302" y="0"/>
                        </a:cubicBezTo>
                        <a:cubicBezTo>
                          <a:pt x="184827" y="-23896"/>
                          <a:pt x="864716" y="40991"/>
                          <a:pt x="1238927" y="0"/>
                        </a:cubicBezTo>
                        <a:cubicBezTo>
                          <a:pt x="1613138" y="-40991"/>
                          <a:pt x="1442042" y="36964"/>
                          <a:pt x="1560571" y="0"/>
                        </a:cubicBezTo>
                        <a:cubicBezTo>
                          <a:pt x="1679100" y="-36964"/>
                          <a:pt x="1801126" y="3717"/>
                          <a:pt x="1882216" y="0"/>
                        </a:cubicBezTo>
                        <a:cubicBezTo>
                          <a:pt x="1963307" y="-3717"/>
                          <a:pt x="2490092" y="58171"/>
                          <a:pt x="3025841" y="0"/>
                        </a:cubicBezTo>
                        <a:cubicBezTo>
                          <a:pt x="3561591" y="-58171"/>
                          <a:pt x="3058134" y="5196"/>
                          <a:pt x="3073492" y="0"/>
                        </a:cubicBezTo>
                        <a:cubicBezTo>
                          <a:pt x="3088850" y="-5196"/>
                          <a:pt x="3769253" y="87579"/>
                          <a:pt x="4217116" y="0"/>
                        </a:cubicBezTo>
                        <a:cubicBezTo>
                          <a:pt x="4664979" y="-87579"/>
                          <a:pt x="4933165" y="45448"/>
                          <a:pt x="5360741" y="0"/>
                        </a:cubicBezTo>
                        <a:cubicBezTo>
                          <a:pt x="5788318" y="-45448"/>
                          <a:pt x="5808565" y="33452"/>
                          <a:pt x="5956379" y="0"/>
                        </a:cubicBezTo>
                        <a:cubicBezTo>
                          <a:pt x="6104193" y="-33452"/>
                          <a:pt x="6535484" y="8499"/>
                          <a:pt x="7100004" y="0"/>
                        </a:cubicBezTo>
                        <a:cubicBezTo>
                          <a:pt x="7664525" y="-8499"/>
                          <a:pt x="7330587" y="6277"/>
                          <a:pt x="7421648" y="0"/>
                        </a:cubicBezTo>
                        <a:cubicBezTo>
                          <a:pt x="7512709" y="-6277"/>
                          <a:pt x="7634766" y="22858"/>
                          <a:pt x="7743293" y="0"/>
                        </a:cubicBezTo>
                        <a:cubicBezTo>
                          <a:pt x="7851820" y="-22858"/>
                          <a:pt x="8253525" y="21037"/>
                          <a:pt x="8612924" y="0"/>
                        </a:cubicBezTo>
                        <a:cubicBezTo>
                          <a:pt x="8972323" y="-21037"/>
                          <a:pt x="8823690" y="4210"/>
                          <a:pt x="8934569" y="0"/>
                        </a:cubicBezTo>
                        <a:cubicBezTo>
                          <a:pt x="9045449" y="-4210"/>
                          <a:pt x="9746813" y="34347"/>
                          <a:pt x="10078193" y="0"/>
                        </a:cubicBezTo>
                        <a:cubicBezTo>
                          <a:pt x="10409573" y="-34347"/>
                          <a:pt x="10944724" y="66865"/>
                          <a:pt x="11221818" y="0"/>
                        </a:cubicBezTo>
                        <a:cubicBezTo>
                          <a:pt x="11498913" y="-66865"/>
                          <a:pt x="11671729" y="47701"/>
                          <a:pt x="11817456" y="0"/>
                        </a:cubicBezTo>
                        <a:cubicBezTo>
                          <a:pt x="11963183" y="-47701"/>
                          <a:pt x="12060238" y="3968"/>
                          <a:pt x="12139101" y="0"/>
                        </a:cubicBezTo>
                        <a:cubicBezTo>
                          <a:pt x="12060238" y="3968"/>
                          <a:pt x="11972726" y="-5882"/>
                          <a:pt x="11912758" y="0"/>
                        </a:cubicBezTo>
                        <a:cubicBezTo>
                          <a:pt x="11972726" y="-5882"/>
                          <a:pt x="11942787" y="2809"/>
                          <a:pt x="11960409" y="0"/>
                        </a:cubicBezTo>
                        <a:cubicBezTo>
                          <a:pt x="11978031" y="-2809"/>
                          <a:pt x="11994593" y="670"/>
                          <a:pt x="12008060" y="0"/>
                        </a:cubicBezTo>
                        <a:cubicBezTo>
                          <a:pt x="12021527" y="-670"/>
                          <a:pt x="12236431" y="18940"/>
                          <a:pt x="12329705" y="0"/>
                        </a:cubicBezTo>
                        <a:cubicBezTo>
                          <a:pt x="12422979" y="-18940"/>
                          <a:pt x="13080579" y="131494"/>
                          <a:pt x="13473330" y="0"/>
                        </a:cubicBezTo>
                        <a:cubicBezTo>
                          <a:pt x="13866082" y="-131494"/>
                          <a:pt x="13781973" y="55411"/>
                          <a:pt x="14068968" y="0"/>
                        </a:cubicBezTo>
                        <a:cubicBezTo>
                          <a:pt x="14355963" y="-55411"/>
                          <a:pt x="14275726" y="27753"/>
                          <a:pt x="14390612" y="0"/>
                        </a:cubicBezTo>
                        <a:cubicBezTo>
                          <a:pt x="14275726" y="27753"/>
                          <a:pt x="14233149" y="-21167"/>
                          <a:pt x="14164270" y="0"/>
                        </a:cubicBezTo>
                        <a:cubicBezTo>
                          <a:pt x="14095391" y="21167"/>
                          <a:pt x="14028132" y="-17917"/>
                          <a:pt x="13937927" y="0"/>
                        </a:cubicBezTo>
                        <a:cubicBezTo>
                          <a:pt x="14028132" y="-17917"/>
                          <a:pt x="14600289" y="46461"/>
                          <a:pt x="14807559" y="0"/>
                        </a:cubicBezTo>
                        <a:cubicBezTo>
                          <a:pt x="15014829" y="-46461"/>
                          <a:pt x="14843351" y="4426"/>
                          <a:pt x="14855210" y="0"/>
                        </a:cubicBezTo>
                        <a:cubicBezTo>
                          <a:pt x="14867069" y="-4426"/>
                          <a:pt x="15514117" y="135621"/>
                          <a:pt x="15998834" y="0"/>
                        </a:cubicBezTo>
                        <a:cubicBezTo>
                          <a:pt x="16483551" y="-135621"/>
                          <a:pt x="16216160" y="3473"/>
                          <a:pt x="16320479" y="0"/>
                        </a:cubicBezTo>
                        <a:cubicBezTo>
                          <a:pt x="16216160" y="3473"/>
                          <a:pt x="16202250" y="-14170"/>
                          <a:pt x="16094136" y="0"/>
                        </a:cubicBezTo>
                        <a:cubicBezTo>
                          <a:pt x="16202250" y="-14170"/>
                          <a:pt x="16636596" y="33231"/>
                          <a:pt x="16963768" y="0"/>
                        </a:cubicBezTo>
                        <a:cubicBezTo>
                          <a:pt x="17290940" y="-33231"/>
                          <a:pt x="16998556" y="85"/>
                          <a:pt x="17011419" y="0"/>
                        </a:cubicBezTo>
                        <a:cubicBezTo>
                          <a:pt x="17024282" y="-85"/>
                          <a:pt x="17470497" y="67311"/>
                          <a:pt x="17881050" y="0"/>
                        </a:cubicBezTo>
                        <a:cubicBezTo>
                          <a:pt x="18291603" y="-67311"/>
                          <a:pt x="18637125" y="16244"/>
                          <a:pt x="19024675" y="0"/>
                        </a:cubicBezTo>
                        <a:cubicBezTo>
                          <a:pt x="19412226" y="-16244"/>
                          <a:pt x="19232297" y="6607"/>
                          <a:pt x="19346319" y="0"/>
                        </a:cubicBezTo>
                        <a:cubicBezTo>
                          <a:pt x="19460341" y="-6607"/>
                          <a:pt x="20053088" y="137056"/>
                          <a:pt x="20489944" y="0"/>
                        </a:cubicBezTo>
                        <a:cubicBezTo>
                          <a:pt x="20926800" y="-137056"/>
                          <a:pt x="20527297" y="4954"/>
                          <a:pt x="20537595" y="0"/>
                        </a:cubicBezTo>
                        <a:cubicBezTo>
                          <a:pt x="20527297" y="4954"/>
                          <a:pt x="20400044" y="-20067"/>
                          <a:pt x="20311253" y="0"/>
                        </a:cubicBezTo>
                        <a:cubicBezTo>
                          <a:pt x="20222462" y="20067"/>
                          <a:pt x="20144261" y="-13823"/>
                          <a:pt x="20084910" y="0"/>
                        </a:cubicBezTo>
                        <a:cubicBezTo>
                          <a:pt x="20144261" y="-13823"/>
                          <a:pt x="20640793" y="56056"/>
                          <a:pt x="20954542" y="0"/>
                        </a:cubicBezTo>
                        <a:cubicBezTo>
                          <a:pt x="20640793" y="56056"/>
                          <a:pt x="20788055" y="-2784"/>
                          <a:pt x="20728199" y="0"/>
                        </a:cubicBezTo>
                        <a:cubicBezTo>
                          <a:pt x="20788055" y="-2784"/>
                          <a:pt x="21085198" y="26129"/>
                          <a:pt x="21323837" y="0"/>
                        </a:cubicBezTo>
                        <a:cubicBezTo>
                          <a:pt x="21562476" y="-26129"/>
                          <a:pt x="21358165" y="893"/>
                          <a:pt x="21371488" y="0"/>
                        </a:cubicBezTo>
                        <a:cubicBezTo>
                          <a:pt x="21384811" y="-893"/>
                          <a:pt x="21675121" y="31250"/>
                          <a:pt x="21967126" y="0"/>
                        </a:cubicBezTo>
                        <a:cubicBezTo>
                          <a:pt x="22259131" y="-31250"/>
                          <a:pt x="22419232" y="32770"/>
                          <a:pt x="22562764" y="0"/>
                        </a:cubicBezTo>
                        <a:cubicBezTo>
                          <a:pt x="22706296" y="-32770"/>
                          <a:pt x="22905288" y="21867"/>
                          <a:pt x="23158402" y="0"/>
                        </a:cubicBezTo>
                        <a:cubicBezTo>
                          <a:pt x="23411516" y="-21867"/>
                          <a:pt x="23611861" y="11216"/>
                          <a:pt x="23754040" y="0"/>
                        </a:cubicBezTo>
                        <a:cubicBezTo>
                          <a:pt x="23896219" y="-11216"/>
                          <a:pt x="23993397" y="24167"/>
                          <a:pt x="24075684" y="0"/>
                        </a:cubicBezTo>
                        <a:cubicBezTo>
                          <a:pt x="24157971" y="-24167"/>
                          <a:pt x="24599434" y="19909"/>
                          <a:pt x="24945316" y="0"/>
                        </a:cubicBezTo>
                        <a:cubicBezTo>
                          <a:pt x="25291198" y="-19909"/>
                          <a:pt x="25400551" y="44602"/>
                          <a:pt x="25540954" y="0"/>
                        </a:cubicBezTo>
                        <a:cubicBezTo>
                          <a:pt x="25681357" y="-44602"/>
                          <a:pt x="26116496" y="134488"/>
                          <a:pt x="26684579" y="0"/>
                        </a:cubicBezTo>
                        <a:cubicBezTo>
                          <a:pt x="27252662" y="-134488"/>
                          <a:pt x="27176498" y="67827"/>
                          <a:pt x="27399344" y="0"/>
                        </a:cubicBezTo>
                        <a:cubicBezTo>
                          <a:pt x="27404229" y="178220"/>
                          <a:pt x="27344326" y="333072"/>
                          <a:pt x="27399344" y="612129"/>
                        </a:cubicBezTo>
                        <a:cubicBezTo>
                          <a:pt x="27454362" y="891186"/>
                          <a:pt x="27359232" y="1016418"/>
                          <a:pt x="27399344" y="1195109"/>
                        </a:cubicBezTo>
                        <a:cubicBezTo>
                          <a:pt x="27439456" y="1373800"/>
                          <a:pt x="27361183" y="1526359"/>
                          <a:pt x="27399344" y="1807239"/>
                        </a:cubicBezTo>
                        <a:cubicBezTo>
                          <a:pt x="27437505" y="2088119"/>
                          <a:pt x="27362160" y="2149361"/>
                          <a:pt x="27399344" y="2390219"/>
                        </a:cubicBezTo>
                        <a:cubicBezTo>
                          <a:pt x="27436528" y="2631077"/>
                          <a:pt x="27387148" y="2666120"/>
                          <a:pt x="27399344" y="2914901"/>
                        </a:cubicBezTo>
                        <a:cubicBezTo>
                          <a:pt x="27271488" y="2978601"/>
                          <a:pt x="26939199" y="2905819"/>
                          <a:pt x="26803706" y="2914901"/>
                        </a:cubicBezTo>
                        <a:cubicBezTo>
                          <a:pt x="26668213" y="2923983"/>
                          <a:pt x="26102550" y="2872203"/>
                          <a:pt x="25660081" y="2914901"/>
                        </a:cubicBezTo>
                        <a:cubicBezTo>
                          <a:pt x="25217612" y="2957599"/>
                          <a:pt x="25079557" y="2872219"/>
                          <a:pt x="24790450" y="2914901"/>
                        </a:cubicBezTo>
                        <a:cubicBezTo>
                          <a:pt x="24501343" y="2957583"/>
                          <a:pt x="24756100" y="2909400"/>
                          <a:pt x="24742799" y="2914901"/>
                        </a:cubicBezTo>
                        <a:cubicBezTo>
                          <a:pt x="24729498" y="2920402"/>
                          <a:pt x="24087663" y="2863111"/>
                          <a:pt x="23873168" y="2914901"/>
                        </a:cubicBezTo>
                        <a:cubicBezTo>
                          <a:pt x="23658673" y="2966691"/>
                          <a:pt x="23617243" y="2878715"/>
                          <a:pt x="23551523" y="2914901"/>
                        </a:cubicBezTo>
                        <a:cubicBezTo>
                          <a:pt x="23485803" y="2951087"/>
                          <a:pt x="23527570" y="2912403"/>
                          <a:pt x="23503872" y="2914901"/>
                        </a:cubicBezTo>
                        <a:cubicBezTo>
                          <a:pt x="23527570" y="2912403"/>
                          <a:pt x="23656020" y="2916783"/>
                          <a:pt x="23730214" y="2914901"/>
                        </a:cubicBezTo>
                        <a:cubicBezTo>
                          <a:pt x="23656020" y="2916783"/>
                          <a:pt x="23702865" y="2910560"/>
                          <a:pt x="23682563" y="2914901"/>
                        </a:cubicBezTo>
                        <a:cubicBezTo>
                          <a:pt x="23662261" y="2919242"/>
                          <a:pt x="23649708" y="2911219"/>
                          <a:pt x="23634912" y="2914901"/>
                        </a:cubicBezTo>
                        <a:cubicBezTo>
                          <a:pt x="23620116" y="2918583"/>
                          <a:pt x="23322955" y="2851848"/>
                          <a:pt x="23039274" y="2914901"/>
                        </a:cubicBezTo>
                        <a:cubicBezTo>
                          <a:pt x="22755593" y="2977954"/>
                          <a:pt x="22620372" y="2893032"/>
                          <a:pt x="22443637" y="2914901"/>
                        </a:cubicBezTo>
                        <a:cubicBezTo>
                          <a:pt x="22266902" y="2936770"/>
                          <a:pt x="22250064" y="2898454"/>
                          <a:pt x="22121992" y="2914901"/>
                        </a:cubicBezTo>
                        <a:cubicBezTo>
                          <a:pt x="21993920" y="2931348"/>
                          <a:pt x="21417222" y="2819315"/>
                          <a:pt x="20978367" y="2914901"/>
                        </a:cubicBezTo>
                        <a:cubicBezTo>
                          <a:pt x="20539513" y="3010487"/>
                          <a:pt x="20949898" y="2909411"/>
                          <a:pt x="20930716" y="2914901"/>
                        </a:cubicBezTo>
                        <a:cubicBezTo>
                          <a:pt x="20911534" y="2920391"/>
                          <a:pt x="20115094" y="2878307"/>
                          <a:pt x="19787091" y="2914901"/>
                        </a:cubicBezTo>
                        <a:cubicBezTo>
                          <a:pt x="19459088" y="2951495"/>
                          <a:pt x="19762136" y="2913405"/>
                          <a:pt x="19739440" y="2914901"/>
                        </a:cubicBezTo>
                        <a:cubicBezTo>
                          <a:pt x="19716744" y="2916397"/>
                          <a:pt x="19097619" y="2818375"/>
                          <a:pt x="18869809" y="2914901"/>
                        </a:cubicBezTo>
                        <a:cubicBezTo>
                          <a:pt x="18641999" y="3011427"/>
                          <a:pt x="18139522" y="2888205"/>
                          <a:pt x="17726184" y="2914901"/>
                        </a:cubicBezTo>
                        <a:cubicBezTo>
                          <a:pt x="18139522" y="2888205"/>
                          <a:pt x="17857723" y="2934252"/>
                          <a:pt x="17952527" y="2914901"/>
                        </a:cubicBezTo>
                        <a:cubicBezTo>
                          <a:pt x="17857723" y="2934252"/>
                          <a:pt x="17317711" y="2877673"/>
                          <a:pt x="16808902" y="2914901"/>
                        </a:cubicBezTo>
                        <a:cubicBezTo>
                          <a:pt x="16300093" y="2952129"/>
                          <a:pt x="16046186" y="2812232"/>
                          <a:pt x="15665277" y="2914901"/>
                        </a:cubicBezTo>
                        <a:cubicBezTo>
                          <a:pt x="16046186" y="2812232"/>
                          <a:pt x="15841096" y="2923823"/>
                          <a:pt x="15891620" y="2914901"/>
                        </a:cubicBezTo>
                        <a:cubicBezTo>
                          <a:pt x="15841096" y="2923823"/>
                          <a:pt x="15471319" y="2844728"/>
                          <a:pt x="15295982" y="2914901"/>
                        </a:cubicBezTo>
                        <a:cubicBezTo>
                          <a:pt x="15120645" y="2985074"/>
                          <a:pt x="15113936" y="2894398"/>
                          <a:pt x="14974337" y="2914901"/>
                        </a:cubicBezTo>
                        <a:cubicBezTo>
                          <a:pt x="14834738" y="2935404"/>
                          <a:pt x="14746625" y="2880247"/>
                          <a:pt x="14652693" y="2914901"/>
                        </a:cubicBezTo>
                        <a:cubicBezTo>
                          <a:pt x="14558761" y="2949555"/>
                          <a:pt x="14441530" y="2882199"/>
                          <a:pt x="14331048" y="2914901"/>
                        </a:cubicBezTo>
                        <a:cubicBezTo>
                          <a:pt x="14441530" y="2882199"/>
                          <a:pt x="14449485" y="2938280"/>
                          <a:pt x="14557391" y="2914901"/>
                        </a:cubicBezTo>
                        <a:cubicBezTo>
                          <a:pt x="14449485" y="2938280"/>
                          <a:pt x="13840028" y="2912904"/>
                          <a:pt x="13413766" y="2914901"/>
                        </a:cubicBezTo>
                        <a:cubicBezTo>
                          <a:pt x="12987504" y="2916898"/>
                          <a:pt x="12608630" y="2858298"/>
                          <a:pt x="12270141" y="2914901"/>
                        </a:cubicBezTo>
                        <a:cubicBezTo>
                          <a:pt x="12608630" y="2858298"/>
                          <a:pt x="12410175" y="2934446"/>
                          <a:pt x="12496483" y="2914901"/>
                        </a:cubicBezTo>
                        <a:cubicBezTo>
                          <a:pt x="12410175" y="2934446"/>
                          <a:pt x="12468437" y="2913934"/>
                          <a:pt x="12448832" y="2914901"/>
                        </a:cubicBezTo>
                        <a:cubicBezTo>
                          <a:pt x="12429227" y="2915868"/>
                          <a:pt x="12144789" y="2847766"/>
                          <a:pt x="11853194" y="2914901"/>
                        </a:cubicBezTo>
                        <a:cubicBezTo>
                          <a:pt x="11561599" y="2982036"/>
                          <a:pt x="11324211" y="2814056"/>
                          <a:pt x="10983563" y="2914901"/>
                        </a:cubicBezTo>
                        <a:cubicBezTo>
                          <a:pt x="10642915" y="3015746"/>
                          <a:pt x="10759691" y="2910550"/>
                          <a:pt x="10661919" y="2914901"/>
                        </a:cubicBezTo>
                        <a:cubicBezTo>
                          <a:pt x="10564147" y="2919252"/>
                          <a:pt x="10630280" y="2911070"/>
                          <a:pt x="10614268" y="2914901"/>
                        </a:cubicBezTo>
                        <a:cubicBezTo>
                          <a:pt x="10598256" y="2918732"/>
                          <a:pt x="10580881" y="2911789"/>
                          <a:pt x="10566617" y="2914901"/>
                        </a:cubicBezTo>
                        <a:cubicBezTo>
                          <a:pt x="10552353" y="2918013"/>
                          <a:pt x="10084993" y="2909940"/>
                          <a:pt x="9696985" y="2914901"/>
                        </a:cubicBezTo>
                        <a:cubicBezTo>
                          <a:pt x="10084993" y="2909940"/>
                          <a:pt x="9837240" y="2918425"/>
                          <a:pt x="9923328" y="2914901"/>
                        </a:cubicBezTo>
                        <a:cubicBezTo>
                          <a:pt x="9837240" y="2918425"/>
                          <a:pt x="9697033" y="2880326"/>
                          <a:pt x="9601683" y="2914901"/>
                        </a:cubicBezTo>
                        <a:cubicBezTo>
                          <a:pt x="9506333" y="2949476"/>
                          <a:pt x="9284255" y="2870192"/>
                          <a:pt x="9006045" y="2914901"/>
                        </a:cubicBezTo>
                        <a:cubicBezTo>
                          <a:pt x="8727835" y="2959610"/>
                          <a:pt x="8972649" y="2909763"/>
                          <a:pt x="8958394" y="2914901"/>
                        </a:cubicBezTo>
                        <a:cubicBezTo>
                          <a:pt x="8944139" y="2920039"/>
                          <a:pt x="8306408" y="2809973"/>
                          <a:pt x="7814769" y="2914901"/>
                        </a:cubicBezTo>
                        <a:cubicBezTo>
                          <a:pt x="8306408" y="2809973"/>
                          <a:pt x="7969381" y="2918849"/>
                          <a:pt x="8041112" y="2914901"/>
                        </a:cubicBezTo>
                        <a:cubicBezTo>
                          <a:pt x="8112843" y="2910953"/>
                          <a:pt x="8198143" y="2921801"/>
                          <a:pt x="8267454" y="2914901"/>
                        </a:cubicBezTo>
                        <a:cubicBezTo>
                          <a:pt x="8198143" y="2921801"/>
                          <a:pt x="8029786" y="2886768"/>
                          <a:pt x="7945810" y="2914901"/>
                        </a:cubicBezTo>
                        <a:cubicBezTo>
                          <a:pt x="7861834" y="2943034"/>
                          <a:pt x="7600075" y="2881880"/>
                          <a:pt x="7350172" y="2914901"/>
                        </a:cubicBezTo>
                        <a:cubicBezTo>
                          <a:pt x="7100269" y="2947922"/>
                          <a:pt x="6858122" y="2814607"/>
                          <a:pt x="6480540" y="2914901"/>
                        </a:cubicBezTo>
                        <a:cubicBezTo>
                          <a:pt x="6102958" y="3015195"/>
                          <a:pt x="5824708" y="2910938"/>
                          <a:pt x="5610909" y="2914901"/>
                        </a:cubicBezTo>
                        <a:cubicBezTo>
                          <a:pt x="5397110" y="2918864"/>
                          <a:pt x="4766751" y="2907764"/>
                          <a:pt x="4467284" y="2914901"/>
                        </a:cubicBezTo>
                        <a:cubicBezTo>
                          <a:pt x="4167818" y="2922038"/>
                          <a:pt x="4061197" y="2868523"/>
                          <a:pt x="3871646" y="2914901"/>
                        </a:cubicBezTo>
                        <a:cubicBezTo>
                          <a:pt x="4061197" y="2868523"/>
                          <a:pt x="4006279" y="2929739"/>
                          <a:pt x="4097989" y="2914901"/>
                        </a:cubicBezTo>
                        <a:cubicBezTo>
                          <a:pt x="4006279" y="2929739"/>
                          <a:pt x="3508560" y="2846272"/>
                          <a:pt x="2954364" y="2914901"/>
                        </a:cubicBezTo>
                        <a:cubicBezTo>
                          <a:pt x="2400169" y="2983530"/>
                          <a:pt x="2649847" y="2862617"/>
                          <a:pt x="2358726" y="2914901"/>
                        </a:cubicBezTo>
                        <a:cubicBezTo>
                          <a:pt x="2067605" y="2967185"/>
                          <a:pt x="1937007" y="2849673"/>
                          <a:pt x="1763088" y="2914901"/>
                        </a:cubicBezTo>
                        <a:cubicBezTo>
                          <a:pt x="1589169" y="2980129"/>
                          <a:pt x="1730859" y="2912208"/>
                          <a:pt x="1715437" y="2914901"/>
                        </a:cubicBezTo>
                        <a:cubicBezTo>
                          <a:pt x="1700015" y="2917594"/>
                          <a:pt x="1036427" y="2840763"/>
                          <a:pt x="571812" y="2914901"/>
                        </a:cubicBezTo>
                        <a:cubicBezTo>
                          <a:pt x="107197" y="2989039"/>
                          <a:pt x="540556" y="2912541"/>
                          <a:pt x="524161" y="2914901"/>
                        </a:cubicBezTo>
                        <a:cubicBezTo>
                          <a:pt x="507766" y="2917261"/>
                          <a:pt x="158207" y="2873233"/>
                          <a:pt x="0" y="2914901"/>
                        </a:cubicBezTo>
                        <a:cubicBezTo>
                          <a:pt x="-52902" y="2732507"/>
                          <a:pt x="41704" y="2649562"/>
                          <a:pt x="0" y="2419368"/>
                        </a:cubicBezTo>
                        <a:cubicBezTo>
                          <a:pt x="-41704" y="2189174"/>
                          <a:pt x="5783" y="2168580"/>
                          <a:pt x="0" y="1923835"/>
                        </a:cubicBezTo>
                        <a:cubicBezTo>
                          <a:pt x="-5783" y="1679090"/>
                          <a:pt x="38436" y="1588864"/>
                          <a:pt x="0" y="1340854"/>
                        </a:cubicBezTo>
                        <a:cubicBezTo>
                          <a:pt x="-38436" y="1092844"/>
                          <a:pt x="28300" y="1062911"/>
                          <a:pt x="0" y="816172"/>
                        </a:cubicBezTo>
                        <a:cubicBezTo>
                          <a:pt x="-28300" y="569433"/>
                          <a:pt x="12216" y="368564"/>
                          <a:pt x="0" y="0"/>
                        </a:cubicBezTo>
                        <a:close/>
                      </a:path>
                    </a:pathLst>
                  </a:custGeom>
                  <ask:type>
                    <ask:lineSketchNone/>
                  </ask:type>
                </ask:lineSketchStyleProps>
              </a:ext>
            </a:extLst>
          </a:ln>
        </p:spPr>
        <p:txBody>
          <a:bodyPr wrap="square">
            <a:spAutoFit/>
          </a:bodyPr>
          <a:lstStyle/>
          <a:p>
            <a:pPr>
              <a:lnSpc>
                <a:spcPct val="150000"/>
              </a:lnSpc>
              <a:spcBef>
                <a:spcPts val="600"/>
              </a:spcBef>
              <a:spcAft>
                <a:spcPts val="600"/>
              </a:spcAft>
            </a:pPr>
            <a:r>
              <a:rPr lang="en-GB" sz="2500" b="1"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Introduction</a:t>
            </a:r>
            <a:r>
              <a:rPr lang="en-GB" sz="25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50000"/>
              </a:lnSpc>
              <a:spcBef>
                <a:spcPts val="600"/>
              </a:spcBef>
              <a:spcAft>
                <a:spcPts val="600"/>
              </a:spcAft>
            </a:pPr>
            <a:r>
              <a:rPr lang="en-GB" sz="2500" dirty="0">
                <a:effectLst/>
                <a:latin typeface="Arial" panose="020B0604020202020204" pitchFamily="34" charset="0"/>
                <a:ea typeface="Times New Roman" panose="02020603050405020304" pitchFamily="18" charset="0"/>
              </a:rPr>
              <a:t>The Nuclear Medicine (NM) department at NGH performs several diagnostic scans. Some of which may be affected by patients’ regular medication(s). The NM team seeks advice from Medicines Information (MI) services for support with drug interaction enquiries and specific scans by emailing the patient details, the list of their regular medication, and the diagnostic scan they have booked. One of the scans is the radiopharmaceutical preparation 99mTc-EDDA/HYNIC-TOC also commonly known as 99mTc-Tektrotyd scan.</a:t>
            </a:r>
            <a:r>
              <a:rPr lang="en-GB" sz="2500" baseline="30000" dirty="0">
                <a:effectLst/>
                <a:latin typeface="Arial" panose="020B0604020202020204" pitchFamily="34" charset="0"/>
                <a:ea typeface="Times New Roman" panose="02020603050405020304" pitchFamily="18" charset="0"/>
              </a:rPr>
              <a:t>1</a:t>
            </a:r>
            <a:r>
              <a:rPr lang="en-GB" sz="2500" dirty="0">
                <a:effectLst/>
                <a:latin typeface="Arial" panose="020B0604020202020204" pitchFamily="34" charset="0"/>
                <a:ea typeface="Times New Roman" panose="02020603050405020304" pitchFamily="18" charset="0"/>
              </a:rPr>
              <a:t> On average, the MI team received 2 enquiries a month from NM team which over time were found to be quite repetitive. National and local drivers (Carter report, NHS Long-term plan, Integrated Care Systems) encourage increased collaboration to improve the efficiency of service provision and to empower and upskill clinical staff.</a:t>
            </a:r>
            <a:r>
              <a:rPr lang="en-GB" sz="2500" baseline="30000" dirty="0">
                <a:effectLst/>
                <a:latin typeface="Arial" panose="020B0604020202020204" pitchFamily="34" charset="0"/>
                <a:ea typeface="Times New Roman" panose="02020603050405020304" pitchFamily="18" charset="0"/>
              </a:rPr>
              <a:t> 2</a:t>
            </a:r>
            <a:r>
              <a:rPr lang="en-GB" sz="2500" dirty="0">
                <a:effectLst/>
                <a:latin typeface="Arial" panose="020B0604020202020204" pitchFamily="34" charset="0"/>
                <a:ea typeface="Times New Roman" panose="02020603050405020304" pitchFamily="18" charset="0"/>
              </a:rPr>
              <a:t> The NM team was also informed that if there were any challenges or if the patient had a complex medical history MI service would still be available to support. </a:t>
            </a:r>
          </a:p>
        </p:txBody>
      </p:sp>
      <p:sp>
        <p:nvSpPr>
          <p:cNvPr id="16" name="TextBox 15">
            <a:extLst>
              <a:ext uri="{FF2B5EF4-FFF2-40B4-BE49-F238E27FC236}">
                <a16:creationId xmlns:a16="http://schemas.microsoft.com/office/drawing/2014/main" id="{A56D3448-5512-D0BC-C38F-53E6B2868D68}"/>
              </a:ext>
            </a:extLst>
          </p:cNvPr>
          <p:cNvSpPr txBox="1"/>
          <p:nvPr/>
        </p:nvSpPr>
        <p:spPr>
          <a:xfrm>
            <a:off x="18338802" y="16015469"/>
            <a:ext cx="11046075" cy="8615436"/>
          </a:xfrm>
          <a:prstGeom prst="rect">
            <a:avLst/>
          </a:prstGeom>
          <a:noFill/>
          <a:ln w="38100">
            <a:solidFill>
              <a:schemeClr val="accent6">
                <a:lumMod val="50000"/>
              </a:schemeClr>
            </a:solidFill>
          </a:ln>
        </p:spPr>
        <p:txBody>
          <a:bodyPr wrap="square">
            <a:spAutoFit/>
          </a:bodyPr>
          <a:lstStyle/>
          <a:p>
            <a:pPr>
              <a:lnSpc>
                <a:spcPct val="150000"/>
              </a:lnSpc>
              <a:spcBef>
                <a:spcPts val="600"/>
              </a:spcBef>
              <a:spcAft>
                <a:spcPts val="600"/>
              </a:spcAft>
            </a:pPr>
            <a:r>
              <a:rPr lang="en-GB" sz="2500" b="1"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cs typeface="Times New Roman" panose="02020603050405020304" pitchFamily="18" charset="0"/>
              </a:rPr>
              <a:t>Discussion</a:t>
            </a:r>
          </a:p>
          <a:p>
            <a:pPr algn="just">
              <a:lnSpc>
                <a:spcPct val="150000"/>
              </a:lnSpc>
              <a:spcAft>
                <a:spcPts val="800"/>
              </a:spcAft>
            </a:pPr>
            <a:r>
              <a:rPr lang="en-GB" sz="25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Upon implementation of guidance</a:t>
            </a:r>
            <a:r>
              <a:rPr lang="en-GB" sz="2500" dirty="0">
                <a:solidFill>
                  <a:srgbClr val="000000"/>
                </a:solidFill>
                <a:latin typeface="Arial" panose="020B0604020202020204" pitchFamily="34" charset="0"/>
                <a:ea typeface="Calibri" panose="020F0502020204030204" pitchFamily="34" charset="0"/>
                <a:cs typeface="Times New Roman" panose="02020603050405020304" pitchFamily="18" charset="0"/>
              </a:rPr>
              <a:t>, the number of 99mTc-Tektrotyd scan and drug interaction enquiries sent to MI was reduced by </a:t>
            </a:r>
            <a:r>
              <a:rPr lang="en-GB" sz="25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96%. This shows that if and where appropriate to do so, guidance and support tools provided by MI using evidence-based resources can positively impact the safe and efficient service provision to patients, whilst streamlining the workflow for both clinical and MI teams. </a:t>
            </a:r>
          </a:p>
          <a:p>
            <a:pPr algn="just">
              <a:lnSpc>
                <a:spcPct val="150000"/>
              </a:lnSpc>
              <a:spcAft>
                <a:spcPts val="800"/>
              </a:spcAft>
            </a:pPr>
            <a:r>
              <a:rPr lang="en-GB" sz="25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time saved allowed the MI team to focus on more complex enquiries whilst still supporting the NM team</a:t>
            </a:r>
            <a:r>
              <a:rPr lang="en-GB" sz="2500" dirty="0">
                <a:solidFill>
                  <a:srgbClr val="000000"/>
                </a:solidFill>
                <a:latin typeface="Arial" panose="020B0604020202020204" pitchFamily="34" charset="0"/>
                <a:ea typeface="Calibri" panose="020F0502020204030204" pitchFamily="34" charset="0"/>
                <a:cs typeface="Times New Roman" panose="02020603050405020304" pitchFamily="18" charset="0"/>
              </a:rPr>
              <a:t> and</a:t>
            </a:r>
            <a:r>
              <a:rPr lang="en-GB" sz="25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the Trust, keeping in line with the NHS long-term plan of incorporating integration between departments, better engagement of different teams, and supporting workforce and patients in providing better care.</a:t>
            </a:r>
            <a:r>
              <a:rPr lang="en-GB" sz="2500" baseline="30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a:t>
            </a:r>
            <a:r>
              <a:rPr lang="en-GB" sz="25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algn="just">
              <a:lnSpc>
                <a:spcPct val="150000"/>
              </a:lnSpc>
              <a:spcAft>
                <a:spcPts val="800"/>
              </a:spcAft>
            </a:pPr>
            <a:r>
              <a:rPr lang="en-GB" sz="25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guidance will be updated every 2 years to ensure that the information provided is still relevant and up to date.  </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3DF46F76-EB69-703D-3A3F-47F81D21B628}"/>
              </a:ext>
            </a:extLst>
          </p:cNvPr>
          <p:cNvSpPr txBox="1"/>
          <p:nvPr/>
        </p:nvSpPr>
        <p:spPr>
          <a:xfrm>
            <a:off x="1600199" y="40808339"/>
            <a:ext cx="27399343" cy="1556003"/>
          </a:xfrm>
          <a:prstGeom prst="rect">
            <a:avLst/>
          </a:prstGeom>
          <a:noFill/>
        </p:spPr>
        <p:txBody>
          <a:bodyPr wrap="square">
            <a:spAutoFit/>
          </a:bodyPr>
          <a:lstStyle/>
          <a:p>
            <a:pPr>
              <a:lnSpc>
                <a:spcPct val="107000"/>
              </a:lnSpc>
              <a:spcAft>
                <a:spcPts val="800"/>
              </a:spcAft>
            </a:pPr>
            <a:r>
              <a:rPr lang="en-GB" sz="2000" b="1" dirty="0">
                <a:effectLst/>
                <a:latin typeface="Arial" panose="020B0604020202020204" pitchFamily="34" charset="0"/>
                <a:ea typeface="Times New Roman" panose="02020603050405020304" pitchFamily="18" charset="0"/>
                <a:cs typeface="Arial" panose="020B0604020202020204" pitchFamily="34" charset="0"/>
              </a:rPr>
              <a:t>References</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buFont typeface="+mj-lt"/>
              <a:buAutoNum type="arabicPeriod"/>
            </a:pPr>
            <a:r>
              <a:rPr lang="en-GB" sz="2000" dirty="0">
                <a:effectLst/>
                <a:latin typeface="Arial" panose="020B0604020202020204" pitchFamily="34" charset="0"/>
                <a:ea typeface="Times New Roman" panose="02020603050405020304" pitchFamily="18" charset="0"/>
                <a:cs typeface="Arial" panose="020B0604020202020204" pitchFamily="34" charset="0"/>
              </a:rPr>
              <a:t>MHRA Products - Summary of Product Characteristics: TEKTROTYD 16 micrograms kit for radiopharmaceutical preparation [Internet]. ROTOP </a:t>
            </a:r>
            <a:r>
              <a:rPr lang="en-GB" sz="2000" dirty="0" err="1">
                <a:effectLst/>
                <a:latin typeface="Arial" panose="020B0604020202020204" pitchFamily="34" charset="0"/>
                <a:ea typeface="Times New Roman" panose="02020603050405020304" pitchFamily="18" charset="0"/>
                <a:cs typeface="Arial" panose="020B0604020202020204" pitchFamily="34" charset="0"/>
              </a:rPr>
              <a:t>Pharmaka</a:t>
            </a:r>
            <a:r>
              <a:rPr lang="en-GB" sz="2000" dirty="0">
                <a:effectLst/>
                <a:latin typeface="Arial" panose="020B0604020202020204" pitchFamily="34" charset="0"/>
                <a:ea typeface="Times New Roman" panose="02020603050405020304" pitchFamily="18" charset="0"/>
                <a:cs typeface="Arial" panose="020B0604020202020204" pitchFamily="34" charset="0"/>
              </a:rPr>
              <a:t> GmbH; 2020 [cited 2023 Sept 6]. Available from: </a:t>
            </a:r>
            <a:r>
              <a:rPr lang="en-GB" sz="2000" u="sng" dirty="0">
                <a:solidFill>
                  <a:srgbClr val="0563C1"/>
                </a:solidFill>
                <a:effectLst/>
                <a:latin typeface="Arial" panose="020B0604020202020204" pitchFamily="34" charset="0"/>
                <a:ea typeface="Times New Roman" panose="02020603050405020304" pitchFamily="18" charset="0"/>
                <a:cs typeface="Arial" panose="020B0604020202020204" pitchFamily="34" charset="0"/>
                <a:hlinkClick r:id="rId2"/>
              </a:rPr>
              <a:t>https://mhraproducts4853.blob.core.windows.net/docs/786625d8baede8450a77d21167b5a9df3244a70e</a:t>
            </a:r>
            <a:r>
              <a:rPr lang="en-GB" sz="2000" dirty="0">
                <a:effectLst/>
                <a:latin typeface="Arial" panose="020B0604020202020204" pitchFamily="34" charset="0"/>
                <a:ea typeface="Times New Roman" panose="02020603050405020304" pitchFamily="18" charset="0"/>
                <a:cs typeface="Arial" panose="020B0604020202020204" pitchFamily="34" charset="0"/>
              </a:rPr>
              <a:t>  </a:t>
            </a:r>
            <a:endParaRPr lang="en-GB" sz="2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Font typeface="+mj-lt"/>
              <a:buAutoNum type="arabicPeriod"/>
            </a:pPr>
            <a:r>
              <a:rPr lang="en-GB" sz="2000" dirty="0">
                <a:effectLst/>
                <a:latin typeface="Arial" panose="020B0604020202020204" pitchFamily="34" charset="0"/>
                <a:ea typeface="Times New Roman" panose="02020603050405020304" pitchFamily="18" charset="0"/>
                <a:cs typeface="Arial" panose="020B0604020202020204" pitchFamily="34" charset="0"/>
              </a:rPr>
              <a:t>The Kings Fund. The NHS long-term plan explained. [Internet]. 2019 [cited 2023 Sept 6]. Available from: </a:t>
            </a:r>
            <a:r>
              <a:rPr lang="en-GB" sz="2000" u="sng" dirty="0">
                <a:solidFill>
                  <a:srgbClr val="0563C1"/>
                </a:solidFill>
                <a:effectLst/>
                <a:latin typeface="Arial" panose="020B0604020202020204" pitchFamily="34" charset="0"/>
                <a:ea typeface="Times New Roman" panose="02020603050405020304" pitchFamily="18" charset="0"/>
                <a:cs typeface="Arial" panose="020B0604020202020204" pitchFamily="34" charset="0"/>
                <a:hlinkClick r:id="rId3"/>
              </a:rPr>
              <a:t>https://www.kingsfund.org.uk/publications/nhs-long-term-plan-explained</a:t>
            </a:r>
            <a:r>
              <a:rPr lang="en-GB" sz="2000" dirty="0">
                <a:effectLst/>
                <a:latin typeface="Arial" panose="020B0604020202020204" pitchFamily="34" charset="0"/>
                <a:ea typeface="Times New Roman" panose="02020603050405020304" pitchFamily="18" charset="0"/>
                <a:cs typeface="Arial" panose="020B0604020202020204" pitchFamily="34" charset="0"/>
              </a:rPr>
              <a:t> </a:t>
            </a:r>
            <a:endParaRPr lang="en-GB" sz="20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4" name="Diagram 3">
            <a:extLst>
              <a:ext uri="{FF2B5EF4-FFF2-40B4-BE49-F238E27FC236}">
                <a16:creationId xmlns:a16="http://schemas.microsoft.com/office/drawing/2014/main" id="{5C046B39-7CA0-AE31-B6FB-65D76A3A130C}"/>
              </a:ext>
            </a:extLst>
          </p:cNvPr>
          <p:cNvGraphicFramePr/>
          <p:nvPr>
            <p:extLst>
              <p:ext uri="{D42A27DB-BD31-4B8C-83A1-F6EECF244321}">
                <p14:modId xmlns:p14="http://schemas.microsoft.com/office/powerpoint/2010/main" val="4072631400"/>
              </p:ext>
            </p:extLst>
          </p:nvPr>
        </p:nvGraphicFramePr>
        <p:xfrm>
          <a:off x="790647" y="26437000"/>
          <a:ext cx="28784060" cy="1437411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9" name="TextBox 28">
            <a:extLst>
              <a:ext uri="{FF2B5EF4-FFF2-40B4-BE49-F238E27FC236}">
                <a16:creationId xmlns:a16="http://schemas.microsoft.com/office/drawing/2014/main" id="{EBEAF665-2B14-1D60-D720-768423DB57C3}"/>
              </a:ext>
            </a:extLst>
          </p:cNvPr>
          <p:cNvSpPr txBox="1"/>
          <p:nvPr/>
        </p:nvSpPr>
        <p:spPr>
          <a:xfrm>
            <a:off x="890335" y="9889830"/>
            <a:ext cx="15785431" cy="3477875"/>
          </a:xfrm>
          <a:prstGeom prst="rect">
            <a:avLst/>
          </a:prstGeom>
          <a:noFill/>
          <a:ln w="38100">
            <a:solidFill>
              <a:schemeClr val="accent6">
                <a:lumMod val="50000"/>
              </a:schemeClr>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fontAlgn="base">
              <a:spcBef>
                <a:spcPts val="600"/>
              </a:spcBef>
              <a:spcAft>
                <a:spcPts val="600"/>
              </a:spcAft>
            </a:pPr>
            <a:r>
              <a:rPr lang="en-GB" sz="2500" b="1"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Aim</a:t>
            </a:r>
          </a:p>
          <a:p>
            <a:pPr fontAlgn="base">
              <a:spcBef>
                <a:spcPts val="600"/>
              </a:spcBef>
              <a:spcAft>
                <a:spcPts val="600"/>
              </a:spcAft>
            </a:pPr>
            <a:r>
              <a:rPr lang="en-GB" sz="2500" dirty="0">
                <a:latin typeface="Arial" panose="020B0604020202020204" pitchFamily="34" charset="0"/>
              </a:rPr>
              <a:t>The</a:t>
            </a:r>
            <a:r>
              <a:rPr lang="en-GB" sz="2500" dirty="0">
                <a:solidFill>
                  <a:schemeClr val="tx1"/>
                </a:solidFill>
                <a:effectLst/>
                <a:latin typeface="Arial" panose="020B0604020202020204" pitchFamily="34" charset="0"/>
                <a:ea typeface="Times New Roman" panose="02020603050405020304" pitchFamily="18" charset="0"/>
              </a:rPr>
              <a:t> aim of this project was to develop appropriate guidance on 99mTc-Tektrotyd scan and drug interactions for the NM department and reduce the number of these enquiries received by the MI team</a:t>
            </a:r>
            <a:endParaRPr lang="en-GB" sz="2500" dirty="0">
              <a:solidFill>
                <a:schemeClr val="tx1"/>
              </a:solidFill>
              <a:latin typeface="Arial" panose="020B0604020202020204" pitchFamily="34" charset="0"/>
              <a:ea typeface="Times New Roman" panose="02020603050405020304" pitchFamily="18" charset="0"/>
            </a:endParaRPr>
          </a:p>
          <a:p>
            <a:pPr fontAlgn="base">
              <a:spcBef>
                <a:spcPts val="1200"/>
              </a:spcBef>
              <a:spcAft>
                <a:spcPts val="600"/>
              </a:spcAft>
            </a:pPr>
            <a:r>
              <a:rPr lang="en-GB" sz="2500" b="1"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Objectives</a:t>
            </a:r>
          </a:p>
          <a:p>
            <a:pPr marL="342900" indent="-342900" fontAlgn="base">
              <a:spcBef>
                <a:spcPts val="600"/>
              </a:spcBef>
              <a:spcAft>
                <a:spcPts val="600"/>
              </a:spcAft>
              <a:buFont typeface="Arial" panose="020B0604020202020204" pitchFamily="34" charset="0"/>
              <a:buChar char="•"/>
            </a:pPr>
            <a:r>
              <a:rPr lang="en-GB" sz="2500" dirty="0">
                <a:solidFill>
                  <a:schemeClr val="tx1"/>
                </a:solidFill>
                <a:latin typeface="Arial" panose="020B0604020202020204" pitchFamily="34" charset="0"/>
                <a:ea typeface="Times New Roman" panose="02020603050405020304" pitchFamily="18" charset="0"/>
              </a:rPr>
              <a:t>To reduce the number of </a:t>
            </a:r>
            <a:r>
              <a:rPr lang="en-GB" sz="2500" dirty="0">
                <a:solidFill>
                  <a:schemeClr val="tx1"/>
                </a:solidFill>
                <a:effectLst/>
                <a:latin typeface="Arial" panose="020B0604020202020204" pitchFamily="34" charset="0"/>
                <a:ea typeface="Times New Roman" panose="02020603050405020304" pitchFamily="18" charset="0"/>
              </a:rPr>
              <a:t>99mTc-Tektrotyd scan and drug interaction enquiries </a:t>
            </a:r>
          </a:p>
          <a:p>
            <a:pPr marL="342900" indent="-342900" fontAlgn="base">
              <a:spcBef>
                <a:spcPts val="600"/>
              </a:spcBef>
              <a:spcAft>
                <a:spcPts val="600"/>
              </a:spcAft>
              <a:buFont typeface="Arial" panose="020B0604020202020204" pitchFamily="34" charset="0"/>
              <a:buChar char="•"/>
            </a:pPr>
            <a:r>
              <a:rPr lang="en-GB" sz="2500" dirty="0">
                <a:solidFill>
                  <a:schemeClr val="tx1"/>
                </a:solidFill>
                <a:latin typeface="Arial" panose="020B0604020202020204" pitchFamily="34" charset="0"/>
                <a:ea typeface="Times New Roman" panose="02020603050405020304" pitchFamily="18" charset="0"/>
              </a:rPr>
              <a:t>To develop clear guidance supporting the NM team to answer </a:t>
            </a:r>
            <a:r>
              <a:rPr lang="en-GB" sz="2500" dirty="0">
                <a:solidFill>
                  <a:schemeClr val="tx1"/>
                </a:solidFill>
                <a:effectLst/>
                <a:latin typeface="Arial" panose="020B0604020202020204" pitchFamily="34" charset="0"/>
                <a:ea typeface="Times New Roman" panose="02020603050405020304" pitchFamily="18" charset="0"/>
              </a:rPr>
              <a:t>simple drug interactions with this diagnostic scan</a:t>
            </a:r>
            <a:endParaRPr lang="en-GB" sz="2500" dirty="0">
              <a:solidFill>
                <a:schemeClr val="tx1"/>
              </a:solidFill>
              <a:latin typeface="Arial" panose="020B0604020202020204" pitchFamily="34" charset="0"/>
              <a:ea typeface="Times New Roman" panose="02020603050405020304" pitchFamily="18" charset="0"/>
            </a:endParaRPr>
          </a:p>
        </p:txBody>
      </p:sp>
      <p:grpSp>
        <p:nvGrpSpPr>
          <p:cNvPr id="3" name="Group 2">
            <a:extLst>
              <a:ext uri="{FF2B5EF4-FFF2-40B4-BE49-F238E27FC236}">
                <a16:creationId xmlns:a16="http://schemas.microsoft.com/office/drawing/2014/main" id="{859D530E-F539-5556-B60E-3EC3BC53B1AE}"/>
              </a:ext>
            </a:extLst>
          </p:cNvPr>
          <p:cNvGrpSpPr/>
          <p:nvPr/>
        </p:nvGrpSpPr>
        <p:grpSpPr>
          <a:xfrm>
            <a:off x="17036705" y="2815450"/>
            <a:ext cx="12348173" cy="10839668"/>
            <a:chOff x="16983670" y="2893516"/>
            <a:chExt cx="10861113" cy="9672188"/>
          </a:xfrm>
        </p:grpSpPr>
        <p:pic>
          <p:nvPicPr>
            <p:cNvPr id="28" name="Picture 27">
              <a:extLst>
                <a:ext uri="{FF2B5EF4-FFF2-40B4-BE49-F238E27FC236}">
                  <a16:creationId xmlns:a16="http://schemas.microsoft.com/office/drawing/2014/main" id="{90AF0FEB-75AF-98A7-275A-D9BC0FE920EC}"/>
                </a:ext>
              </a:extLst>
            </p:cNvPr>
            <p:cNvPicPr>
              <a:picLocks noChangeAspect="1"/>
            </p:cNvPicPr>
            <p:nvPr/>
          </p:nvPicPr>
          <p:blipFill>
            <a:blip r:embed="rId9"/>
            <a:stretch>
              <a:fillRect/>
            </a:stretch>
          </p:blipFill>
          <p:spPr>
            <a:xfrm>
              <a:off x="16983670" y="2893516"/>
              <a:ext cx="10861113" cy="9006776"/>
            </a:xfrm>
            <a:prstGeom prst="rect">
              <a:avLst/>
            </a:prstGeom>
          </p:spPr>
        </p:pic>
        <p:sp>
          <p:nvSpPr>
            <p:cNvPr id="2" name="TextBox 1">
              <a:extLst>
                <a:ext uri="{FF2B5EF4-FFF2-40B4-BE49-F238E27FC236}">
                  <a16:creationId xmlns:a16="http://schemas.microsoft.com/office/drawing/2014/main" id="{934F4979-6145-2F5E-BA76-AAA3083C2F1C}"/>
                </a:ext>
              </a:extLst>
            </p:cNvPr>
            <p:cNvSpPr txBox="1"/>
            <p:nvPr/>
          </p:nvSpPr>
          <p:spPr>
            <a:xfrm>
              <a:off x="17159213" y="11900292"/>
              <a:ext cx="10685569" cy="665412"/>
            </a:xfrm>
            <a:prstGeom prst="rect">
              <a:avLst/>
            </a:prstGeom>
            <a:noFill/>
          </p:spPr>
          <p:txBody>
            <a:bodyPr wrap="square" rtlCol="0">
              <a:spAutoFit/>
            </a:bodyPr>
            <a:lstStyle/>
            <a:p>
              <a:r>
                <a:rPr lang="en-GB" sz="2000" dirty="0">
                  <a:solidFill>
                    <a:schemeClr val="accent6">
                      <a:lumMod val="50000"/>
                    </a:schemeClr>
                  </a:solidFill>
                  <a:latin typeface="Arial" panose="020B0604020202020204" pitchFamily="34" charset="0"/>
                  <a:cs typeface="Arial" panose="020B0604020202020204" pitchFamily="34" charset="0"/>
                </a:rPr>
                <a:t>SPECT-CT imaging with </a:t>
              </a:r>
              <a:r>
                <a:rPr lang="en-GB" sz="2000" dirty="0">
                  <a:solidFill>
                    <a:schemeClr val="accent6">
                      <a:lumMod val="50000"/>
                    </a:schemeClr>
                  </a:solidFill>
                  <a:effectLst/>
                  <a:latin typeface="Arial" panose="020B0604020202020204" pitchFamily="34" charset="0"/>
                  <a:ea typeface="Times New Roman" panose="02020603050405020304" pitchFamily="18" charset="0"/>
                  <a:cs typeface="Arial" panose="020B0604020202020204" pitchFamily="34" charset="0"/>
                </a:rPr>
                <a:t>99mTc-Tektrotyd scan showing local advance </a:t>
              </a:r>
              <a:r>
                <a:rPr lang="en-GB" sz="2000" dirty="0" err="1">
                  <a:solidFill>
                    <a:schemeClr val="accent6">
                      <a:lumMod val="50000"/>
                    </a:schemeClr>
                  </a:solidFill>
                  <a:effectLst/>
                  <a:latin typeface="Arial" panose="020B0604020202020204" pitchFamily="34" charset="0"/>
                  <a:ea typeface="Times New Roman" panose="02020603050405020304" pitchFamily="18" charset="0"/>
                  <a:cs typeface="Arial" panose="020B0604020202020204" pitchFamily="34" charset="0"/>
                </a:rPr>
                <a:t>tumor</a:t>
              </a:r>
              <a:r>
                <a:rPr lang="en-GB" sz="2000" dirty="0">
                  <a:solidFill>
                    <a:schemeClr val="accent6">
                      <a:lumMod val="50000"/>
                    </a:schemeClr>
                  </a:solidFill>
                  <a:effectLst/>
                  <a:latin typeface="Arial" panose="020B0604020202020204" pitchFamily="34" charset="0"/>
                  <a:ea typeface="Times New Roman" panose="02020603050405020304" pitchFamily="18" charset="0"/>
                  <a:cs typeface="Arial" panose="020B0604020202020204" pitchFamily="34" charset="0"/>
                </a:rPr>
                <a:t>. </a:t>
              </a:r>
            </a:p>
            <a:p>
              <a:r>
                <a:rPr lang="en-GB" sz="2000" dirty="0">
                  <a:solidFill>
                    <a:schemeClr val="accent6">
                      <a:lumMod val="50000"/>
                    </a:schemeClr>
                  </a:solidFill>
                  <a:latin typeface="Arial" panose="020B0604020202020204" pitchFamily="34" charset="0"/>
                  <a:cs typeface="Arial" panose="020B0604020202020204" pitchFamily="34" charset="0"/>
                </a:rPr>
                <a:t>Image from </a:t>
              </a:r>
              <a:r>
                <a:rPr lang="en-GB" sz="2000" b="0" i="1" dirty="0">
                  <a:solidFill>
                    <a:schemeClr val="accent6">
                      <a:lumMod val="50000"/>
                    </a:schemeClr>
                  </a:solidFill>
                  <a:effectLst/>
                  <a:latin typeface="Arial" panose="020B0604020202020204" pitchFamily="34" charset="0"/>
                  <a:cs typeface="Arial" panose="020B0604020202020204" pitchFamily="34" charset="0"/>
                </a:rPr>
                <a:t>Journal of Nuclear Medicine May 2019, 60 (supplement 1) 1528</a:t>
              </a:r>
              <a:endParaRPr lang="en-GB" sz="2000" i="1" dirty="0">
                <a:solidFill>
                  <a:schemeClr val="accent6">
                    <a:lumMod val="50000"/>
                  </a:schemeClr>
                </a:solidFill>
                <a:latin typeface="Arial" panose="020B0604020202020204" pitchFamily="34" charset="0"/>
                <a:cs typeface="Arial" panose="020B0604020202020204" pitchFamily="34" charset="0"/>
              </a:endParaRPr>
            </a:p>
          </p:txBody>
        </p:sp>
      </p:grpSp>
      <p:grpSp>
        <p:nvGrpSpPr>
          <p:cNvPr id="12" name="Group 11">
            <a:extLst>
              <a:ext uri="{FF2B5EF4-FFF2-40B4-BE49-F238E27FC236}">
                <a16:creationId xmlns:a16="http://schemas.microsoft.com/office/drawing/2014/main" id="{70F2FF8A-2368-E755-D2D5-966E152D8724}"/>
              </a:ext>
            </a:extLst>
          </p:cNvPr>
          <p:cNvGrpSpPr/>
          <p:nvPr/>
        </p:nvGrpSpPr>
        <p:grpSpPr>
          <a:xfrm>
            <a:off x="721893" y="14101011"/>
            <a:ext cx="17348531" cy="11863136"/>
            <a:chOff x="890333" y="14774779"/>
            <a:chExt cx="16939461" cy="10996863"/>
          </a:xfrm>
        </p:grpSpPr>
        <p:pic>
          <p:nvPicPr>
            <p:cNvPr id="7" name="Picture 6">
              <a:extLst>
                <a:ext uri="{FF2B5EF4-FFF2-40B4-BE49-F238E27FC236}">
                  <a16:creationId xmlns:a16="http://schemas.microsoft.com/office/drawing/2014/main" id="{2993E201-EB84-5DDD-C416-734CD9BBD2B8}"/>
                </a:ext>
              </a:extLst>
            </p:cNvPr>
            <p:cNvPicPr>
              <a:picLocks noChangeAspect="1"/>
            </p:cNvPicPr>
            <p:nvPr/>
          </p:nvPicPr>
          <p:blipFill rotWithShape="1">
            <a:blip r:embed="rId10"/>
            <a:srcRect t="13014"/>
            <a:stretch/>
          </p:blipFill>
          <p:spPr>
            <a:xfrm>
              <a:off x="890333" y="15509025"/>
              <a:ext cx="16939461" cy="10262617"/>
            </a:xfrm>
            <a:prstGeom prst="rect">
              <a:avLst/>
            </a:prstGeom>
          </p:spPr>
        </p:pic>
        <p:sp>
          <p:nvSpPr>
            <p:cNvPr id="9" name="TextBox 8">
              <a:extLst>
                <a:ext uri="{FF2B5EF4-FFF2-40B4-BE49-F238E27FC236}">
                  <a16:creationId xmlns:a16="http://schemas.microsoft.com/office/drawing/2014/main" id="{353BE0CD-7459-B3CD-4D51-33387B5742AA}"/>
                </a:ext>
              </a:extLst>
            </p:cNvPr>
            <p:cNvSpPr txBox="1"/>
            <p:nvPr/>
          </p:nvSpPr>
          <p:spPr>
            <a:xfrm>
              <a:off x="890333" y="14774779"/>
              <a:ext cx="11887204" cy="477054"/>
            </a:xfrm>
            <a:prstGeom prst="rect">
              <a:avLst/>
            </a:prstGeom>
            <a:noFill/>
            <a:effectLst/>
          </p:spPr>
          <p:txBody>
            <a:bodyPr wrap="square" rtlCol="0">
              <a:spAutoFit/>
            </a:bodyPr>
            <a:lstStyle/>
            <a:p>
              <a:r>
                <a:rPr lang="en-GB" sz="2500" b="1"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Methods</a:t>
              </a:r>
            </a:p>
          </p:txBody>
        </p:sp>
        <p:sp>
          <p:nvSpPr>
            <p:cNvPr id="11" name="TextBox 10">
              <a:extLst>
                <a:ext uri="{FF2B5EF4-FFF2-40B4-BE49-F238E27FC236}">
                  <a16:creationId xmlns:a16="http://schemas.microsoft.com/office/drawing/2014/main" id="{5AF6A895-0F0C-F5FD-AC9D-6024C663E6F5}"/>
                </a:ext>
              </a:extLst>
            </p:cNvPr>
            <p:cNvSpPr txBox="1"/>
            <p:nvPr/>
          </p:nvSpPr>
          <p:spPr>
            <a:xfrm>
              <a:off x="13571621" y="14774779"/>
              <a:ext cx="4161921" cy="477054"/>
            </a:xfrm>
            <a:prstGeom prst="rect">
              <a:avLst/>
            </a:prstGeom>
            <a:noFill/>
          </p:spPr>
          <p:txBody>
            <a:bodyPr wrap="square" rtlCol="0">
              <a:spAutoFit/>
            </a:bodyPr>
            <a:lstStyle/>
            <a:p>
              <a:r>
                <a:rPr lang="en-GB" sz="2500" b="1"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Results</a:t>
              </a:r>
            </a:p>
          </p:txBody>
        </p:sp>
      </p:grpSp>
      <p:pic>
        <p:nvPicPr>
          <p:cNvPr id="14" name="Picture 13">
            <a:extLst>
              <a:ext uri="{FF2B5EF4-FFF2-40B4-BE49-F238E27FC236}">
                <a16:creationId xmlns:a16="http://schemas.microsoft.com/office/drawing/2014/main" id="{44B29DA1-60AE-A12B-02BB-987FDB08C098}"/>
              </a:ext>
            </a:extLst>
          </p:cNvPr>
          <p:cNvPicPr>
            <a:picLocks noChangeAspect="1"/>
          </p:cNvPicPr>
          <p:nvPr/>
        </p:nvPicPr>
        <p:blipFill>
          <a:blip r:embed="rId11"/>
          <a:stretch>
            <a:fillRect/>
          </a:stretch>
        </p:blipFill>
        <p:spPr>
          <a:xfrm>
            <a:off x="26125714" y="668020"/>
            <a:ext cx="3135084" cy="2098577"/>
          </a:xfrm>
          <a:prstGeom prst="rect">
            <a:avLst/>
          </a:prstGeom>
        </p:spPr>
      </p:pic>
    </p:spTree>
    <p:extLst>
      <p:ext uri="{BB962C8B-B14F-4D97-AF65-F5344CB8AC3E}">
        <p14:creationId xmlns:p14="http://schemas.microsoft.com/office/powerpoint/2010/main" val="12329582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3148</TotalTime>
  <Words>717</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RIBEIRO, Marina (NORTHAMPTON GENERAL HOSPITAL NHS TRUST)</dc:creator>
  <cp:lastModifiedBy>Thompson Clare - Office Manager</cp:lastModifiedBy>
  <cp:revision>12</cp:revision>
  <dcterms:created xsi:type="dcterms:W3CDTF">2023-10-19T13:39:14Z</dcterms:created>
  <dcterms:modified xsi:type="dcterms:W3CDTF">2023-10-31T11:43:50Z</dcterms:modified>
</cp:coreProperties>
</file>