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348260-6C50-42FF-9DDF-5AA6C63628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0F01F3-59BB-44B6-8386-57F3E09B66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646A39-913F-4F91-B989-2627A4296A0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49911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https://future.nhs.uk/UKMedsInfoNetwk/view?objectId=31109200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B4448D-A49D-4B3A-9CB0-AD4D944136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C63FF-7142-4AAF-B963-C8F5F3092BB0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4079A9E-8571-4B74-8CF5-5321E52E23F6}"/>
              </a:ext>
            </a:extLst>
          </p:cNvPr>
          <p:cNvPicPr/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11" t="5737" r="4415" b="11476"/>
          <a:stretch/>
        </p:blipFill>
        <p:spPr bwMode="auto">
          <a:xfrm>
            <a:off x="447040" y="141288"/>
            <a:ext cx="1788160" cy="124237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AA5EB99B-4DE0-4CE6-8AF9-0C2A367A9EBB}"/>
              </a:ext>
            </a:extLst>
          </p:cNvPr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06660" y="180659"/>
            <a:ext cx="1638300" cy="94170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71089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FBFD00F-1011-48E3-AE46-A56ACFD4C9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EC2645-9559-4083-A895-BC22503812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7CF711-7F64-44AA-AAA4-1539954551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06A344-3E2D-41F8-904B-5445F3E6963F}" type="datetimeFigureOut">
              <a:rPr lang="en-GB" smtClean="0"/>
              <a:t>12/05/2023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A91840-F68F-4FEF-A21F-0A5C192084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FA194B-9BC6-4858-9151-6FAC0ED8A0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9C63FF-7142-4AAF-B963-C8F5F3092BB0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0A02615-1652-4325-B247-5769964996D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5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9682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5D8C51-AD32-4DC2-B1F8-A41AA3E169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44770" y="1423837"/>
            <a:ext cx="9144000" cy="1870944"/>
          </a:xfrm>
        </p:spPr>
        <p:txBody>
          <a:bodyPr/>
          <a:lstStyle/>
          <a:p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Incident in Medicines Information Scheme (IRMIS)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2A9339E-78B5-4621-A63A-F7A94D6143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09404"/>
            <a:ext cx="9144000" cy="1655762"/>
          </a:xfrm>
        </p:spPr>
        <p:txBody>
          <a:bodyPr>
            <a:normAutofit/>
          </a:bodyPr>
          <a:lstStyle/>
          <a:p>
            <a:r>
              <a:rPr lang="en-GB" sz="4400" b="1" dirty="0"/>
              <a:t>Q1: January to March 2023</a:t>
            </a:r>
          </a:p>
        </p:txBody>
      </p:sp>
    </p:spTree>
    <p:extLst>
      <p:ext uri="{BB962C8B-B14F-4D97-AF65-F5344CB8AC3E}">
        <p14:creationId xmlns:p14="http://schemas.microsoft.com/office/powerpoint/2010/main" val="26491590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9EFA36-25AF-4C6D-9D9D-F0133B66C2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68525"/>
            <a:ext cx="9144000" cy="1150127"/>
          </a:xfrm>
        </p:spPr>
        <p:txBody>
          <a:bodyPr/>
          <a:lstStyle/>
          <a:p>
            <a:r>
              <a:rPr lang="en-GB" b="1" dirty="0"/>
              <a:t>The stats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3B3619-86C2-493F-A467-AD21AC2C14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06438" y="5958950"/>
            <a:ext cx="9144000" cy="530525"/>
          </a:xfrm>
        </p:spPr>
        <p:txBody>
          <a:bodyPr/>
          <a:lstStyle/>
          <a:p>
            <a:r>
              <a:rPr lang="en-GB" dirty="0"/>
              <a:t>No publication errors reported in Q1 2023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07C3E3A4-B4BD-4B13-8627-82FAD4DE16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1890901"/>
              </p:ext>
            </p:extLst>
          </p:nvPr>
        </p:nvGraphicFramePr>
        <p:xfrm>
          <a:off x="2159000" y="2349501"/>
          <a:ext cx="7048500" cy="24003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48500">
                  <a:extLst>
                    <a:ext uri="{9D8B030D-6E8A-4147-A177-3AD203B41FA5}">
                      <a16:colId xmlns:a16="http://schemas.microsoft.com/office/drawing/2014/main" val="3807576501"/>
                    </a:ext>
                  </a:extLst>
                </a:gridCol>
              </a:tblGrid>
              <a:tr h="34290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800" dirty="0">
                          <a:effectLst/>
                        </a:rPr>
                        <a:t>Enquiries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87748398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800" dirty="0">
                          <a:effectLst/>
                        </a:rPr>
                        <a:t>Number for this period: 8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43724660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800" dirty="0">
                          <a:effectLst/>
                        </a:rPr>
                        <a:t>Number of errors: 6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59408430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800" dirty="0">
                          <a:effectLst/>
                        </a:rPr>
                        <a:t>Number of near misses: 2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66333639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800" dirty="0">
                          <a:effectLst/>
                        </a:rPr>
                        <a:t>Number related to data: 3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85913056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800" dirty="0">
                          <a:effectLst/>
                        </a:rPr>
                        <a:t>Number related to advice: 5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69354881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800" dirty="0">
                          <a:effectLst/>
                        </a:rPr>
                        <a:t>Number where description ‘not known’: 0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891902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27929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29E942-F6B9-4CD3-A3F5-8AE4379678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69671" y="485549"/>
            <a:ext cx="7870372" cy="1375908"/>
          </a:xfrm>
        </p:spPr>
        <p:txBody>
          <a:bodyPr>
            <a:normAutofit fontScale="90000"/>
          </a:bodyPr>
          <a:lstStyle/>
          <a:p>
            <a:r>
              <a:rPr lang="en-GB" b="1" dirty="0"/>
              <a:t>Top QRMG recommendations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A56528C4-3FC8-466F-8017-6788AF650D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4367913"/>
              </p:ext>
            </p:extLst>
          </p:nvPr>
        </p:nvGraphicFramePr>
        <p:xfrm>
          <a:off x="1752600" y="2158999"/>
          <a:ext cx="8915400" cy="4213451"/>
        </p:xfrm>
        <a:graphic>
          <a:graphicData uri="http://schemas.openxmlformats.org/drawingml/2006/table">
            <a:tbl>
              <a:tblPr firstRow="1" firstCol="1" bandRow="1"/>
              <a:tblGrid>
                <a:gridCol w="8915400">
                  <a:extLst>
                    <a:ext uri="{9D8B030D-6E8A-4147-A177-3AD203B41FA5}">
                      <a16:colId xmlns:a16="http://schemas.microsoft.com/office/drawing/2014/main" val="2648611098"/>
                    </a:ext>
                  </a:extLst>
                </a:gridCol>
              </a:tblGrid>
              <a:tr h="421345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8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8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Top 3 recommendations from QRMG for this quarter: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24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Read the documented questions back to the enquirer before ending the call and repeat the question(s) in when you respond.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24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Do not feel pressurised into answering high risk questions immediately (e.g., dosing calculations, pregnancy, breast feeding, poisoning).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24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If there is doubt about the question asked once research starts, stop, and contact the enquirer to get clarification.</a:t>
                      </a:r>
                      <a:endParaRPr lang="en-GB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57150" cap="flat" cmpd="dbl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7676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84005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BC7D78-3E48-4E48-A142-13DADE0472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17967"/>
            <a:ext cx="9144000" cy="951366"/>
          </a:xfrm>
        </p:spPr>
        <p:txBody>
          <a:bodyPr/>
          <a:lstStyle/>
          <a:p>
            <a:r>
              <a:rPr lang="en-GB" b="1" dirty="0"/>
              <a:t>Comments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47445B3-DB66-4BA0-9262-FA78204639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730829"/>
            <a:ext cx="9144000" cy="4709204"/>
          </a:xfrm>
        </p:spPr>
        <p:txBody>
          <a:bodyPr>
            <a:normAutofit/>
          </a:bodyPr>
          <a:lstStyle/>
          <a:p>
            <a:pPr algn="l"/>
            <a:r>
              <a:rPr lang="en-GB" sz="4000" dirty="0"/>
              <a:t>Most errors  involved:</a:t>
            </a:r>
          </a:p>
          <a:p>
            <a:pPr marL="342900" indent="-342900" algn="l">
              <a:buFontTx/>
              <a:buChar char="-"/>
            </a:pPr>
            <a:r>
              <a:rPr lang="en-GB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High workload</a:t>
            </a:r>
          </a:p>
          <a:p>
            <a:pPr marL="342900" indent="-342900" algn="l">
              <a:buFontTx/>
              <a:buChar char="-"/>
            </a:pPr>
            <a:r>
              <a:rPr lang="en-GB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Interruptions</a:t>
            </a:r>
          </a:p>
          <a:p>
            <a:pPr algn="l"/>
            <a:endParaRPr lang="en-GB" sz="4000" dirty="0"/>
          </a:p>
          <a:p>
            <a:pPr algn="l"/>
            <a:r>
              <a:rPr lang="en-GB" sz="4000" dirty="0"/>
              <a:t>The main enquiry type was interactions.</a:t>
            </a:r>
          </a:p>
          <a:p>
            <a:pPr marL="342900" indent="-342900" algn="l">
              <a:buFontTx/>
              <a:buChar char="-"/>
            </a:pPr>
            <a:endParaRPr lang="en-GB" sz="4000" dirty="0"/>
          </a:p>
          <a:p>
            <a:pPr algn="l"/>
            <a:r>
              <a:rPr lang="en-GB" sz="4000" dirty="0"/>
              <a:t>None were considered to have major risk to patient.</a:t>
            </a:r>
          </a:p>
        </p:txBody>
      </p:sp>
    </p:spTree>
    <p:extLst>
      <p:ext uri="{BB962C8B-B14F-4D97-AF65-F5344CB8AC3E}">
        <p14:creationId xmlns:p14="http://schemas.microsoft.com/office/powerpoint/2010/main" val="775133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1B1381-FA66-4E19-8D5E-978FFCC031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69670" y="452892"/>
            <a:ext cx="7870373" cy="1147308"/>
          </a:xfrm>
        </p:spPr>
        <p:txBody>
          <a:bodyPr>
            <a:normAutofit fontScale="90000"/>
          </a:bodyPr>
          <a:lstStyle/>
          <a:p>
            <a:r>
              <a:rPr lang="en-GB" b="1" dirty="0"/>
              <a:t>Q1 2023 Incident Examples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2EBEB92-520C-4204-A92E-B4A0A52BAC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3771" y="1747157"/>
            <a:ext cx="10597243" cy="4914900"/>
          </a:xfrm>
        </p:spPr>
        <p:txBody>
          <a:bodyPr>
            <a:norm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2600" dirty="0"/>
              <a:t>Mishearing look-alike or sound-alike drug names, e.g. statin and simvastatin, </a:t>
            </a:r>
            <a:r>
              <a:rPr lang="en-GB" sz="2600" dirty="0" err="1"/>
              <a:t>Twinrix</a:t>
            </a:r>
            <a:r>
              <a:rPr lang="en-GB" sz="2600" dirty="0"/>
              <a:t> and Shingrix.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GB" sz="2600" dirty="0"/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2600" dirty="0"/>
              <a:t>Miscalculating the toxic dose following an overdose with diltiazem.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GB" sz="26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/>
              <a:t>Mixing up the answers for two different interaction enquiries involving the same drug.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GB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/>
              <a:t>Copying the wrong information for the wrong drug for a temperature excursion answer.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975441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231</Words>
  <Application>Microsoft Office PowerPoint</Application>
  <PresentationFormat>Widescreen</PresentationFormat>
  <Paragraphs>33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Incident in Medicines Information Scheme (IRMIS)</vt:lpstr>
      <vt:lpstr>The stats</vt:lpstr>
      <vt:lpstr>Top QRMG recommendations</vt:lpstr>
      <vt:lpstr>Comments</vt:lpstr>
      <vt:lpstr>Q1 2023 Incident Examples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HUSAIN, Iram (LONDON NORTH WEST UNIVERSITY HEALTHCARE NHS TRUST)</dc:creator>
  <cp:lastModifiedBy>HUSAIN, Iram (LONDON NORTH WEST UNIVERSITY HEALTHCARE NHS TRUST)</cp:lastModifiedBy>
  <cp:revision>13</cp:revision>
  <dcterms:created xsi:type="dcterms:W3CDTF">2022-03-08T11:18:28Z</dcterms:created>
  <dcterms:modified xsi:type="dcterms:W3CDTF">2023-05-12T16:04:16Z</dcterms:modified>
</cp:coreProperties>
</file>