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48260-6C50-42FF-9DDF-5AA6C6362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F01F3-59BB-44B6-8386-57F3E09B6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46A39-913F-4F91-B989-2627A429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4991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https://future.nhs.uk/UKMedsInfoNetwk/view?objectId=31109200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4448D-A49D-4B3A-9CB0-AD4D9441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63FF-7142-4AAF-B963-C8F5F3092BB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079A9E-8571-4B74-8CF5-5321E52E23F6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" t="5737" r="4415" b="11476"/>
          <a:stretch/>
        </p:blipFill>
        <p:spPr bwMode="auto">
          <a:xfrm>
            <a:off x="447040" y="141288"/>
            <a:ext cx="1788160" cy="12423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5EB99B-4DE0-4CE6-8AF9-0C2A367A9EBB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660" y="180659"/>
            <a:ext cx="1638300" cy="941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108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BFD00F-1011-48E3-AE46-A56ACFD4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C2645-9559-4083-A895-BC2250381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CF711-7F64-44AA-AAA4-153995455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6A344-3E2D-41F8-904B-5445F3E6963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91840-F68F-4FEF-A21F-0A5C19208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A194B-9BC6-4858-9151-6FAC0ED8A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C63FF-7142-4AAF-B963-C8F5F3092BB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A02615-1652-4325-B247-5769964996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8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D8C51-AD32-4DC2-B1F8-A41AA3E16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4770" y="1423837"/>
            <a:ext cx="9144000" cy="1870944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 in Medicines Information Scheme (IRMIS)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A9339E-78B5-4621-A63A-F7A94D61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9404"/>
            <a:ext cx="9144000" cy="1655762"/>
          </a:xfrm>
        </p:spPr>
        <p:txBody>
          <a:bodyPr>
            <a:normAutofit/>
          </a:bodyPr>
          <a:lstStyle/>
          <a:p>
            <a:r>
              <a:rPr lang="en-GB" sz="4400" b="1" dirty="0"/>
              <a:t>Q1: January to March 2023</a:t>
            </a:r>
          </a:p>
        </p:txBody>
      </p:sp>
    </p:spTree>
    <p:extLst>
      <p:ext uri="{BB962C8B-B14F-4D97-AF65-F5344CB8AC3E}">
        <p14:creationId xmlns:p14="http://schemas.microsoft.com/office/powerpoint/2010/main" val="264915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EFA36-25AF-4C6D-9D9D-F0133B66C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8525"/>
            <a:ext cx="9144000" cy="1150127"/>
          </a:xfrm>
        </p:spPr>
        <p:txBody>
          <a:bodyPr/>
          <a:lstStyle/>
          <a:p>
            <a:r>
              <a:rPr lang="en-GB" b="1" dirty="0"/>
              <a:t>The stats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B3619-86C2-493F-A467-AD21AC2C1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6438" y="5958950"/>
            <a:ext cx="9144000" cy="530525"/>
          </a:xfrm>
        </p:spPr>
        <p:txBody>
          <a:bodyPr/>
          <a:lstStyle/>
          <a:p>
            <a:r>
              <a:rPr lang="en-GB" dirty="0"/>
              <a:t>No publication errors reported in Q1 2023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C3E3A4-B4BD-4B13-8627-82FAD4DE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890901"/>
              </p:ext>
            </p:extLst>
          </p:nvPr>
        </p:nvGraphicFramePr>
        <p:xfrm>
          <a:off x="2159000" y="2349501"/>
          <a:ext cx="7048500" cy="2400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8500">
                  <a:extLst>
                    <a:ext uri="{9D8B030D-6E8A-4147-A177-3AD203B41FA5}">
                      <a16:colId xmlns:a16="http://schemas.microsoft.com/office/drawing/2014/main" val="38075765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Enquiries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774839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for this period: 8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372466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of errors: 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40843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of near misses: 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33363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related to data: 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591305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related to advice: 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935488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where description ‘not known’: 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9190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7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9E942-F6B9-4CD3-A3F5-8AE437967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671" y="485549"/>
            <a:ext cx="7870372" cy="137590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Top QRMG recommendations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6528C4-3FC8-466F-8017-6788AF650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367913"/>
              </p:ext>
            </p:extLst>
          </p:nvPr>
        </p:nvGraphicFramePr>
        <p:xfrm>
          <a:off x="1752600" y="2158999"/>
          <a:ext cx="8915400" cy="4213451"/>
        </p:xfrm>
        <a:graphic>
          <a:graphicData uri="http://schemas.openxmlformats.org/drawingml/2006/table">
            <a:tbl>
              <a:tblPr firstRow="1" firstCol="1" bandRow="1"/>
              <a:tblGrid>
                <a:gridCol w="8915400">
                  <a:extLst>
                    <a:ext uri="{9D8B030D-6E8A-4147-A177-3AD203B41FA5}">
                      <a16:colId xmlns:a16="http://schemas.microsoft.com/office/drawing/2014/main" val="2648611098"/>
                    </a:ext>
                  </a:extLst>
                </a:gridCol>
              </a:tblGrid>
              <a:tr h="42134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3 recommendations from QRMG for this quarter: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Read the documented questions back to the enquirer before ending the call and repeat the question(s) in when you respond.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 not feel pressurised into answering high risk questions immediately (e.g., dosing calculations, pregnancy, breast feeding, poisoning).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there is doubt about the question asked once research starts, stop, and contact the enquirer to get clarification.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67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40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7D78-3E48-4E48-A142-13DADE047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7967"/>
            <a:ext cx="9144000" cy="951366"/>
          </a:xfrm>
        </p:spPr>
        <p:txBody>
          <a:bodyPr/>
          <a:lstStyle/>
          <a:p>
            <a:r>
              <a:rPr lang="en-GB" b="1" dirty="0"/>
              <a:t>Comments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7445B3-DB66-4BA0-9262-FA7820463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0829"/>
            <a:ext cx="9144000" cy="4709204"/>
          </a:xfrm>
        </p:spPr>
        <p:txBody>
          <a:bodyPr>
            <a:normAutofit/>
          </a:bodyPr>
          <a:lstStyle/>
          <a:p>
            <a:pPr algn="l"/>
            <a:r>
              <a:rPr lang="en-GB" sz="4000" dirty="0"/>
              <a:t>Most errors  involved:</a:t>
            </a:r>
          </a:p>
          <a:p>
            <a:pPr marL="342900" indent="-342900" algn="l">
              <a:buFontTx/>
              <a:buChar char="-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High workload</a:t>
            </a:r>
          </a:p>
          <a:p>
            <a:pPr marL="342900" indent="-342900" algn="l">
              <a:buFontTx/>
              <a:buChar char="-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Interruptions</a:t>
            </a:r>
          </a:p>
          <a:p>
            <a:pPr algn="l"/>
            <a:endParaRPr lang="en-GB" sz="4000" dirty="0"/>
          </a:p>
          <a:p>
            <a:pPr algn="l"/>
            <a:r>
              <a:rPr lang="en-GB" sz="4000" dirty="0"/>
              <a:t>The main enquiry type was interactions.</a:t>
            </a:r>
          </a:p>
          <a:p>
            <a:pPr marL="342900" indent="-342900" algn="l">
              <a:buFontTx/>
              <a:buChar char="-"/>
            </a:pPr>
            <a:endParaRPr lang="en-GB" sz="4000" dirty="0"/>
          </a:p>
          <a:p>
            <a:pPr algn="l"/>
            <a:r>
              <a:rPr lang="en-GB" sz="4000" dirty="0"/>
              <a:t>None were considered to have major risk to patient.</a:t>
            </a:r>
          </a:p>
        </p:txBody>
      </p:sp>
    </p:spTree>
    <p:extLst>
      <p:ext uri="{BB962C8B-B14F-4D97-AF65-F5344CB8AC3E}">
        <p14:creationId xmlns:p14="http://schemas.microsoft.com/office/powerpoint/2010/main" val="7751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B1381-FA66-4E19-8D5E-978FFCC03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670" y="452892"/>
            <a:ext cx="7870373" cy="114730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Q1 2023 Incident Examples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BEB92-520C-4204-A92E-B4A0A52BA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771" y="1747157"/>
            <a:ext cx="10597243" cy="49149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/>
              <a:t>Mishearing look-alike or sound-alike drug names, e.g. statin and simvastatin, </a:t>
            </a:r>
            <a:r>
              <a:rPr lang="en-GB" sz="2600" dirty="0" err="1"/>
              <a:t>Twinrix</a:t>
            </a:r>
            <a:r>
              <a:rPr lang="en-GB" sz="2600" dirty="0"/>
              <a:t> and Shingrix.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600" dirty="0"/>
              <a:t>Miscalculating the toxic dose following an overdose with diltiazem.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Mixing up the answers for two different interaction enquiries involving the same drug.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Copying the wrong information for the wrong drug for a temperature excursion answer.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544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231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Incident in Medicines Information Scheme (IRMIS)</vt:lpstr>
      <vt:lpstr>The stats</vt:lpstr>
      <vt:lpstr>Top QRMG recommendations</vt:lpstr>
      <vt:lpstr>Comments</vt:lpstr>
      <vt:lpstr>Q1 2023 Incident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HUSAIN, Iram (LONDON NORTH WEST UNIVERSITY HEALTHCARE NHS TRUST)</dc:creator>
  <cp:lastModifiedBy>HUSAIN, Iram (LONDON NORTH WEST UNIVERSITY HEALTHCARE NHS TRUST)</cp:lastModifiedBy>
  <cp:revision>13</cp:revision>
  <dcterms:created xsi:type="dcterms:W3CDTF">2022-03-08T11:18:28Z</dcterms:created>
  <dcterms:modified xsi:type="dcterms:W3CDTF">2023-05-12T16:04:16Z</dcterms:modified>
</cp:coreProperties>
</file>