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sldIdLst>
    <p:sldId id="261" r:id="rId2"/>
    <p:sldId id="270" r:id="rId3"/>
    <p:sldId id="273" r:id="rId4"/>
    <p:sldId id="274" r:id="rId5"/>
    <p:sldId id="272" r:id="rId6"/>
    <p:sldId id="269" r:id="rId7"/>
  </p:sldIdLst>
  <p:sldSz cx="32918400" cy="21945600"/>
  <p:notesSz cx="6858000" cy="9144000"/>
  <p:embeddedFontLst>
    <p:embeddedFont>
      <p:font typeface="Amaranth" panose="020B0604020202020204" charset="0"/>
      <p:regular r:id="rId9"/>
    </p:embeddedFont>
    <p:embeddedFont>
      <p:font typeface="Titillium Web" panose="020B0604020202020204" charset="0"/>
      <p:regular r:id="rId10"/>
    </p:embeddedFont>
  </p:embeddedFontLst>
  <p:custDataLst>
    <p:tags r:id="rId11"/>
  </p:custDataLst>
  <p:defaultTextStyle>
    <a:defPPr>
      <a:defRPr lang="en-US"/>
    </a:defPPr>
    <a:lvl1pPr algn="l" rtl="0" fontAlgn="base">
      <a:spcBef>
        <a:spcPct val="0"/>
      </a:spcBef>
      <a:spcAft>
        <a:spcPct val="0"/>
      </a:spcAft>
      <a:defRPr sz="2714" kern="1200">
        <a:solidFill>
          <a:schemeClr val="tx1"/>
        </a:solidFill>
        <a:latin typeface="Arial"/>
        <a:ea typeface="+mn-ea"/>
        <a:cs typeface="+mn-cs"/>
      </a:defRPr>
    </a:lvl1pPr>
    <a:lvl2pPr marL="326532" algn="l" rtl="0" fontAlgn="base">
      <a:spcBef>
        <a:spcPct val="0"/>
      </a:spcBef>
      <a:spcAft>
        <a:spcPct val="0"/>
      </a:spcAft>
      <a:defRPr sz="2714" kern="1200">
        <a:solidFill>
          <a:schemeClr val="tx1"/>
        </a:solidFill>
        <a:latin typeface="Arial"/>
        <a:ea typeface="+mn-ea"/>
        <a:cs typeface="+mn-cs"/>
      </a:defRPr>
    </a:lvl2pPr>
    <a:lvl3pPr marL="653064" algn="l" rtl="0" fontAlgn="base">
      <a:spcBef>
        <a:spcPct val="0"/>
      </a:spcBef>
      <a:spcAft>
        <a:spcPct val="0"/>
      </a:spcAft>
      <a:defRPr sz="2714" kern="1200">
        <a:solidFill>
          <a:schemeClr val="tx1"/>
        </a:solidFill>
        <a:latin typeface="Arial"/>
        <a:ea typeface="+mn-ea"/>
        <a:cs typeface="+mn-cs"/>
      </a:defRPr>
    </a:lvl3pPr>
    <a:lvl4pPr marL="979597" algn="l" rtl="0" fontAlgn="base">
      <a:spcBef>
        <a:spcPct val="0"/>
      </a:spcBef>
      <a:spcAft>
        <a:spcPct val="0"/>
      </a:spcAft>
      <a:defRPr sz="2714" kern="1200">
        <a:solidFill>
          <a:schemeClr val="tx1"/>
        </a:solidFill>
        <a:latin typeface="Arial"/>
        <a:ea typeface="+mn-ea"/>
        <a:cs typeface="+mn-cs"/>
      </a:defRPr>
    </a:lvl4pPr>
    <a:lvl5pPr marL="1306129" algn="l" rtl="0" fontAlgn="base">
      <a:spcBef>
        <a:spcPct val="0"/>
      </a:spcBef>
      <a:spcAft>
        <a:spcPct val="0"/>
      </a:spcAft>
      <a:defRPr sz="2714" kern="1200">
        <a:solidFill>
          <a:schemeClr val="tx1"/>
        </a:solidFill>
        <a:latin typeface="Arial"/>
        <a:ea typeface="+mn-ea"/>
        <a:cs typeface="+mn-cs"/>
      </a:defRPr>
    </a:lvl5pPr>
    <a:lvl6pPr marL="1632661" algn="l" defTabSz="653064" rtl="0" eaLnBrk="1" latinLnBrk="0" hangingPunct="1">
      <a:defRPr sz="2714" kern="1200">
        <a:solidFill>
          <a:schemeClr val="tx1"/>
        </a:solidFill>
        <a:latin typeface="Arial"/>
        <a:ea typeface="+mn-ea"/>
        <a:cs typeface="+mn-cs"/>
      </a:defRPr>
    </a:lvl6pPr>
    <a:lvl7pPr marL="1959193" algn="l" defTabSz="653064" rtl="0" eaLnBrk="1" latinLnBrk="0" hangingPunct="1">
      <a:defRPr sz="2714" kern="1200">
        <a:solidFill>
          <a:schemeClr val="tx1"/>
        </a:solidFill>
        <a:latin typeface="Arial"/>
        <a:ea typeface="+mn-ea"/>
        <a:cs typeface="+mn-cs"/>
      </a:defRPr>
    </a:lvl7pPr>
    <a:lvl8pPr marL="2285726" algn="l" defTabSz="653064" rtl="0" eaLnBrk="1" latinLnBrk="0" hangingPunct="1">
      <a:defRPr sz="2714" kern="1200">
        <a:solidFill>
          <a:schemeClr val="tx1"/>
        </a:solidFill>
        <a:latin typeface="Arial"/>
        <a:ea typeface="+mn-ea"/>
        <a:cs typeface="+mn-cs"/>
      </a:defRPr>
    </a:lvl8pPr>
    <a:lvl9pPr marL="2612258" algn="l" defTabSz="653064" rtl="0" eaLnBrk="1" latinLnBrk="0" hangingPunct="1">
      <a:defRPr sz="2714"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B4E1"/>
    <a:srgbClr val="C05CBE"/>
    <a:srgbClr val="A6F4CB"/>
    <a:srgbClr val="03AD80"/>
    <a:srgbClr val="138677"/>
    <a:srgbClr val="94D1D5"/>
    <a:srgbClr val="95D5CD"/>
    <a:srgbClr val="028260"/>
    <a:srgbClr val="00808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varScale="1">
        <p:scale>
          <a:sx n="33" d="100"/>
          <a:sy n="33" d="100"/>
        </p:scale>
        <p:origin x="1986" y="132"/>
      </p:cViewPr>
      <p:guideLst>
        <p:guide orient="horz" pos="6912"/>
        <p:guide pos="10368"/>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US" sz="1600" dirty="0"/>
              <a:t>Axillary Staff Responses</a:t>
            </a:r>
          </a:p>
        </c:rich>
      </c:tx>
      <c:layout>
        <c:manualLayout>
          <c:xMode val="edge"/>
          <c:yMode val="edge"/>
          <c:x val="0.14088219690623779"/>
          <c:y val="0"/>
        </c:manualLayout>
      </c:layout>
      <c:overlay val="0"/>
    </c:title>
    <c:autoTitleDeleted val="0"/>
    <c:plotArea>
      <c:layout>
        <c:manualLayout>
          <c:layoutTarget val="inner"/>
          <c:xMode val="edge"/>
          <c:yMode val="edge"/>
          <c:x val="0.1806279667169263"/>
          <c:y val="0.18429468254748183"/>
          <c:w val="0.23860096610264142"/>
          <c:h val="0.35283648117119221"/>
        </c:manualLayout>
      </c:layout>
      <c:pieChart>
        <c:varyColors val="1"/>
        <c:ser>
          <c:idx val="0"/>
          <c:order val="0"/>
          <c:tx>
            <c:strRef>
              <c:f>Sheet1!$B$1</c:f>
              <c:strCache>
                <c:ptCount val="1"/>
                <c:pt idx="0">
                  <c:v>Auxillary Staff</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Community pharmacy assistants</c:v>
                </c:pt>
                <c:pt idx="1">
                  <c:v>Hospital pharmacy dispensers</c:v>
                </c:pt>
                <c:pt idx="2">
                  <c:v>Hospital ATOs</c:v>
                </c:pt>
                <c:pt idx="3">
                  <c:v>Community MCAs</c:v>
                </c:pt>
                <c:pt idx="4">
                  <c:v>Other</c:v>
                </c:pt>
              </c:strCache>
            </c:strRef>
          </c:cat>
          <c:val>
            <c:numRef>
              <c:f>Sheet1!$B$2:$B$6</c:f>
              <c:numCache>
                <c:formatCode>0%</c:formatCode>
                <c:ptCount val="5"/>
                <c:pt idx="0" formatCode="0.00%">
                  <c:v>5.5E-2</c:v>
                </c:pt>
                <c:pt idx="1">
                  <c:v>0.02</c:v>
                </c:pt>
                <c:pt idx="2">
                  <c:v>0.05</c:v>
                </c:pt>
                <c:pt idx="3" formatCode="0.00%">
                  <c:v>0.01</c:v>
                </c:pt>
                <c:pt idx="4" formatCode="0.00%">
                  <c:v>3.3000000000000002E-2</c:v>
                </c:pt>
              </c:numCache>
            </c:numRef>
          </c:val>
          <c:extLst>
            <c:ext xmlns:c16="http://schemas.microsoft.com/office/drawing/2014/chart" uri="{C3380CC4-5D6E-409C-BE32-E72D297353CC}">
              <c16:uniqueId val="{00000000-EBE0-4005-92C7-7727C416D7FC}"/>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40432330932037752"/>
          <c:y val="5.9327198689940103E-2"/>
          <c:w val="0.2805687719886078"/>
          <c:h val="0.7127631330118743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dirty="0"/>
              <a:t>Which of the following are contraindications to breastfeeding?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Which of the following are contraindications to breastfeeding?</c:v>
                </c:pt>
              </c:strCache>
            </c:strRef>
          </c:tx>
          <c:spPr>
            <a:solidFill>
              <a:schemeClr val="accent2"/>
            </a:solidFill>
            <a:ln>
              <a:noFill/>
            </a:ln>
            <a:effectLst/>
          </c:spPr>
          <c:invertIfNegative val="0"/>
          <c:cat>
            <c:strRef>
              <c:f>Sheet1!$A$2:$A$9</c:f>
              <c:strCache>
                <c:ptCount val="8"/>
                <c:pt idx="0">
                  <c:v>Phenylketonuria</c:v>
                </c:pt>
                <c:pt idx="1">
                  <c:v>Galactosaemia</c:v>
                </c:pt>
                <c:pt idx="2">
                  <c:v>Diabetes</c:v>
                </c:pt>
                <c:pt idx="3">
                  <c:v>MSU</c:v>
                </c:pt>
                <c:pt idx="4">
                  <c:v>Hep B</c:v>
                </c:pt>
                <c:pt idx="5">
                  <c:v>Hep C</c:v>
                </c:pt>
                <c:pt idx="6">
                  <c:v>HIV</c:v>
                </c:pt>
                <c:pt idx="7">
                  <c:v>I don’t know</c:v>
                </c:pt>
              </c:strCache>
            </c:strRef>
          </c:cat>
          <c:val>
            <c:numRef>
              <c:f>Sheet1!$B$2:$B$9</c:f>
              <c:numCache>
                <c:formatCode>General</c:formatCode>
                <c:ptCount val="8"/>
                <c:pt idx="0">
                  <c:v>16</c:v>
                </c:pt>
                <c:pt idx="1">
                  <c:v>40</c:v>
                </c:pt>
                <c:pt idx="2">
                  <c:v>1</c:v>
                </c:pt>
                <c:pt idx="3">
                  <c:v>9</c:v>
                </c:pt>
                <c:pt idx="4">
                  <c:v>42</c:v>
                </c:pt>
                <c:pt idx="5">
                  <c:v>44</c:v>
                </c:pt>
                <c:pt idx="6">
                  <c:v>71</c:v>
                </c:pt>
                <c:pt idx="7">
                  <c:v>112</c:v>
                </c:pt>
              </c:numCache>
            </c:numRef>
          </c:val>
          <c:extLst>
            <c:ext xmlns:c16="http://schemas.microsoft.com/office/drawing/2014/chart" uri="{C3380CC4-5D6E-409C-BE32-E72D297353CC}">
              <c16:uniqueId val="{00000000-E587-42E5-9861-2E06F5D87719}"/>
            </c:ext>
          </c:extLst>
        </c:ser>
        <c:dLbls>
          <c:showLegendKey val="0"/>
          <c:showVal val="0"/>
          <c:showCatName val="0"/>
          <c:showSerName val="0"/>
          <c:showPercent val="0"/>
          <c:showBubbleSize val="0"/>
        </c:dLbls>
        <c:gapWidth val="182"/>
        <c:axId val="1632317471"/>
        <c:axId val="1632319551"/>
      </c:barChart>
      <c:catAx>
        <c:axId val="16323174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2319551"/>
        <c:crosses val="autoZero"/>
        <c:auto val="1"/>
        <c:lblAlgn val="ctr"/>
        <c:lblOffset val="100"/>
        <c:noMultiLvlLbl val="0"/>
      </c:catAx>
      <c:valAx>
        <c:axId val="16323195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23174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175">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dirty="0"/>
              <a:t>What further training would you like to see on this subject?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219023622047245"/>
          <c:y val="0.19411176318606282"/>
          <c:w val="0.66249973753280844"/>
          <c:h val="0.56058945114974346"/>
        </c:manualLayout>
      </c:layout>
      <c:barChart>
        <c:barDir val="bar"/>
        <c:grouping val="clustered"/>
        <c:varyColors val="0"/>
        <c:ser>
          <c:idx val="0"/>
          <c:order val="0"/>
          <c:tx>
            <c:strRef>
              <c:f>Sheet1!$B$1</c:f>
              <c:strCache>
                <c:ptCount val="1"/>
                <c:pt idx="0">
                  <c:v>What further training would you like to see on this subject?</c:v>
                </c:pt>
              </c:strCache>
            </c:strRef>
          </c:tx>
          <c:spPr>
            <a:solidFill>
              <a:schemeClr val="accent2"/>
            </a:solidFill>
            <a:ln>
              <a:noFill/>
            </a:ln>
            <a:effectLst/>
          </c:spPr>
          <c:invertIfNegative val="0"/>
          <c:cat>
            <c:strRef>
              <c:f>Sheet1!$A$2:$A$7</c:f>
              <c:strCache>
                <c:ptCount val="6"/>
                <c:pt idx="0">
                  <c:v>Online learning course</c:v>
                </c:pt>
                <c:pt idx="1">
                  <c:v>Face-to-face learning</c:v>
                </c:pt>
                <c:pt idx="2">
                  <c:v>Multidisciplinary teaching</c:v>
                </c:pt>
                <c:pt idx="3">
                  <c:v>CPD articles in the PJ. etc.</c:v>
                </c:pt>
                <c:pt idx="4">
                  <c:v>Video lectures/webinars</c:v>
                </c:pt>
                <c:pt idx="5">
                  <c:v>Podcasts</c:v>
                </c:pt>
              </c:strCache>
            </c:strRef>
          </c:cat>
          <c:val>
            <c:numRef>
              <c:f>Sheet1!$B$2:$B$7</c:f>
              <c:numCache>
                <c:formatCode>General</c:formatCode>
                <c:ptCount val="6"/>
                <c:pt idx="0">
                  <c:v>196</c:v>
                </c:pt>
                <c:pt idx="1">
                  <c:v>71</c:v>
                </c:pt>
                <c:pt idx="2">
                  <c:v>141</c:v>
                </c:pt>
                <c:pt idx="3">
                  <c:v>120</c:v>
                </c:pt>
                <c:pt idx="4">
                  <c:v>111</c:v>
                </c:pt>
                <c:pt idx="5">
                  <c:v>58</c:v>
                </c:pt>
              </c:numCache>
            </c:numRef>
          </c:val>
          <c:extLst>
            <c:ext xmlns:c16="http://schemas.microsoft.com/office/drawing/2014/chart" uri="{C3380CC4-5D6E-409C-BE32-E72D297353CC}">
              <c16:uniqueId val="{00000000-2264-429A-9A92-0391A7F9D798}"/>
            </c:ext>
          </c:extLst>
        </c:ser>
        <c:dLbls>
          <c:showLegendKey val="0"/>
          <c:showVal val="0"/>
          <c:showCatName val="0"/>
          <c:showSerName val="0"/>
          <c:showPercent val="0"/>
          <c:showBubbleSize val="0"/>
        </c:dLbls>
        <c:gapWidth val="182"/>
        <c:axId val="1643421263"/>
        <c:axId val="1643420015"/>
      </c:barChart>
      <c:catAx>
        <c:axId val="1643421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3420015"/>
        <c:crosses val="autoZero"/>
        <c:auto val="1"/>
        <c:lblAlgn val="ctr"/>
        <c:lblOffset val="100"/>
        <c:noMultiLvlLbl val="0"/>
      </c:catAx>
      <c:valAx>
        <c:axId val="1643420015"/>
        <c:scaling>
          <c:orientation val="minMax"/>
          <c:max val="2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34212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57245747792892"/>
          <c:y val="2.9784955127823694E-2"/>
          <c:w val="0.39326032632013042"/>
          <c:h val="0.80302764509365854"/>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57-4026-8A38-4FF9704A55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57-4026-8A38-4FF9704A55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57-4026-8A38-4FF9704A55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57-4026-8A38-4FF9704A55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757-4026-8A38-4FF9704A554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confident - I have a sound knowledge of the safety of drugs in breastfeeding</c:v>
                </c:pt>
                <c:pt idx="1">
                  <c:v>Confident - I feel like I would know where to look to find the appropriate information</c:v>
                </c:pt>
                <c:pt idx="2">
                  <c:v>Somewhat confident - I feel like I would know where to look to find the appropriate information, but feel I would benefit from further training in this area</c:v>
                </c:pt>
                <c:pt idx="3">
                  <c:v>Unsure - I havent dealt with any queries relating to drugs in breastfeeding</c:v>
                </c:pt>
                <c:pt idx="4">
                  <c:v>Not at all confident</c:v>
                </c:pt>
              </c:strCache>
            </c:strRef>
          </c:cat>
          <c:val>
            <c:numRef>
              <c:f>Sheet1!$B$2:$B$6</c:f>
              <c:numCache>
                <c:formatCode>General</c:formatCode>
                <c:ptCount val="5"/>
                <c:pt idx="0">
                  <c:v>12</c:v>
                </c:pt>
                <c:pt idx="1">
                  <c:v>37</c:v>
                </c:pt>
                <c:pt idx="2">
                  <c:v>43</c:v>
                </c:pt>
                <c:pt idx="3">
                  <c:v>12</c:v>
                </c:pt>
                <c:pt idx="4">
                  <c:v>12</c:v>
                </c:pt>
              </c:numCache>
            </c:numRef>
          </c:val>
          <c:extLst>
            <c:ext xmlns:c16="http://schemas.microsoft.com/office/drawing/2014/chart" uri="{C3380CC4-5D6E-409C-BE32-E72D297353CC}">
              <c16:uniqueId val="{0000000A-B757-4026-8A38-4FF9704A5543}"/>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7937106353335899"/>
          <c:y val="2.8093055509402696E-2"/>
          <c:w val="0.35649405078714147"/>
          <c:h val="0.952829539825457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dirty="0"/>
              <a:t>Do you think pharmacists are currently well trained to answer queries related to medicines in breastfeeding?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Do you think pharmacists are currently well trained to answe queries related to medicines in breastfeeding?</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F5C8-464C-B305-311189CBB018}"/>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F5C8-464C-B305-311189CBB018}"/>
              </c:ext>
            </c:extLst>
          </c:dPt>
          <c:dLbls>
            <c:dLbl>
              <c:idx val="0"/>
              <c:layout>
                <c:manualLayout>
                  <c:x val="-6.7155599955243395E-2"/>
                  <c:y val="0.1749281421630572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5C8-464C-B305-311189CBB018}"/>
                </c:ext>
              </c:extLst>
            </c:dLbl>
            <c:dLbl>
              <c:idx val="1"/>
              <c:layout>
                <c:manualLayout>
                  <c:x val="6.5075961799461624E-2"/>
                  <c:y val="-0.219043400160831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5C8-464C-B305-311189CBB01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F5C8-464C-B305-311189CBB01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Which of the following medicines are contraindicated in</a:t>
            </a:r>
            <a:r>
              <a:rPr lang="en-US" sz="1600" baseline="0" dirty="0"/>
              <a:t> breastfeeding?</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Sheet1!$A$2:$A$11</c:f>
              <c:strCache>
                <c:ptCount val="10"/>
                <c:pt idx="0">
                  <c:v>Morphine</c:v>
                </c:pt>
                <c:pt idx="1">
                  <c:v>Tramadol</c:v>
                </c:pt>
                <c:pt idx="2">
                  <c:v>Dihydrocodeine</c:v>
                </c:pt>
                <c:pt idx="3">
                  <c:v>Codeine</c:v>
                </c:pt>
                <c:pt idx="4">
                  <c:v>Diclofenac</c:v>
                </c:pt>
                <c:pt idx="5">
                  <c:v>Aspirin</c:v>
                </c:pt>
                <c:pt idx="6">
                  <c:v>Ibuprofen</c:v>
                </c:pt>
                <c:pt idx="7">
                  <c:v>Paracetamol</c:v>
                </c:pt>
                <c:pt idx="8">
                  <c:v>All of the above</c:v>
                </c:pt>
                <c:pt idx="9">
                  <c:v>I don’t know</c:v>
                </c:pt>
              </c:strCache>
            </c:strRef>
          </c:cat>
          <c:val>
            <c:numRef>
              <c:f>Sheet1!$B$2:$B$11</c:f>
              <c:numCache>
                <c:formatCode>General</c:formatCode>
                <c:ptCount val="10"/>
                <c:pt idx="0">
                  <c:v>100</c:v>
                </c:pt>
                <c:pt idx="1">
                  <c:v>131</c:v>
                </c:pt>
                <c:pt idx="2">
                  <c:v>104</c:v>
                </c:pt>
                <c:pt idx="3">
                  <c:v>158</c:v>
                </c:pt>
                <c:pt idx="4">
                  <c:v>94</c:v>
                </c:pt>
                <c:pt idx="5">
                  <c:v>115</c:v>
                </c:pt>
                <c:pt idx="6">
                  <c:v>59</c:v>
                </c:pt>
                <c:pt idx="7">
                  <c:v>0</c:v>
                </c:pt>
                <c:pt idx="8">
                  <c:v>10</c:v>
                </c:pt>
                <c:pt idx="9">
                  <c:v>33</c:v>
                </c:pt>
              </c:numCache>
            </c:numRef>
          </c:val>
          <c:extLst>
            <c:ext xmlns:c16="http://schemas.microsoft.com/office/drawing/2014/chart" uri="{C3380CC4-5D6E-409C-BE32-E72D297353CC}">
              <c16:uniqueId val="{00000000-5BC7-4A58-9C80-4E18AC2319C7}"/>
            </c:ext>
          </c:extLst>
        </c:ser>
        <c:dLbls>
          <c:showLegendKey val="0"/>
          <c:showVal val="0"/>
          <c:showCatName val="0"/>
          <c:showSerName val="0"/>
          <c:showPercent val="0"/>
          <c:showBubbleSize val="0"/>
        </c:dLbls>
        <c:gapWidth val="182"/>
        <c:axId val="2001019983"/>
        <c:axId val="2001023727"/>
      </c:barChart>
      <c:catAx>
        <c:axId val="20010199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1023727"/>
        <c:crosses val="autoZero"/>
        <c:auto val="1"/>
        <c:lblAlgn val="ctr"/>
        <c:lblOffset val="100"/>
        <c:noMultiLvlLbl val="0"/>
      </c:catAx>
      <c:valAx>
        <c:axId val="2001023727"/>
        <c:scaling>
          <c:orientation val="minMax"/>
          <c:max val="1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10199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Which of the following resources have you used when answering queries relating to drugs in lactation?</a:t>
            </a:r>
          </a:p>
        </c:rich>
      </c:tx>
      <c:layout>
        <c:manualLayout>
          <c:xMode val="edge"/>
          <c:yMode val="edge"/>
          <c:x val="0.11045578869468298"/>
          <c:y val="9.719506769470646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 of Respondents</c:v>
                </c:pt>
              </c:strCache>
            </c:strRef>
          </c:tx>
          <c:spPr>
            <a:solidFill>
              <a:schemeClr val="accent2"/>
            </a:solidFill>
            <a:ln>
              <a:noFill/>
            </a:ln>
            <a:effectLst/>
          </c:spPr>
          <c:invertIfNegative val="0"/>
          <c:cat>
            <c:strRef>
              <c:f>Sheet1!$A$4:$A$17</c:f>
              <c:strCache>
                <c:ptCount val="14"/>
                <c:pt idx="0">
                  <c:v>SPS</c:v>
                </c:pt>
                <c:pt idx="1">
                  <c:v>SPC</c:v>
                </c:pt>
                <c:pt idx="2">
                  <c:v>UKMI</c:v>
                </c:pt>
                <c:pt idx="3">
                  <c:v>The Breastfeeding Network</c:v>
                </c:pt>
                <c:pt idx="4">
                  <c:v>UKDILAS</c:v>
                </c:pt>
                <c:pt idx="5">
                  <c:v>LactMed</c:v>
                </c:pt>
                <c:pt idx="6">
                  <c:v>Drugs in Pregnancy and Lactation</c:v>
                </c:pt>
                <c:pt idx="7">
                  <c:v>Hales Medications and Mothers Milk</c:v>
                </c:pt>
                <c:pt idx="8">
                  <c:v>Unicef UK Baby Friendly</c:v>
                </c:pt>
                <c:pt idx="9">
                  <c:v>Toxbase</c:v>
                </c:pt>
                <c:pt idx="10">
                  <c:v>UKTIS/BUMPS</c:v>
                </c:pt>
                <c:pt idx="11">
                  <c:v>La Leche League</c:v>
                </c:pt>
                <c:pt idx="12">
                  <c:v>Renal Drugs Database</c:v>
                </c:pt>
                <c:pt idx="13">
                  <c:v>AptaClub</c:v>
                </c:pt>
              </c:strCache>
            </c:strRef>
          </c:cat>
          <c:val>
            <c:numRef>
              <c:f>Sheet1!$B$4:$B$17</c:f>
              <c:numCache>
                <c:formatCode>General</c:formatCode>
                <c:ptCount val="14"/>
                <c:pt idx="0">
                  <c:v>114</c:v>
                </c:pt>
                <c:pt idx="1">
                  <c:v>156</c:v>
                </c:pt>
                <c:pt idx="2">
                  <c:v>82</c:v>
                </c:pt>
                <c:pt idx="3">
                  <c:v>56</c:v>
                </c:pt>
                <c:pt idx="4">
                  <c:v>17</c:v>
                </c:pt>
                <c:pt idx="5">
                  <c:v>78</c:v>
                </c:pt>
                <c:pt idx="6">
                  <c:v>112</c:v>
                </c:pt>
                <c:pt idx="7">
                  <c:v>56</c:v>
                </c:pt>
                <c:pt idx="8">
                  <c:v>3</c:v>
                </c:pt>
                <c:pt idx="9">
                  <c:v>41</c:v>
                </c:pt>
                <c:pt idx="10">
                  <c:v>67</c:v>
                </c:pt>
                <c:pt idx="11">
                  <c:v>14</c:v>
                </c:pt>
                <c:pt idx="12">
                  <c:v>9</c:v>
                </c:pt>
                <c:pt idx="13">
                  <c:v>3</c:v>
                </c:pt>
              </c:numCache>
            </c:numRef>
          </c:val>
          <c:extLst>
            <c:ext xmlns:c16="http://schemas.microsoft.com/office/drawing/2014/chart" uri="{C3380CC4-5D6E-409C-BE32-E72D297353CC}">
              <c16:uniqueId val="{00000000-43AC-4464-95F4-F6977E88CE9B}"/>
            </c:ext>
          </c:extLst>
        </c:ser>
        <c:dLbls>
          <c:showLegendKey val="0"/>
          <c:showVal val="0"/>
          <c:showCatName val="0"/>
          <c:showSerName val="0"/>
          <c:showPercent val="0"/>
          <c:showBubbleSize val="0"/>
        </c:dLbls>
        <c:gapWidth val="182"/>
        <c:axId val="1332497903"/>
        <c:axId val="1332498319"/>
      </c:barChart>
      <c:catAx>
        <c:axId val="1332497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2498319"/>
        <c:crosses val="autoZero"/>
        <c:auto val="1"/>
        <c:lblAlgn val="ctr"/>
        <c:lblOffset val="100"/>
        <c:noMultiLvlLbl val="0"/>
      </c:catAx>
      <c:valAx>
        <c:axId val="1332498319"/>
        <c:scaling>
          <c:orientation val="minMax"/>
          <c:max val="1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24979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GB" sz="1600" dirty="0"/>
              <a:t>Pharmacist Responses</a:t>
            </a:r>
          </a:p>
        </c:rich>
      </c:tx>
      <c:layout>
        <c:manualLayout>
          <c:xMode val="edge"/>
          <c:yMode val="edge"/>
          <c:x val="0.22825810479318878"/>
          <c:y val="2.147516456401696E-2"/>
        </c:manualLayout>
      </c:layout>
      <c:overlay val="0"/>
    </c:title>
    <c:autoTitleDeleted val="0"/>
    <c:plotArea>
      <c:layout>
        <c:manualLayout>
          <c:layoutTarget val="inner"/>
          <c:xMode val="edge"/>
          <c:yMode val="edge"/>
          <c:x val="0.43122419958305147"/>
          <c:y val="0.33150153989756703"/>
          <c:w val="0.38027459880107495"/>
          <c:h val="0.77180820661784799"/>
        </c:manualLayout>
      </c:layout>
      <c:pieChart>
        <c:varyColors val="1"/>
        <c:ser>
          <c:idx val="0"/>
          <c:order val="0"/>
          <c:tx>
            <c:strRef>
              <c:f>Sheet1!$B$1</c:f>
              <c:strCache>
                <c:ptCount val="1"/>
                <c:pt idx="0">
                  <c:v>Pharmacist Responses</c:v>
                </c:pt>
              </c:strCache>
            </c:strRef>
          </c:tx>
          <c:dPt>
            <c:idx val="0"/>
            <c:bubble3D val="0"/>
            <c:extLst>
              <c:ext xmlns:c16="http://schemas.microsoft.com/office/drawing/2014/chart" uri="{C3380CC4-5D6E-409C-BE32-E72D297353CC}">
                <c16:uniqueId val="{00000000-4EC9-4E5C-BE19-F855AF25655C}"/>
              </c:ext>
            </c:extLst>
          </c:dPt>
          <c:dPt>
            <c:idx val="1"/>
            <c:bubble3D val="0"/>
            <c:extLst>
              <c:ext xmlns:c16="http://schemas.microsoft.com/office/drawing/2014/chart" uri="{C3380CC4-5D6E-409C-BE32-E72D297353CC}">
                <c16:uniqueId val="{00000001-4EC9-4E5C-BE19-F855AF25655C}"/>
              </c:ext>
            </c:extLst>
          </c:dPt>
          <c:dPt>
            <c:idx val="3"/>
            <c:bubble3D val="0"/>
            <c:extLst>
              <c:ext xmlns:c16="http://schemas.microsoft.com/office/drawing/2014/chart" uri="{C3380CC4-5D6E-409C-BE32-E72D297353CC}">
                <c16:uniqueId val="{00000002-4EC9-4E5C-BE19-F855AF25655C}"/>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Community Pharmacists</c:v>
                </c:pt>
                <c:pt idx="1">
                  <c:v>Hospital Pharmacists</c:v>
                </c:pt>
                <c:pt idx="2">
                  <c:v>GP practice</c:v>
                </c:pt>
                <c:pt idx="3">
                  <c:v>Pre-registration</c:v>
                </c:pt>
                <c:pt idx="4">
                  <c:v>Other</c:v>
                </c:pt>
              </c:strCache>
            </c:strRef>
          </c:cat>
          <c:val>
            <c:numRef>
              <c:f>Sheet1!$B$2:$B$6</c:f>
              <c:numCache>
                <c:formatCode>0.00%</c:formatCode>
                <c:ptCount val="5"/>
                <c:pt idx="0">
                  <c:v>0.254</c:v>
                </c:pt>
                <c:pt idx="1">
                  <c:v>0.46400000000000002</c:v>
                </c:pt>
                <c:pt idx="2">
                  <c:v>6.4000000000000001E-2</c:v>
                </c:pt>
                <c:pt idx="3">
                  <c:v>1.2999999999999999E-2</c:v>
                </c:pt>
                <c:pt idx="4" formatCode="0%">
                  <c:v>0.05</c:v>
                </c:pt>
              </c:numCache>
            </c:numRef>
          </c:val>
          <c:extLst>
            <c:ext xmlns:c16="http://schemas.microsoft.com/office/drawing/2014/chart" uri="{C3380CC4-5D6E-409C-BE32-E72D297353CC}">
              <c16:uniqueId val="{00000003-4EC9-4E5C-BE19-F855AF25655C}"/>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2.7351555048026145E-2"/>
          <c:y val="0.25582436436656514"/>
          <c:w val="0.41909815537676282"/>
          <c:h val="0.7441757036009886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57245747792892"/>
          <c:y val="2.9784955127823694E-2"/>
          <c:w val="0.39326032632013042"/>
          <c:h val="0.80302764509365854"/>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57-4026-8A38-4FF9704A55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57-4026-8A38-4FF9704A55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57-4026-8A38-4FF9704A55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57-4026-8A38-4FF9704A55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757-4026-8A38-4FF9704A554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confident - I have a sound knowledge of the safety of drugs in breastfeeding</c:v>
                </c:pt>
                <c:pt idx="1">
                  <c:v>Confident - I feel like I would know where to look to find the appropriate information</c:v>
                </c:pt>
                <c:pt idx="2">
                  <c:v>Somewhat confident - I feel like I would know where to look to find the appropriate information, but feel I would benefit from further training in this area</c:v>
                </c:pt>
                <c:pt idx="3">
                  <c:v>Unsure - I havent dealt with any queries relating to drugs in breastfeeding</c:v>
                </c:pt>
                <c:pt idx="4">
                  <c:v>Not at all confident</c:v>
                </c:pt>
              </c:strCache>
            </c:strRef>
          </c:cat>
          <c:val>
            <c:numRef>
              <c:f>Sheet1!$B$2:$B$6</c:f>
              <c:numCache>
                <c:formatCode>General</c:formatCode>
                <c:ptCount val="5"/>
                <c:pt idx="0">
                  <c:v>12</c:v>
                </c:pt>
                <c:pt idx="1">
                  <c:v>37</c:v>
                </c:pt>
                <c:pt idx="2">
                  <c:v>43</c:v>
                </c:pt>
                <c:pt idx="3">
                  <c:v>12</c:v>
                </c:pt>
                <c:pt idx="4">
                  <c:v>12</c:v>
                </c:pt>
              </c:numCache>
            </c:numRef>
          </c:val>
          <c:extLst>
            <c:ext xmlns:c16="http://schemas.microsoft.com/office/drawing/2014/chart" uri="{C3380CC4-5D6E-409C-BE32-E72D297353CC}">
              <c16:uniqueId val="{0000000A-B757-4026-8A38-4FF9704A5543}"/>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5755709884067284"/>
          <c:y val="4.7170460174542836E-2"/>
          <c:w val="0.43918856144415402"/>
          <c:h val="0.9528295398254571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anchor="t" anchorCtr="0" compatLnSpc="1">
            <a:prstTxWarp prst="textNoShape">
              <a:avLst/>
            </a:prstTxWarp>
          </a:bodyPr>
          <a:lstStyle>
            <a:defPPr>
              <a:defRPr kern="1200" smtId="4294967295"/>
            </a:defPPr>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anchor="t" anchorCtr="0" compatLnSpc="1">
            <a:prstTxWarp prst="textNoShape">
              <a:avLst/>
            </a:prstTxWarp>
          </a:bodyPr>
          <a:lstStyle>
            <a:defPPr>
              <a:defRPr kern="1200" smtId="4294967295"/>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857250" y="685800"/>
            <a:ext cx="51435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anchor="b" anchorCtr="0" compatLnSpc="1">
            <a:prstTxWarp prst="textNoShape">
              <a:avLst/>
            </a:prstTxWarp>
          </a:bodyPr>
          <a:lstStyle>
            <a:defPPr>
              <a:defRPr kern="1200" smtId="4294967295"/>
            </a:defPPr>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anchor="b" anchorCtr="0" compatLnSpc="1">
            <a:prstTxWarp prst="textNoShape">
              <a:avLst/>
            </a:prstTxWarp>
          </a:bodyPr>
          <a:lstStyle>
            <a:defPPr>
              <a:defRPr kern="1200" smtId="4294967295"/>
            </a:defPPr>
            <a:lvl1pPr algn="r">
              <a:defRPr sz="1200"/>
            </a:lvl1pPr>
          </a:lstStyle>
          <a:p>
            <a:pPr>
              <a:defRPr/>
            </a:pPr>
            <a:fld id="{B95F3361-2405-48EE-818C-467D1C2230F9}" type="slidenum">
              <a:rPr lang="en-US"/>
              <a:pPr>
                <a:defRPr/>
              </a:pPr>
              <a:t>‹#›</a:t>
            </a:fld>
            <a:endParaRPr lang="en-US"/>
          </a:p>
        </p:txBody>
      </p:sp>
    </p:spTree>
    <p:extLst>
      <p:ext uri="{BB962C8B-B14F-4D97-AF65-F5344CB8AC3E}">
        <p14:creationId xmlns:p14="http://schemas.microsoft.com/office/powerpoint/2010/main" val="384273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57" kern="1200">
        <a:solidFill>
          <a:schemeClr val="tx1"/>
        </a:solidFill>
        <a:latin typeface="Arial" charset="0"/>
        <a:ea typeface="+mn-ea"/>
        <a:cs typeface="+mn-cs"/>
      </a:defRPr>
    </a:lvl1pPr>
    <a:lvl2pPr marL="326532" algn="l" rtl="0" eaLnBrk="0" fontAlgn="base" hangingPunct="0">
      <a:spcBef>
        <a:spcPct val="30000"/>
      </a:spcBef>
      <a:spcAft>
        <a:spcPct val="0"/>
      </a:spcAft>
      <a:defRPr sz="857" kern="1200">
        <a:solidFill>
          <a:schemeClr val="tx1"/>
        </a:solidFill>
        <a:latin typeface="Arial" charset="0"/>
        <a:ea typeface="+mn-ea"/>
        <a:cs typeface="+mn-cs"/>
      </a:defRPr>
    </a:lvl2pPr>
    <a:lvl3pPr marL="653064" algn="l" rtl="0" eaLnBrk="0" fontAlgn="base" hangingPunct="0">
      <a:spcBef>
        <a:spcPct val="30000"/>
      </a:spcBef>
      <a:spcAft>
        <a:spcPct val="0"/>
      </a:spcAft>
      <a:defRPr sz="857" kern="1200">
        <a:solidFill>
          <a:schemeClr val="tx1"/>
        </a:solidFill>
        <a:latin typeface="Arial" charset="0"/>
        <a:ea typeface="+mn-ea"/>
        <a:cs typeface="+mn-cs"/>
      </a:defRPr>
    </a:lvl3pPr>
    <a:lvl4pPr marL="979597" algn="l" rtl="0" eaLnBrk="0" fontAlgn="base" hangingPunct="0">
      <a:spcBef>
        <a:spcPct val="30000"/>
      </a:spcBef>
      <a:spcAft>
        <a:spcPct val="0"/>
      </a:spcAft>
      <a:defRPr sz="857" kern="1200">
        <a:solidFill>
          <a:schemeClr val="tx1"/>
        </a:solidFill>
        <a:latin typeface="Arial" charset="0"/>
        <a:ea typeface="+mn-ea"/>
        <a:cs typeface="+mn-cs"/>
      </a:defRPr>
    </a:lvl4pPr>
    <a:lvl5pPr marL="1306129" algn="l" rtl="0" eaLnBrk="0" fontAlgn="base" hangingPunct="0">
      <a:spcBef>
        <a:spcPct val="30000"/>
      </a:spcBef>
      <a:spcAft>
        <a:spcPct val="0"/>
      </a:spcAft>
      <a:defRPr sz="857" kern="1200">
        <a:solidFill>
          <a:schemeClr val="tx1"/>
        </a:solidFill>
        <a:latin typeface="Arial" charset="0"/>
        <a:ea typeface="+mn-ea"/>
        <a:cs typeface="+mn-cs"/>
      </a:defRPr>
    </a:lvl5pPr>
    <a:lvl6pPr marL="1632661" algn="l" defTabSz="653064" rtl="0" eaLnBrk="1" latinLnBrk="0" hangingPunct="1">
      <a:defRPr sz="857" kern="1200">
        <a:solidFill>
          <a:schemeClr val="tx1"/>
        </a:solidFill>
        <a:latin typeface="+mn-lt"/>
        <a:ea typeface="+mn-ea"/>
        <a:cs typeface="+mn-cs"/>
      </a:defRPr>
    </a:lvl6pPr>
    <a:lvl7pPr marL="1959193" algn="l" defTabSz="653064" rtl="0" eaLnBrk="1" latinLnBrk="0" hangingPunct="1">
      <a:defRPr sz="857" kern="1200">
        <a:solidFill>
          <a:schemeClr val="tx1"/>
        </a:solidFill>
        <a:latin typeface="+mn-lt"/>
        <a:ea typeface="+mn-ea"/>
        <a:cs typeface="+mn-cs"/>
      </a:defRPr>
    </a:lvl7pPr>
    <a:lvl8pPr marL="2285726" algn="l" defTabSz="653064" rtl="0" eaLnBrk="1" latinLnBrk="0" hangingPunct="1">
      <a:defRPr sz="857" kern="1200">
        <a:solidFill>
          <a:schemeClr val="tx1"/>
        </a:solidFill>
        <a:latin typeface="+mn-lt"/>
        <a:ea typeface="+mn-ea"/>
        <a:cs typeface="+mn-cs"/>
      </a:defRPr>
    </a:lvl8pPr>
    <a:lvl9pPr marL="2612258" algn="l" defTabSz="653064" rtl="0" eaLnBrk="1" latinLnBrk="0" hangingPunct="1">
      <a:defRPr sz="85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6817784"/>
            <a:ext cx="27979688" cy="4703233"/>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4937523" y="12435417"/>
            <a:ext cx="23043356" cy="5609167"/>
          </a:xfrm>
        </p:spPr>
        <p:txBody>
          <a:bodyPr/>
          <a:lstStyle>
            <a:defPPr>
              <a:defRPr kern="1200" smtId="4294967295"/>
            </a:defPPr>
            <a:lvl1pPr marL="0" indent="0" algn="ctr">
              <a:buNone/>
              <a:defRPr/>
            </a:lvl1pPr>
            <a:lvl2pPr marL="304815" indent="0" algn="ctr">
              <a:buNone/>
              <a:defRPr/>
            </a:lvl2pPr>
            <a:lvl3pPr marL="609630" indent="0" algn="ctr">
              <a:buNone/>
              <a:defRPr/>
            </a:lvl3pPr>
            <a:lvl4pPr marL="914446" indent="0" algn="ctr">
              <a:buNone/>
              <a:defRPr/>
            </a:lvl4pPr>
            <a:lvl5pPr marL="1219261" indent="0" algn="ctr">
              <a:buNone/>
              <a:defRPr/>
            </a:lvl5pPr>
            <a:lvl6pPr marL="1524076" indent="0" algn="ctr">
              <a:buNone/>
              <a:defRPr/>
            </a:lvl6pPr>
            <a:lvl7pPr marL="1828891" indent="0" algn="ctr">
              <a:buNone/>
              <a:defRPr/>
            </a:lvl7pPr>
            <a:lvl8pPr marL="2133707" indent="0" algn="ctr">
              <a:buNone/>
              <a:defRPr/>
            </a:lvl8pPr>
            <a:lvl9pPr marL="243852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CB043562-595C-41E0-A431-AB378AFFB518}" type="slidenum">
              <a:rPr lang="en-US"/>
              <a:pPr>
                <a:defRPr/>
              </a:pPr>
              <a:t>‹#›</a:t>
            </a:fld>
            <a:endParaRPr lang="en-US"/>
          </a:p>
        </p:txBody>
      </p:sp>
    </p:spTree>
    <p:extLst>
      <p:ext uri="{BB962C8B-B14F-4D97-AF65-F5344CB8AC3E}">
        <p14:creationId xmlns:p14="http://schemas.microsoft.com/office/powerpoint/2010/main" val="41195525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1865ABB-973D-4162-96BF-63AD8AB82A90}" type="slidenum">
              <a:rPr lang="en-US"/>
              <a:pPr>
                <a:defRPr/>
              </a:pPr>
              <a:t>‹#›</a:t>
            </a:fld>
            <a:endParaRPr lang="en-US"/>
          </a:p>
        </p:txBody>
      </p:sp>
    </p:spTree>
    <p:extLst>
      <p:ext uri="{BB962C8B-B14F-4D97-AF65-F5344CB8AC3E}">
        <p14:creationId xmlns:p14="http://schemas.microsoft.com/office/powerpoint/2010/main" val="42814399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79" y="878417"/>
            <a:ext cx="7406878" cy="1872615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1645444" y="878417"/>
            <a:ext cx="22106334" cy="1872615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38E2FC5-3957-4F45-8892-8AA180862785}" type="slidenum">
              <a:rPr lang="en-US"/>
              <a:pPr>
                <a:defRPr/>
              </a:pPr>
              <a:t>‹#›</a:t>
            </a:fld>
            <a:endParaRPr lang="en-US"/>
          </a:p>
        </p:txBody>
      </p:sp>
    </p:spTree>
    <p:extLst>
      <p:ext uri="{BB962C8B-B14F-4D97-AF65-F5344CB8AC3E}">
        <p14:creationId xmlns:p14="http://schemas.microsoft.com/office/powerpoint/2010/main" val="17592667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45444" y="878417"/>
            <a:ext cx="29627513" cy="3657600"/>
          </a:xfrm>
        </p:spPr>
        <p:txBody>
          <a:bodyPr/>
          <a:lstStyle>
            <a:defPPr>
              <a:defRPr kern="1200" smtId="4294967295"/>
            </a:defPPr>
          </a:lstStyle>
          <a:p>
            <a:r>
              <a:rPr lang="en-US"/>
              <a:t>Click to edit Master title style</a:t>
            </a:r>
          </a:p>
        </p:txBody>
      </p:sp>
      <p:sp>
        <p:nvSpPr>
          <p:cNvPr id="3" name="Text Placeholder 2"/>
          <p:cNvSpPr>
            <a:spLocks noGrp="1"/>
          </p:cNvSpPr>
          <p:nvPr>
            <p:ph type="body" sz="half" idx="1"/>
          </p:nvPr>
        </p:nvSpPr>
        <p:spPr>
          <a:xfrm>
            <a:off x="1645444" y="5120217"/>
            <a:ext cx="14756606" cy="14484350"/>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16516351" y="5120217"/>
            <a:ext cx="14756606" cy="14484350"/>
          </a:xfrm>
        </p:spPr>
        <p:txBody>
          <a:bodyPr/>
          <a:lstStyle>
            <a:defPPr>
              <a:defRPr kern="1200" smtId="4294967295"/>
            </a:defPPr>
          </a:lstStyle>
          <a:p>
            <a:pPr lvl="0"/>
            <a:endParaRPr lang="en-US" noProof="0"/>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FA04B66-8F62-42BD-B0EA-2923AA341B7B}" type="slidenum">
              <a:rPr lang="en-US"/>
              <a:pPr>
                <a:defRPr/>
              </a:pPr>
              <a:t>‹#›</a:t>
            </a:fld>
            <a:endParaRPr lang="en-US"/>
          </a:p>
        </p:txBody>
      </p:sp>
    </p:spTree>
    <p:extLst>
      <p:ext uri="{BB962C8B-B14F-4D97-AF65-F5344CB8AC3E}">
        <p14:creationId xmlns:p14="http://schemas.microsoft.com/office/powerpoint/2010/main" val="17846588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844B6AF-379B-4B34-AAC6-97D3032A49C6}" type="slidenum">
              <a:rPr lang="en-US"/>
              <a:pPr>
                <a:defRPr/>
              </a:pPr>
              <a:t>‹#›</a:t>
            </a:fld>
            <a:endParaRPr lang="en-US"/>
          </a:p>
        </p:txBody>
      </p:sp>
    </p:spTree>
    <p:extLst>
      <p:ext uri="{BB962C8B-B14F-4D97-AF65-F5344CB8AC3E}">
        <p14:creationId xmlns:p14="http://schemas.microsoft.com/office/powerpoint/2010/main" val="18166152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2292"/>
            <a:ext cx="27980879" cy="4358217"/>
          </a:xfrm>
        </p:spPr>
        <p:txBody>
          <a:bodyPr anchor="t"/>
          <a:lstStyle>
            <a:defPPr>
              <a:defRPr kern="1200" smtId="4294967295"/>
            </a:defPPr>
            <a:lvl1pPr algn="l">
              <a:defRPr sz="2667" b="1" cap="all"/>
            </a:lvl1pPr>
          </a:lstStyle>
          <a:p>
            <a:r>
              <a:rPr lang="en-US"/>
              <a:t>Click to edit Master title style</a:t>
            </a:r>
          </a:p>
        </p:txBody>
      </p:sp>
      <p:sp>
        <p:nvSpPr>
          <p:cNvPr id="3" name="Text Placeholder 2"/>
          <p:cNvSpPr>
            <a:spLocks noGrp="1"/>
          </p:cNvSpPr>
          <p:nvPr>
            <p:ph type="body" idx="1"/>
          </p:nvPr>
        </p:nvSpPr>
        <p:spPr>
          <a:xfrm>
            <a:off x="2600325" y="9301692"/>
            <a:ext cx="27980879" cy="4800600"/>
          </a:xfrm>
        </p:spPr>
        <p:txBody>
          <a:bodyPr anchor="b"/>
          <a:lstStyle>
            <a:defPPr>
              <a:defRPr kern="1200" smtId="4294967295"/>
            </a:defPPr>
            <a:lvl1pPr marL="0" indent="0">
              <a:buNone/>
              <a:defRPr sz="1333"/>
            </a:lvl1pPr>
            <a:lvl2pPr marL="304815" indent="0">
              <a:buNone/>
              <a:defRPr sz="1200"/>
            </a:lvl2pPr>
            <a:lvl3pPr marL="609630" indent="0">
              <a:buNone/>
              <a:defRPr sz="1067"/>
            </a:lvl3pPr>
            <a:lvl4pPr marL="914446" indent="0">
              <a:buNone/>
              <a:defRPr sz="933"/>
            </a:lvl4pPr>
            <a:lvl5pPr marL="1219261" indent="0">
              <a:buNone/>
              <a:defRPr sz="933"/>
            </a:lvl5pPr>
            <a:lvl6pPr marL="1524076" indent="0">
              <a:buNone/>
              <a:defRPr sz="933"/>
            </a:lvl6pPr>
            <a:lvl7pPr marL="1828891" indent="0">
              <a:buNone/>
              <a:defRPr sz="933"/>
            </a:lvl7pPr>
            <a:lvl8pPr marL="2133707" indent="0">
              <a:buNone/>
              <a:defRPr sz="933"/>
            </a:lvl8pPr>
            <a:lvl9pPr marL="2438522" indent="0">
              <a:buNone/>
              <a:defRPr sz="933"/>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B44BFBC0-7F94-4CE5-A00D-18BE726F285A}" type="slidenum">
              <a:rPr lang="en-US"/>
              <a:pPr>
                <a:defRPr/>
              </a:pPr>
              <a:t>‹#›</a:t>
            </a:fld>
            <a:endParaRPr lang="en-US"/>
          </a:p>
        </p:txBody>
      </p:sp>
    </p:spTree>
    <p:extLst>
      <p:ext uri="{BB962C8B-B14F-4D97-AF65-F5344CB8AC3E}">
        <p14:creationId xmlns:p14="http://schemas.microsoft.com/office/powerpoint/2010/main" val="41651591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1645444" y="5120217"/>
            <a:ext cx="14756606" cy="14484350"/>
          </a:xfrm>
        </p:spPr>
        <p:txBody>
          <a:bodyPr/>
          <a:lstStyle>
            <a:defPPr>
              <a:defRPr kern="1200" smtId="4294967295"/>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1" y="5120217"/>
            <a:ext cx="14756606" cy="14484350"/>
          </a:xfrm>
        </p:spPr>
        <p:txBody>
          <a:bodyPr/>
          <a:lstStyle>
            <a:defPPr>
              <a:defRPr kern="1200" smtId="4294967295"/>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CDF645C6-96DC-4F21-9A48-95AFF68A54A2}" type="slidenum">
              <a:rPr lang="en-US"/>
              <a:pPr>
                <a:defRPr/>
              </a:pPr>
              <a:t>‹#›</a:t>
            </a:fld>
            <a:endParaRPr lang="en-US"/>
          </a:p>
        </p:txBody>
      </p:sp>
    </p:spTree>
    <p:extLst>
      <p:ext uri="{BB962C8B-B14F-4D97-AF65-F5344CB8AC3E}">
        <p14:creationId xmlns:p14="http://schemas.microsoft.com/office/powerpoint/2010/main" val="38835479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1645444" y="4912784"/>
            <a:ext cx="14544675" cy="2046817"/>
          </a:xfrm>
        </p:spPr>
        <p:txBody>
          <a:bodyPr anchor="b"/>
          <a:lstStyle>
            <a:defPPr>
              <a:defRPr kern="1200" smtId="4294967295"/>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1645444" y="6959600"/>
            <a:ext cx="14544675" cy="12643908"/>
          </a:xfrm>
        </p:spPr>
        <p:txBody>
          <a:bodyPr/>
          <a:lstStyle>
            <a:defPPr>
              <a:defRPr kern="1200" smtId="4294967295"/>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8" y="4912784"/>
            <a:ext cx="14550629" cy="2046817"/>
          </a:xfrm>
        </p:spPr>
        <p:txBody>
          <a:bodyPr anchor="b"/>
          <a:lstStyle>
            <a:defPPr>
              <a:defRPr kern="1200" smtId="4294967295"/>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16722328" y="6959600"/>
            <a:ext cx="14550629" cy="12643908"/>
          </a:xfrm>
        </p:spPr>
        <p:txBody>
          <a:bodyPr/>
          <a:lstStyle>
            <a:defPPr>
              <a:defRPr kern="1200" smtId="4294967295"/>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C2B12CE4-144C-4A27-8B3F-7EB79E6B2146}" type="slidenum">
              <a:rPr lang="en-US"/>
              <a:pPr>
                <a:defRPr/>
              </a:pPr>
              <a:t>‹#›</a:t>
            </a:fld>
            <a:endParaRPr lang="en-US"/>
          </a:p>
        </p:txBody>
      </p:sp>
    </p:spTree>
    <p:extLst>
      <p:ext uri="{BB962C8B-B14F-4D97-AF65-F5344CB8AC3E}">
        <p14:creationId xmlns:p14="http://schemas.microsoft.com/office/powerpoint/2010/main" val="1818523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8F1FAA83-0A80-48DF-A2A9-D01CE04D8E50}" type="slidenum">
              <a:rPr lang="en-US"/>
              <a:pPr>
                <a:defRPr/>
              </a:pPr>
              <a:t>‹#›</a:t>
            </a:fld>
            <a:endParaRPr lang="en-US"/>
          </a:p>
        </p:txBody>
      </p:sp>
    </p:spTree>
    <p:extLst>
      <p:ext uri="{BB962C8B-B14F-4D97-AF65-F5344CB8AC3E}">
        <p14:creationId xmlns:p14="http://schemas.microsoft.com/office/powerpoint/2010/main" val="6583789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8203DA95-0AAE-48A7-9DEF-F9FD3932C4A9}" type="slidenum">
              <a:rPr lang="en-US"/>
              <a:pPr>
                <a:defRPr/>
              </a:pPr>
              <a:t>‹#›</a:t>
            </a:fld>
            <a:endParaRPr lang="en-US"/>
          </a:p>
        </p:txBody>
      </p:sp>
    </p:spTree>
    <p:extLst>
      <p:ext uri="{BB962C8B-B14F-4D97-AF65-F5344CB8AC3E}">
        <p14:creationId xmlns:p14="http://schemas.microsoft.com/office/powerpoint/2010/main" val="74586203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874184"/>
            <a:ext cx="10829925" cy="3717925"/>
          </a:xfrm>
        </p:spPr>
        <p:txBody>
          <a:bodyPr anchor="b"/>
          <a:lstStyle>
            <a:defPPr>
              <a:defRPr kern="1200" smtId="4294967295"/>
            </a:defPPr>
            <a:lvl1pPr algn="l">
              <a:defRPr sz="1333" b="1"/>
            </a:lvl1pPr>
          </a:lstStyle>
          <a:p>
            <a:r>
              <a:rPr lang="en-US"/>
              <a:t>Click to edit Master title style</a:t>
            </a:r>
          </a:p>
        </p:txBody>
      </p:sp>
      <p:sp>
        <p:nvSpPr>
          <p:cNvPr id="3" name="Content Placeholder 2"/>
          <p:cNvSpPr>
            <a:spLocks noGrp="1"/>
          </p:cNvSpPr>
          <p:nvPr>
            <p:ph idx="1"/>
          </p:nvPr>
        </p:nvSpPr>
        <p:spPr>
          <a:xfrm>
            <a:off x="12870656" y="874184"/>
            <a:ext cx="18402300" cy="18729325"/>
          </a:xfrm>
        </p:spPr>
        <p:txBody>
          <a:bodyPr/>
          <a:lstStyle>
            <a:defPPr>
              <a:defRPr kern="1200" smtId="4294967295"/>
            </a:defPPr>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4592109"/>
            <a:ext cx="10829925" cy="15011400"/>
          </a:xfrm>
        </p:spPr>
        <p:txBody>
          <a:bodyPr/>
          <a:lstStyle>
            <a:defPPr>
              <a:defRPr kern="1200" smtId="4294967295"/>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D77038B2-2801-40BE-BC48-C628781FF49E}" type="slidenum">
              <a:rPr lang="en-US"/>
              <a:pPr>
                <a:defRPr/>
              </a:pPr>
              <a:t>‹#›</a:t>
            </a:fld>
            <a:endParaRPr lang="en-US"/>
          </a:p>
        </p:txBody>
      </p:sp>
    </p:spTree>
    <p:extLst>
      <p:ext uri="{BB962C8B-B14F-4D97-AF65-F5344CB8AC3E}">
        <p14:creationId xmlns:p14="http://schemas.microsoft.com/office/powerpoint/2010/main" val="39697301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7" y="15361709"/>
            <a:ext cx="19751279" cy="1813983"/>
          </a:xfrm>
        </p:spPr>
        <p:txBody>
          <a:bodyPr anchor="b"/>
          <a:lstStyle>
            <a:defPPr>
              <a:defRPr kern="1200" smtId="4294967295"/>
            </a:defPPr>
            <a:lvl1pPr algn="l">
              <a:defRPr sz="1333" b="1"/>
            </a:lvl1pPr>
          </a:lstStyle>
          <a:p>
            <a:r>
              <a:rPr lang="en-US"/>
              <a:t>Click to edit Master title style</a:t>
            </a:r>
          </a:p>
        </p:txBody>
      </p:sp>
      <p:sp>
        <p:nvSpPr>
          <p:cNvPr id="3" name="Picture Placeholder 2"/>
          <p:cNvSpPr>
            <a:spLocks noGrp="1"/>
          </p:cNvSpPr>
          <p:nvPr>
            <p:ph type="pic" idx="1"/>
          </p:nvPr>
        </p:nvSpPr>
        <p:spPr>
          <a:xfrm>
            <a:off x="6451997" y="1961092"/>
            <a:ext cx="19751279" cy="13166725"/>
          </a:xfrm>
        </p:spPr>
        <p:txBody>
          <a:bodyPr/>
          <a:lstStyle>
            <a:defPPr>
              <a:defRPr kern="1200" smtId="4294967295"/>
            </a:defPPr>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6451997" y="17175692"/>
            <a:ext cx="19751279" cy="2574925"/>
          </a:xfrm>
        </p:spPr>
        <p:txBody>
          <a:bodyPr/>
          <a:lstStyle>
            <a:defPPr>
              <a:defRPr kern="1200" smtId="4294967295"/>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700A3960-9A0E-4A4A-BE72-10B88343DD28}" type="slidenum">
              <a:rPr lang="en-US"/>
              <a:pPr>
                <a:defRPr/>
              </a:pPr>
              <a:t>‹#›</a:t>
            </a:fld>
            <a:endParaRPr lang="en-US"/>
          </a:p>
        </p:txBody>
      </p:sp>
    </p:spTree>
    <p:extLst>
      <p:ext uri="{BB962C8B-B14F-4D97-AF65-F5344CB8AC3E}">
        <p14:creationId xmlns:p14="http://schemas.microsoft.com/office/powerpoint/2010/main" val="25863028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444" y="878417"/>
            <a:ext cx="296275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1645444" y="5120217"/>
            <a:ext cx="29627513" cy="144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5444" y="19985567"/>
            <a:ext cx="7681913" cy="1524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defRPr sz="4734" smtClean="0"/>
            </a:lvl1pPr>
          </a:lstStyle>
          <a:p>
            <a:pPr>
              <a:defRPr/>
            </a:pPr>
            <a:endParaRPr lang="en-US"/>
          </a:p>
        </p:txBody>
      </p:sp>
      <p:sp>
        <p:nvSpPr>
          <p:cNvPr id="1029" name="Rectangle 5"/>
          <p:cNvSpPr>
            <a:spLocks noGrp="1" noChangeArrowheads="1"/>
          </p:cNvSpPr>
          <p:nvPr>
            <p:ph type="ftr" sz="quarter" idx="3"/>
          </p:nvPr>
        </p:nvSpPr>
        <p:spPr bwMode="auto">
          <a:xfrm>
            <a:off x="11246644" y="19985567"/>
            <a:ext cx="10425113" cy="1524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lgn="ctr">
              <a:defRPr sz="4734" smtClean="0"/>
            </a:lvl1pPr>
          </a:lstStyle>
          <a:p>
            <a:pPr>
              <a:defRPr/>
            </a:pPr>
            <a:endParaRPr lang="en-US"/>
          </a:p>
        </p:txBody>
      </p:sp>
      <p:sp>
        <p:nvSpPr>
          <p:cNvPr id="1030" name="Rectangle 6"/>
          <p:cNvSpPr>
            <a:spLocks noGrp="1" noChangeArrowheads="1"/>
          </p:cNvSpPr>
          <p:nvPr>
            <p:ph type="sldNum" sz="quarter" idx="4"/>
          </p:nvPr>
        </p:nvSpPr>
        <p:spPr bwMode="auto">
          <a:xfrm>
            <a:off x="23591044" y="19985567"/>
            <a:ext cx="7681913" cy="1524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lgn="r">
              <a:defRPr sz="4734" smtClean="0"/>
            </a:lvl1pPr>
          </a:lstStyle>
          <a:p>
            <a:pPr>
              <a:defRPr/>
            </a:pPr>
            <a:fld id="{2839560C-692A-406E-AC47-35009443A5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smtId="4294967295"/>
      </a:defPPr>
      <a:lvl1pPr algn="ctr" defTabSz="3135999" rtl="0" eaLnBrk="0" fontAlgn="base" hangingPunct="0">
        <a:spcBef>
          <a:spcPct val="0"/>
        </a:spcBef>
        <a:spcAft>
          <a:spcPct val="0"/>
        </a:spcAft>
        <a:defRPr sz="15134">
          <a:solidFill>
            <a:schemeClr val="tx2"/>
          </a:solidFill>
          <a:latin typeface="+mj-lt"/>
          <a:ea typeface="+mj-ea"/>
          <a:cs typeface="+mj-cs"/>
        </a:defRPr>
      </a:lvl1pPr>
      <a:lvl2pPr algn="ctr" defTabSz="3135999" rtl="0" eaLnBrk="0" fontAlgn="base" hangingPunct="0">
        <a:spcBef>
          <a:spcPct val="0"/>
        </a:spcBef>
        <a:spcAft>
          <a:spcPct val="0"/>
        </a:spcAft>
        <a:defRPr sz="15134">
          <a:solidFill>
            <a:schemeClr val="tx2"/>
          </a:solidFill>
          <a:latin typeface="Arial"/>
        </a:defRPr>
      </a:lvl2pPr>
      <a:lvl3pPr algn="ctr" defTabSz="3135999" rtl="0" eaLnBrk="0" fontAlgn="base" hangingPunct="0">
        <a:spcBef>
          <a:spcPct val="0"/>
        </a:spcBef>
        <a:spcAft>
          <a:spcPct val="0"/>
        </a:spcAft>
        <a:defRPr sz="15134">
          <a:solidFill>
            <a:schemeClr val="tx2"/>
          </a:solidFill>
          <a:latin typeface="Arial"/>
        </a:defRPr>
      </a:lvl3pPr>
      <a:lvl4pPr algn="ctr" defTabSz="3135999" rtl="0" eaLnBrk="0" fontAlgn="base" hangingPunct="0">
        <a:spcBef>
          <a:spcPct val="0"/>
        </a:spcBef>
        <a:spcAft>
          <a:spcPct val="0"/>
        </a:spcAft>
        <a:defRPr sz="15134">
          <a:solidFill>
            <a:schemeClr val="tx2"/>
          </a:solidFill>
          <a:latin typeface="Arial"/>
        </a:defRPr>
      </a:lvl4pPr>
      <a:lvl5pPr algn="ctr" defTabSz="3135999" rtl="0" eaLnBrk="0" fontAlgn="base" hangingPunct="0">
        <a:spcBef>
          <a:spcPct val="0"/>
        </a:spcBef>
        <a:spcAft>
          <a:spcPct val="0"/>
        </a:spcAft>
        <a:defRPr sz="15134">
          <a:solidFill>
            <a:schemeClr val="tx2"/>
          </a:solidFill>
          <a:latin typeface="Arial"/>
        </a:defRPr>
      </a:lvl5pPr>
      <a:lvl6pPr marL="304815" algn="ctr" defTabSz="3135999" rtl="0" fontAlgn="base">
        <a:spcBef>
          <a:spcPct val="0"/>
        </a:spcBef>
        <a:spcAft>
          <a:spcPct val="0"/>
        </a:spcAft>
        <a:defRPr sz="15134">
          <a:solidFill>
            <a:schemeClr val="tx2"/>
          </a:solidFill>
          <a:latin typeface="Arial"/>
        </a:defRPr>
      </a:lvl6pPr>
      <a:lvl7pPr marL="609630" algn="ctr" defTabSz="3135999" rtl="0" fontAlgn="base">
        <a:spcBef>
          <a:spcPct val="0"/>
        </a:spcBef>
        <a:spcAft>
          <a:spcPct val="0"/>
        </a:spcAft>
        <a:defRPr sz="15134">
          <a:solidFill>
            <a:schemeClr val="tx2"/>
          </a:solidFill>
          <a:latin typeface="Arial"/>
        </a:defRPr>
      </a:lvl7pPr>
      <a:lvl8pPr marL="914446" algn="ctr" defTabSz="3135999" rtl="0" fontAlgn="base">
        <a:spcBef>
          <a:spcPct val="0"/>
        </a:spcBef>
        <a:spcAft>
          <a:spcPct val="0"/>
        </a:spcAft>
        <a:defRPr sz="15134">
          <a:solidFill>
            <a:schemeClr val="tx2"/>
          </a:solidFill>
          <a:latin typeface="Arial"/>
        </a:defRPr>
      </a:lvl8pPr>
      <a:lvl9pPr marL="1219261" algn="ctr" defTabSz="3135999" rtl="0" fontAlgn="base">
        <a:spcBef>
          <a:spcPct val="0"/>
        </a:spcBef>
        <a:spcAft>
          <a:spcPct val="0"/>
        </a:spcAft>
        <a:defRPr sz="15134">
          <a:solidFill>
            <a:schemeClr val="tx2"/>
          </a:solidFill>
          <a:latin typeface="Arial"/>
        </a:defRPr>
      </a:lvl9pPr>
    </p:titleStyle>
    <p:bodyStyle>
      <a:defPPr>
        <a:defRPr kern="1200" smtId="4294967295"/>
      </a:defPPr>
      <a:lvl1pPr marL="1174809" indent="-1174809" algn="l" defTabSz="3135999" rtl="0" eaLnBrk="0" fontAlgn="base" hangingPunct="0">
        <a:spcBef>
          <a:spcPct val="20000"/>
        </a:spcBef>
        <a:spcAft>
          <a:spcPct val="0"/>
        </a:spcAft>
        <a:buChar char="•"/>
        <a:defRPr sz="11001">
          <a:solidFill>
            <a:schemeClr val="tx1"/>
          </a:solidFill>
          <a:latin typeface="+mn-lt"/>
          <a:ea typeface="+mn-ea"/>
          <a:cs typeface="+mn-cs"/>
        </a:defRPr>
      </a:lvl1pPr>
      <a:lvl2pPr marL="2548594" indent="-981124" algn="l" defTabSz="3135999" rtl="0" eaLnBrk="0" fontAlgn="base" hangingPunct="0">
        <a:spcBef>
          <a:spcPct val="20000"/>
        </a:spcBef>
        <a:spcAft>
          <a:spcPct val="0"/>
        </a:spcAft>
        <a:buChar char="–"/>
        <a:defRPr sz="9600">
          <a:solidFill>
            <a:schemeClr val="tx1"/>
          </a:solidFill>
          <a:latin typeface="+mn-lt"/>
        </a:defRPr>
      </a:lvl2pPr>
      <a:lvl3pPr marL="3917088" indent="-781089" algn="l" defTabSz="3135999" rtl="0" eaLnBrk="0" fontAlgn="base" hangingPunct="0">
        <a:spcBef>
          <a:spcPct val="20000"/>
        </a:spcBef>
        <a:spcAft>
          <a:spcPct val="0"/>
        </a:spcAft>
        <a:buChar char="•"/>
        <a:defRPr sz="8267">
          <a:solidFill>
            <a:schemeClr val="tx1"/>
          </a:solidFill>
          <a:latin typeface="+mn-lt"/>
        </a:defRPr>
      </a:lvl3pPr>
      <a:lvl4pPr marL="5485616" indent="-782148" algn="l" defTabSz="3135999" rtl="0" eaLnBrk="0" fontAlgn="base" hangingPunct="0">
        <a:spcBef>
          <a:spcPct val="20000"/>
        </a:spcBef>
        <a:spcAft>
          <a:spcPct val="0"/>
        </a:spcAft>
        <a:buChar char="–"/>
        <a:defRPr sz="6867">
          <a:solidFill>
            <a:schemeClr val="tx1"/>
          </a:solidFill>
          <a:latin typeface="+mn-lt"/>
        </a:defRPr>
      </a:lvl4pPr>
      <a:lvl5pPr marL="7055203" indent="-784265" algn="l" defTabSz="3135999" rtl="0" eaLnBrk="0" fontAlgn="base" hangingPunct="0">
        <a:spcBef>
          <a:spcPct val="20000"/>
        </a:spcBef>
        <a:spcAft>
          <a:spcPct val="0"/>
        </a:spcAft>
        <a:buChar char="»"/>
        <a:defRPr sz="6867">
          <a:solidFill>
            <a:schemeClr val="tx1"/>
          </a:solidFill>
          <a:latin typeface="+mn-lt"/>
        </a:defRPr>
      </a:lvl5pPr>
      <a:lvl6pPr marL="7360018" indent="-784265" algn="l" defTabSz="3135999" rtl="0" fontAlgn="base">
        <a:spcBef>
          <a:spcPct val="20000"/>
        </a:spcBef>
        <a:spcAft>
          <a:spcPct val="0"/>
        </a:spcAft>
        <a:buChar char="»"/>
        <a:defRPr sz="6867">
          <a:solidFill>
            <a:schemeClr val="tx1"/>
          </a:solidFill>
          <a:latin typeface="+mn-lt"/>
        </a:defRPr>
      </a:lvl6pPr>
      <a:lvl7pPr marL="7664833" indent="-784265" algn="l" defTabSz="3135999" rtl="0" fontAlgn="base">
        <a:spcBef>
          <a:spcPct val="20000"/>
        </a:spcBef>
        <a:spcAft>
          <a:spcPct val="0"/>
        </a:spcAft>
        <a:buChar char="»"/>
        <a:defRPr sz="6867">
          <a:solidFill>
            <a:schemeClr val="tx1"/>
          </a:solidFill>
          <a:latin typeface="+mn-lt"/>
        </a:defRPr>
      </a:lvl7pPr>
      <a:lvl8pPr marL="7969648" indent="-784265" algn="l" defTabSz="3135999" rtl="0" fontAlgn="base">
        <a:spcBef>
          <a:spcPct val="20000"/>
        </a:spcBef>
        <a:spcAft>
          <a:spcPct val="0"/>
        </a:spcAft>
        <a:buChar char="»"/>
        <a:defRPr sz="6867">
          <a:solidFill>
            <a:schemeClr val="tx1"/>
          </a:solidFill>
          <a:latin typeface="+mn-lt"/>
        </a:defRPr>
      </a:lvl8pPr>
      <a:lvl9pPr marL="8274464" indent="-784265" algn="l" defTabSz="3135999" rtl="0" fontAlgn="base">
        <a:spcBef>
          <a:spcPct val="20000"/>
        </a:spcBef>
        <a:spcAft>
          <a:spcPct val="0"/>
        </a:spcAft>
        <a:buChar char="»"/>
        <a:defRPr sz="6867">
          <a:solidFill>
            <a:schemeClr val="tx1"/>
          </a:solidFill>
          <a:latin typeface="+mn-lt"/>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sdendnote5sym"/><Relationship Id="rId13" Type="http://schemas.openxmlformats.org/officeDocument/2006/relationships/chart" Target="../charts/chart4.xml"/><Relationship Id="rId1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hyperlink" Target="#sdendnote4sym"/><Relationship Id="rId12" Type="http://schemas.openxmlformats.org/officeDocument/2006/relationships/chart" Target="../charts/chart3.xml"/><Relationship Id="rId17" Type="http://schemas.openxmlformats.org/officeDocument/2006/relationships/chart" Target="../charts/chart8.xml"/><Relationship Id="rId2" Type="http://schemas.openxmlformats.org/officeDocument/2006/relationships/audio" Target="../media/media2.m4a"/><Relationship Id="rId16" Type="http://schemas.openxmlformats.org/officeDocument/2006/relationships/chart" Target="../charts/chart7.xml"/><Relationship Id="rId1" Type="http://schemas.microsoft.com/office/2007/relationships/media" Target="../media/media2.m4a"/><Relationship Id="rId6" Type="http://schemas.openxmlformats.org/officeDocument/2006/relationships/hyperlink" Target="#sdendnote2sym"/><Relationship Id="rId11" Type="http://schemas.openxmlformats.org/officeDocument/2006/relationships/chart" Target="../charts/chart2.xml"/><Relationship Id="rId5" Type="http://schemas.openxmlformats.org/officeDocument/2006/relationships/hyperlink" Target="#sdendnote1sym"/><Relationship Id="rId15" Type="http://schemas.openxmlformats.org/officeDocument/2006/relationships/chart" Target="../charts/chart6.xml"/><Relationship Id="rId10" Type="http://schemas.openxmlformats.org/officeDocument/2006/relationships/chart" Target="../charts/chart1.xml"/><Relationship Id="rId4" Type="http://schemas.openxmlformats.org/officeDocument/2006/relationships/image" Target="../media/image3.png"/><Relationship Id="rId9" Type="http://schemas.openxmlformats.org/officeDocument/2006/relationships/image" Target="../media/image4.png"/><Relationship Id="rId1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9.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10.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5CB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AAB9-0C51-4A36-BBAD-93A09B284D5E}"/>
              </a:ext>
            </a:extLst>
          </p:cNvPr>
          <p:cNvSpPr>
            <a:spLocks noGrp="1"/>
          </p:cNvSpPr>
          <p:nvPr>
            <p:ph type="title"/>
          </p:nvPr>
        </p:nvSpPr>
        <p:spPr>
          <a:xfrm>
            <a:off x="20911906" y="5862768"/>
            <a:ext cx="11035727" cy="9245165"/>
          </a:xfrm>
        </p:spPr>
        <p:txBody>
          <a:bodyPr vert="horz" lIns="91440" tIns="45720" rIns="91440" bIns="45720" rtlCol="0" anchor="b">
            <a:normAutofit/>
          </a:bodyPr>
          <a:lstStyle/>
          <a:p>
            <a:pPr algn="l" defTabSz="914400" eaLnBrk="1" hangingPunct="1">
              <a:lnSpc>
                <a:spcPct val="90000"/>
              </a:lnSpc>
            </a:pPr>
            <a:r>
              <a:rPr lang="en-US" sz="7600" b="1" kern="1200" dirty="0">
                <a:solidFill>
                  <a:schemeClr val="tx1"/>
                </a:solidFill>
                <a:effectLst/>
              </a:rPr>
              <a:t>Assessing Pharmacy Confidence in the Safety of Drugs in Lactation:</a:t>
            </a:r>
            <a:br>
              <a:rPr lang="en-US" sz="7600" b="1" kern="1200" dirty="0">
                <a:solidFill>
                  <a:schemeClr val="tx1"/>
                </a:solidFill>
                <a:effectLst/>
              </a:rPr>
            </a:br>
            <a:r>
              <a:rPr lang="en-US" sz="7600" b="1" kern="1200" dirty="0">
                <a:solidFill>
                  <a:schemeClr val="tx1"/>
                </a:solidFill>
                <a:effectLst/>
              </a:rPr>
              <a:t>Scope for Further </a:t>
            </a:r>
            <a:r>
              <a:rPr lang="en-US" sz="7600" b="1" kern="1200" dirty="0">
                <a:solidFill>
                  <a:schemeClr val="tx1"/>
                </a:solidFill>
              </a:rPr>
              <a:t>Learning</a:t>
            </a:r>
            <a:r>
              <a:rPr lang="en-US" sz="7600" b="1" kern="1200" dirty="0">
                <a:solidFill>
                  <a:schemeClr val="tx1"/>
                </a:solidFill>
                <a:effectLst/>
              </a:rPr>
              <a:t> and Multi-Disciplinary Education </a:t>
            </a:r>
            <a:r>
              <a:rPr lang="en-US" sz="7600" kern="1200" dirty="0">
                <a:solidFill>
                  <a:schemeClr val="tx1"/>
                </a:solidFill>
                <a:effectLst/>
              </a:rPr>
              <a:t/>
            </a:r>
            <a:br>
              <a:rPr lang="en-US" sz="7600" kern="1200" dirty="0">
                <a:solidFill>
                  <a:schemeClr val="tx1"/>
                </a:solidFill>
                <a:effectLst/>
              </a:rPr>
            </a:br>
            <a:endParaRPr lang="en-US" sz="7600" kern="1200" dirty="0">
              <a:solidFill>
                <a:schemeClr val="tx1"/>
              </a:solidFill>
            </a:endParaRPr>
          </a:p>
        </p:txBody>
      </p:sp>
      <p:sp>
        <p:nvSpPr>
          <p:cNvPr id="12" name="Freeform: Shape 11">
            <a:extLst>
              <a:ext uri="{FF2B5EF4-FFF2-40B4-BE49-F238E27FC236}">
                <a16:creationId xmlns:a16="http://schemas.microsoft.com/office/drawing/2014/main" id="{E49CC64F-7275-4E33-961B-0C5CDC43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0"/>
            <a:ext cx="19407738" cy="219456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Placeholder 3" descr="A person holding a baby&#10;&#10;Description automatically generated">
            <a:extLst>
              <a:ext uri="{FF2B5EF4-FFF2-40B4-BE49-F238E27FC236}">
                <a16:creationId xmlns:a16="http://schemas.microsoft.com/office/drawing/2014/main" id="{E82C5012-0490-4939-B505-E757D3075B11}"/>
              </a:ext>
            </a:extLst>
          </p:cNvPr>
          <p:cNvPicPr>
            <a:picLocks noChangeAspect="1"/>
          </p:cNvPicPr>
          <p:nvPr/>
        </p:nvPicPr>
        <p:blipFill rotWithShape="1">
          <a:blip r:embed="rId5"/>
          <a:srcRect l="31987" r="2511"/>
          <a:stretch/>
        </p:blipFill>
        <p:spPr>
          <a:xfrm>
            <a:off x="2" y="10"/>
            <a:ext cx="18976937" cy="219455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5" name="TextBox 14">
            <a:extLst>
              <a:ext uri="{FF2B5EF4-FFF2-40B4-BE49-F238E27FC236}">
                <a16:creationId xmlns:a16="http://schemas.microsoft.com/office/drawing/2014/main" id="{EAE0E088-EB68-44A8-A1E3-2921DD3C7C63}"/>
              </a:ext>
            </a:extLst>
          </p:cNvPr>
          <p:cNvSpPr txBox="1"/>
          <p:nvPr/>
        </p:nvSpPr>
        <p:spPr>
          <a:xfrm>
            <a:off x="17526000" y="14782800"/>
            <a:ext cx="16459200" cy="1446550"/>
          </a:xfrm>
          <a:prstGeom prst="rect">
            <a:avLst/>
          </a:prstGeom>
          <a:noFill/>
        </p:spPr>
        <p:txBody>
          <a:bodyPr wrap="square">
            <a:spAutoFit/>
          </a:bodyPr>
          <a:lstStyle/>
          <a:p>
            <a:pPr algn="ctr"/>
            <a:r>
              <a:rPr lang="en-US" sz="4400" dirty="0">
                <a:latin typeface="Titillium Web" panose="00000500000000000000" pitchFamily="2" charset="0"/>
              </a:rPr>
              <a:t>Jessica Jones </a:t>
            </a:r>
          </a:p>
          <a:p>
            <a:pPr algn="ctr"/>
            <a:r>
              <a:rPr lang="en-US" sz="4400" dirty="0" err="1">
                <a:latin typeface="Titillium Web" panose="00000500000000000000" pitchFamily="2" charset="0"/>
              </a:rPr>
              <a:t>Mpharm</a:t>
            </a:r>
            <a:r>
              <a:rPr lang="en-US" sz="4400" dirty="0">
                <a:latin typeface="Titillium Web" panose="00000500000000000000" pitchFamily="2" charset="0"/>
              </a:rPr>
              <a:t> </a:t>
            </a:r>
            <a:r>
              <a:rPr lang="en-US" sz="4400" dirty="0" err="1">
                <a:latin typeface="Titillium Web" panose="00000500000000000000" pitchFamily="2" charset="0"/>
              </a:rPr>
              <a:t>MRPharmS</a:t>
            </a:r>
            <a:endParaRPr lang="en-US" sz="4400" dirty="0">
              <a:latin typeface="Titillium Web" panose="00000500000000000000" pitchFamily="2" charset="0"/>
            </a:endParaRPr>
          </a:p>
        </p:txBody>
      </p:sp>
      <p:pic>
        <p:nvPicPr>
          <p:cNvPr id="6" name="Audio 5">
            <a:hlinkClick r:id="" action="ppaction://media"/>
            <a:extLst>
              <a:ext uri="{FF2B5EF4-FFF2-40B4-BE49-F238E27FC236}">
                <a16:creationId xmlns:a16="http://schemas.microsoft.com/office/drawing/2014/main" id="{C50563CF-EAE0-480B-AA28-91BA657F60C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2359600" y="21470374"/>
            <a:ext cx="322826" cy="322826"/>
          </a:xfrm>
          <a:prstGeom prst="rect">
            <a:avLst/>
          </a:prstGeom>
        </p:spPr>
      </p:pic>
    </p:spTree>
    <p:custDataLst>
      <p:tags r:id="rId1"/>
    </p:custDataLst>
    <p:extLst>
      <p:ext uri="{BB962C8B-B14F-4D97-AF65-F5344CB8AC3E}">
        <p14:creationId xmlns:p14="http://schemas.microsoft.com/office/powerpoint/2010/main" val="3664431254"/>
      </p:ext>
    </p:extLst>
  </p:cSld>
  <p:clrMapOvr>
    <a:overrideClrMapping bg1="dk1" tx1="lt1" bg2="dk2" tx2="lt2" accent1="accent1" accent2="accent2" accent3="accent3" accent4="accent4" accent5="accent5" accent6="accent6" hlink="hlink" folHlink="folHlink"/>
  </p:clrMapOvr>
  <p:transition advTm="787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numSld="999" showWhenStopped="0">
                <p:cTn id="17" repeatCount="indefinite" fill="hold" display="0">
                  <p:stCondLst>
                    <p:cond delay="indefinite"/>
                  </p:stCondLst>
                  <p:endCondLst>
                    <p:cond evt="onStopAudio" delay="0">
                      <p:tgtEl>
                        <p:sldTgt/>
                      </p:tgtEl>
                    </p:cond>
                  </p:endCondLst>
                </p:cTn>
                <p:tgtEl>
                  <p:spTgt spid="6"/>
                </p:tgtEl>
              </p:cMediaNode>
            </p:audio>
          </p:childTnLst>
        </p:cTn>
      </p:par>
    </p:tnLst>
    <p:bldLst>
      <p:bldP spid="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B4E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1D82FF-FF75-4CB6-87D8-6F5E490E005A}"/>
              </a:ext>
            </a:extLst>
          </p:cNvPr>
          <p:cNvPicPr>
            <a:picLocks noChangeAspect="1"/>
          </p:cNvPicPr>
          <p:nvPr/>
        </p:nvPicPr>
        <p:blipFill>
          <a:blip r:embed="rId4"/>
          <a:stretch>
            <a:fillRect/>
          </a:stretch>
        </p:blipFill>
        <p:spPr>
          <a:xfrm>
            <a:off x="480930" y="17844212"/>
            <a:ext cx="7529213" cy="3572566"/>
          </a:xfrm>
          <a:prstGeom prst="rect">
            <a:avLst/>
          </a:prstGeom>
        </p:spPr>
      </p:pic>
      <p:sp>
        <p:nvSpPr>
          <p:cNvPr id="6" name="Rectangle 5">
            <a:extLst>
              <a:ext uri="{FF2B5EF4-FFF2-40B4-BE49-F238E27FC236}">
                <a16:creationId xmlns:a16="http://schemas.microsoft.com/office/drawing/2014/main" id="{CA35F620-1E98-41D3-8799-2FA6192042D6}"/>
              </a:ext>
            </a:extLst>
          </p:cNvPr>
          <p:cNvSpPr/>
          <p:nvPr/>
        </p:nvSpPr>
        <p:spPr>
          <a:xfrm>
            <a:off x="24821639" y="17300957"/>
            <a:ext cx="7581254" cy="4194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6400" dirty="0">
              <a:effectLst/>
              <a:latin typeface="+mj-lt"/>
            </a:endParaRPr>
          </a:p>
        </p:txBody>
      </p:sp>
      <p:sp>
        <p:nvSpPr>
          <p:cNvPr id="7" name="Rectangle 13">
            <a:extLst>
              <a:ext uri="{FF2B5EF4-FFF2-40B4-BE49-F238E27FC236}">
                <a16:creationId xmlns:a16="http://schemas.microsoft.com/office/drawing/2014/main" id="{B724D58A-35A6-4AC8-A4C0-62AFCDFE3AC5}"/>
              </a:ext>
            </a:extLst>
          </p:cNvPr>
          <p:cNvSpPr txBox="1">
            <a:spLocks noChangeArrowheads="1"/>
          </p:cNvSpPr>
          <p:nvPr/>
        </p:nvSpPr>
        <p:spPr bwMode="auto">
          <a:xfrm>
            <a:off x="-1640" y="-316222"/>
            <a:ext cx="32920040" cy="3306119"/>
          </a:xfrm>
          <a:prstGeom prst="rect">
            <a:avLst/>
          </a:prstGeom>
          <a:solidFill>
            <a:srgbClr val="C05CBE"/>
          </a:solidFill>
          <a:ln w="60325" cap="flat">
            <a:noFill/>
            <a:miter lim="800000"/>
          </a:ln>
        </p:spPr>
        <p:txBody>
          <a:bodyPr vert="horz" wrap="square" lIns="250802" tIns="125401" rIns="250802" bIns="125401" anchor="ctr" anchorCtr="0" compatLnSpc="1">
            <a:prstTxWarp prst="textNoShape">
              <a:avLst/>
            </a:prstTxWarp>
          </a:bodyPr>
          <a:lstStyle>
            <a:defPPr>
              <a:defRPr kern="1200" smtId="4294967295"/>
            </a:defPPr>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a:defRPr>
            </a:lvl2pPr>
            <a:lvl3pPr algn="ctr" defTabSz="3762375" rtl="0" eaLnBrk="0" fontAlgn="base" hangingPunct="0">
              <a:spcBef>
                <a:spcPct val="0"/>
              </a:spcBef>
              <a:spcAft>
                <a:spcPct val="0"/>
              </a:spcAft>
              <a:defRPr sz="18200">
                <a:solidFill>
                  <a:schemeClr val="tx2"/>
                </a:solidFill>
                <a:latin typeface="Arial"/>
              </a:defRPr>
            </a:lvl3pPr>
            <a:lvl4pPr algn="ctr" defTabSz="3762375" rtl="0" eaLnBrk="0" fontAlgn="base" hangingPunct="0">
              <a:spcBef>
                <a:spcPct val="0"/>
              </a:spcBef>
              <a:spcAft>
                <a:spcPct val="0"/>
              </a:spcAft>
              <a:defRPr sz="18200">
                <a:solidFill>
                  <a:schemeClr val="tx2"/>
                </a:solidFill>
                <a:latin typeface="Arial"/>
              </a:defRPr>
            </a:lvl4pPr>
            <a:lvl5pPr algn="ctr" defTabSz="3762375" rtl="0" eaLnBrk="0" fontAlgn="base" hangingPunct="0">
              <a:spcBef>
                <a:spcPct val="0"/>
              </a:spcBef>
              <a:spcAft>
                <a:spcPct val="0"/>
              </a:spcAft>
              <a:defRPr sz="18200">
                <a:solidFill>
                  <a:schemeClr val="tx2"/>
                </a:solidFill>
                <a:latin typeface="Arial"/>
              </a:defRPr>
            </a:lvl5pPr>
            <a:lvl6pPr marL="457200" algn="ctr" defTabSz="3762375" rtl="0" fontAlgn="base">
              <a:spcBef>
                <a:spcPct val="0"/>
              </a:spcBef>
              <a:spcAft>
                <a:spcPct val="0"/>
              </a:spcAft>
              <a:defRPr sz="18200">
                <a:solidFill>
                  <a:schemeClr val="tx2"/>
                </a:solidFill>
                <a:latin typeface="Arial"/>
              </a:defRPr>
            </a:lvl6pPr>
            <a:lvl7pPr marL="914400" algn="ctr" defTabSz="3762375" rtl="0" fontAlgn="base">
              <a:spcBef>
                <a:spcPct val="0"/>
              </a:spcBef>
              <a:spcAft>
                <a:spcPct val="0"/>
              </a:spcAft>
              <a:defRPr sz="18200">
                <a:solidFill>
                  <a:schemeClr val="tx2"/>
                </a:solidFill>
                <a:latin typeface="Arial"/>
              </a:defRPr>
            </a:lvl7pPr>
            <a:lvl8pPr marL="1371600" algn="ctr" defTabSz="3762375" rtl="0" fontAlgn="base">
              <a:spcBef>
                <a:spcPct val="0"/>
              </a:spcBef>
              <a:spcAft>
                <a:spcPct val="0"/>
              </a:spcAft>
              <a:defRPr sz="18200">
                <a:solidFill>
                  <a:schemeClr val="tx2"/>
                </a:solidFill>
                <a:latin typeface="Arial"/>
              </a:defRPr>
            </a:lvl8pPr>
            <a:lvl9pPr marL="1828800" algn="ctr" defTabSz="3762375" rtl="0" fontAlgn="base">
              <a:spcBef>
                <a:spcPct val="0"/>
              </a:spcBef>
              <a:spcAft>
                <a:spcPct val="0"/>
              </a:spcAft>
              <a:defRPr sz="18200">
                <a:solidFill>
                  <a:schemeClr val="tx2"/>
                </a:solidFill>
                <a:latin typeface="Arial"/>
              </a:defRPr>
            </a:lvl9pPr>
          </a:lstStyle>
          <a:p>
            <a:pPr eaLnBrk="1" hangingPunct="1"/>
            <a:endParaRPr lang="en-US" sz="3200" i="1" dirty="0">
              <a:solidFill>
                <a:schemeClr val="bg1"/>
              </a:solidFill>
              <a:latin typeface="Lucida Grande" pitchFamily="2" charset="0"/>
            </a:endParaRPr>
          </a:p>
        </p:txBody>
      </p:sp>
      <p:sp>
        <p:nvSpPr>
          <p:cNvPr id="8" name="Title 11">
            <a:extLst>
              <a:ext uri="{FF2B5EF4-FFF2-40B4-BE49-F238E27FC236}">
                <a16:creationId xmlns:a16="http://schemas.microsoft.com/office/drawing/2014/main" id="{0F4C59FF-D86E-4267-9063-B363CCE8F929}"/>
              </a:ext>
            </a:extLst>
          </p:cNvPr>
          <p:cNvSpPr txBox="1">
            <a:spLocks/>
          </p:cNvSpPr>
          <p:nvPr/>
        </p:nvSpPr>
        <p:spPr>
          <a:xfrm>
            <a:off x="3092444" y="2158"/>
            <a:ext cx="27432000" cy="1831290"/>
          </a:xfrm>
          <a:prstGeom prst="rect">
            <a:avLst/>
          </a:prstGeom>
        </p:spPr>
        <p:txBody>
          <a:bodyPr lIns="85344" tIns="42672" rIns="85344" bIns="42672"/>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rtl="0">
              <a:lnSpc>
                <a:spcPct val="117000"/>
              </a:lnSpc>
            </a:pPr>
            <a:r>
              <a:rPr lang="en-GB" sz="5400" b="1" dirty="0">
                <a:solidFill>
                  <a:schemeClr val="bg1"/>
                </a:solidFill>
                <a:effectLst/>
                <a:latin typeface="Amaranth" panose="020B0604020202020204" charset="0"/>
              </a:rPr>
              <a:t>Assessing Pharmacy Confidence in the Safety of Drugs in Lactation:</a:t>
            </a:r>
          </a:p>
          <a:p>
            <a:pPr algn="ctr" rtl="0">
              <a:lnSpc>
                <a:spcPct val="117000"/>
              </a:lnSpc>
            </a:pPr>
            <a:r>
              <a:rPr lang="en-GB" sz="5400" b="1" dirty="0">
                <a:solidFill>
                  <a:schemeClr val="bg1"/>
                </a:solidFill>
                <a:effectLst/>
                <a:latin typeface="Amaranth" panose="020B0604020202020204" charset="0"/>
              </a:rPr>
              <a:t>Scope for Further </a:t>
            </a:r>
            <a:r>
              <a:rPr lang="en-GB" sz="5400" b="1" dirty="0">
                <a:solidFill>
                  <a:schemeClr val="bg1"/>
                </a:solidFill>
                <a:latin typeface="Amaranth" panose="020B0604020202020204" charset="0"/>
              </a:rPr>
              <a:t>Learning</a:t>
            </a:r>
            <a:r>
              <a:rPr lang="en-GB" sz="5400" b="1" dirty="0">
                <a:solidFill>
                  <a:schemeClr val="bg1"/>
                </a:solidFill>
                <a:effectLst/>
                <a:latin typeface="Amaranth" panose="020B0604020202020204" charset="0"/>
              </a:rPr>
              <a:t> and Multi-Disciplinary Education </a:t>
            </a:r>
            <a:endParaRPr lang="en-GB" sz="5400" dirty="0">
              <a:solidFill>
                <a:schemeClr val="bg1"/>
              </a:solidFill>
              <a:effectLst/>
              <a:latin typeface="Amaranth" panose="020B0604020202020204" charset="0"/>
            </a:endParaRPr>
          </a:p>
        </p:txBody>
      </p:sp>
      <p:sp>
        <p:nvSpPr>
          <p:cNvPr id="9" name="Text Placeholder 16">
            <a:extLst>
              <a:ext uri="{FF2B5EF4-FFF2-40B4-BE49-F238E27FC236}">
                <a16:creationId xmlns:a16="http://schemas.microsoft.com/office/drawing/2014/main" id="{967ECC0C-D6E9-40FB-B061-FEB702BFFA06}"/>
              </a:ext>
            </a:extLst>
          </p:cNvPr>
          <p:cNvSpPr txBox="1">
            <a:spLocks/>
          </p:cNvSpPr>
          <p:nvPr/>
        </p:nvSpPr>
        <p:spPr>
          <a:xfrm>
            <a:off x="2743200" y="2022509"/>
            <a:ext cx="27432000" cy="517065"/>
          </a:xfrm>
          <a:prstGeom prst="rect">
            <a:avLst/>
          </a:prstGeom>
        </p:spPr>
        <p:txBody>
          <a:bodyPr lIns="85344" tIns="42672" rIns="85344" bIns="42672">
            <a:spAutoFit/>
          </a:bodyPr>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a:r>
              <a:rPr lang="en-US" sz="2800" dirty="0">
                <a:solidFill>
                  <a:schemeClr val="bg1"/>
                </a:solidFill>
                <a:latin typeface="Titillium Web" panose="00000500000000000000" pitchFamily="2" charset="0"/>
              </a:rPr>
              <a:t>Jessica Jones </a:t>
            </a:r>
            <a:r>
              <a:rPr lang="en-US" sz="2800" dirty="0" err="1">
                <a:solidFill>
                  <a:schemeClr val="bg1"/>
                </a:solidFill>
                <a:latin typeface="Titillium Web" panose="00000500000000000000" pitchFamily="2" charset="0"/>
              </a:rPr>
              <a:t>Mpharm</a:t>
            </a:r>
            <a:r>
              <a:rPr lang="en-US" sz="2800" dirty="0">
                <a:solidFill>
                  <a:schemeClr val="bg1"/>
                </a:solidFill>
                <a:latin typeface="Titillium Web" panose="00000500000000000000" pitchFamily="2" charset="0"/>
              </a:rPr>
              <a:t> </a:t>
            </a:r>
            <a:r>
              <a:rPr lang="en-US" sz="2800" dirty="0" err="1">
                <a:solidFill>
                  <a:schemeClr val="bg1"/>
                </a:solidFill>
                <a:latin typeface="Titillium Web" panose="00000500000000000000" pitchFamily="2" charset="0"/>
              </a:rPr>
              <a:t>MRPharmS</a:t>
            </a:r>
            <a:endParaRPr lang="en-US" sz="2800" dirty="0">
              <a:solidFill>
                <a:schemeClr val="bg1"/>
              </a:solidFill>
              <a:latin typeface="Titillium Web" panose="00000500000000000000" pitchFamily="2" charset="0"/>
            </a:endParaRPr>
          </a:p>
        </p:txBody>
      </p:sp>
      <p:sp>
        <p:nvSpPr>
          <p:cNvPr id="10" name="Rectangle 9">
            <a:extLst>
              <a:ext uri="{FF2B5EF4-FFF2-40B4-BE49-F238E27FC236}">
                <a16:creationId xmlns:a16="http://schemas.microsoft.com/office/drawing/2014/main" id="{2DE05545-E22F-42CC-BCCF-C62B9E86FB68}"/>
              </a:ext>
            </a:extLst>
          </p:cNvPr>
          <p:cNvSpPr/>
          <p:nvPr/>
        </p:nvSpPr>
        <p:spPr>
          <a:xfrm>
            <a:off x="479452" y="3447331"/>
            <a:ext cx="7530691" cy="6058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6400">
              <a:effectLst/>
              <a:latin typeface="+mj-lt"/>
            </a:endParaRPr>
          </a:p>
        </p:txBody>
      </p:sp>
      <p:sp>
        <p:nvSpPr>
          <p:cNvPr id="11" name="Rectangle 10">
            <a:extLst>
              <a:ext uri="{FF2B5EF4-FFF2-40B4-BE49-F238E27FC236}">
                <a16:creationId xmlns:a16="http://schemas.microsoft.com/office/drawing/2014/main" id="{CEAE7C8A-2581-4E93-803D-58E968E5BAFC}"/>
              </a:ext>
            </a:extLst>
          </p:cNvPr>
          <p:cNvSpPr/>
          <p:nvPr/>
        </p:nvSpPr>
        <p:spPr>
          <a:xfrm>
            <a:off x="488093" y="13138160"/>
            <a:ext cx="7530691" cy="3924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6400" dirty="0">
              <a:effectLst/>
              <a:latin typeface="+mj-lt"/>
            </a:endParaRPr>
          </a:p>
        </p:txBody>
      </p:sp>
      <p:sp>
        <p:nvSpPr>
          <p:cNvPr id="12" name="Rectangle 11">
            <a:extLst>
              <a:ext uri="{FF2B5EF4-FFF2-40B4-BE49-F238E27FC236}">
                <a16:creationId xmlns:a16="http://schemas.microsoft.com/office/drawing/2014/main" id="{876054D0-475C-4250-8080-74A206748ED6}"/>
              </a:ext>
            </a:extLst>
          </p:cNvPr>
          <p:cNvSpPr/>
          <p:nvPr/>
        </p:nvSpPr>
        <p:spPr>
          <a:xfrm>
            <a:off x="16808444" y="3765280"/>
            <a:ext cx="7467813" cy="176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6400">
              <a:effectLst/>
              <a:latin typeface="+mj-lt"/>
            </a:endParaRPr>
          </a:p>
        </p:txBody>
      </p:sp>
      <p:sp>
        <p:nvSpPr>
          <p:cNvPr id="13" name="Rectangle 12">
            <a:extLst>
              <a:ext uri="{FF2B5EF4-FFF2-40B4-BE49-F238E27FC236}">
                <a16:creationId xmlns:a16="http://schemas.microsoft.com/office/drawing/2014/main" id="{8BD85D95-ACC4-4F48-9FCA-7D8A8E4BDFBB}"/>
              </a:ext>
            </a:extLst>
          </p:cNvPr>
          <p:cNvSpPr/>
          <p:nvPr/>
        </p:nvSpPr>
        <p:spPr>
          <a:xfrm>
            <a:off x="24852467" y="3641352"/>
            <a:ext cx="7530691" cy="733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6400">
              <a:effectLst/>
              <a:latin typeface="+mj-lt"/>
            </a:endParaRPr>
          </a:p>
        </p:txBody>
      </p:sp>
      <p:sp>
        <p:nvSpPr>
          <p:cNvPr id="14" name="Rectangle 13">
            <a:extLst>
              <a:ext uri="{FF2B5EF4-FFF2-40B4-BE49-F238E27FC236}">
                <a16:creationId xmlns:a16="http://schemas.microsoft.com/office/drawing/2014/main" id="{8C98CA56-7712-43C5-8118-B35FE48AFFE3}"/>
              </a:ext>
            </a:extLst>
          </p:cNvPr>
          <p:cNvSpPr/>
          <p:nvPr/>
        </p:nvSpPr>
        <p:spPr>
          <a:xfrm>
            <a:off x="479452" y="10241769"/>
            <a:ext cx="7530691" cy="2308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6400">
              <a:effectLst/>
              <a:latin typeface="+mj-lt"/>
            </a:endParaRPr>
          </a:p>
        </p:txBody>
      </p:sp>
      <p:sp>
        <p:nvSpPr>
          <p:cNvPr id="15" name="Rectangle 14">
            <a:extLst>
              <a:ext uri="{FF2B5EF4-FFF2-40B4-BE49-F238E27FC236}">
                <a16:creationId xmlns:a16="http://schemas.microsoft.com/office/drawing/2014/main" id="{D9475858-E3D8-48F8-8BFE-7055D084636D}"/>
              </a:ext>
            </a:extLst>
          </p:cNvPr>
          <p:cNvSpPr/>
          <p:nvPr/>
        </p:nvSpPr>
        <p:spPr>
          <a:xfrm>
            <a:off x="24810547" y="11880360"/>
            <a:ext cx="7576688" cy="4804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6400" dirty="0">
              <a:effectLst/>
              <a:latin typeface="+mj-lt"/>
            </a:endParaRPr>
          </a:p>
        </p:txBody>
      </p:sp>
      <p:sp>
        <p:nvSpPr>
          <p:cNvPr id="16" name="TextBox 19">
            <a:extLst>
              <a:ext uri="{FF2B5EF4-FFF2-40B4-BE49-F238E27FC236}">
                <a16:creationId xmlns:a16="http://schemas.microsoft.com/office/drawing/2014/main" id="{C4053E34-834A-4C1B-8C45-C6B3ACB73A8E}"/>
              </a:ext>
            </a:extLst>
          </p:cNvPr>
          <p:cNvSpPr txBox="1">
            <a:spLocks noChangeArrowheads="1"/>
          </p:cNvSpPr>
          <p:nvPr/>
        </p:nvSpPr>
        <p:spPr bwMode="auto">
          <a:xfrm>
            <a:off x="24884551" y="17565986"/>
            <a:ext cx="7721775" cy="375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marL="228600" indent="-228600">
              <a:buAutoNum type="arabicPeriod"/>
            </a:pPr>
            <a:r>
              <a:rPr lang="en-GB" sz="1200" kern="100" dirty="0">
                <a:solidFill>
                  <a:srgbClr val="000000"/>
                </a:solidFill>
                <a:effectLst/>
                <a:latin typeface="Titillium Web" panose="020B0604020202020204" charset="0"/>
                <a:ea typeface="Times New Roman" panose="02020603050405020304" pitchFamily="18" charset="0"/>
              </a:rPr>
              <a:t>Global strategy for infant and young child feeding. The optimal duration of breastfeeding, World Health Organisation, Fifty-fourth World Health Assembly, A54/INF.DOC/4 Provisional Agenda Item 13.1, May 2001 [Accessed online 21.04.2021 via </a:t>
            </a:r>
            <a:r>
              <a:rPr lang="en-GB" sz="1200" dirty="0">
                <a:effectLst/>
                <a:latin typeface="Titillium Web" panose="020B0604020202020204" charset="0"/>
              </a:rPr>
              <a:t>ea54id4.pdf (who.int)]</a:t>
            </a:r>
          </a:p>
          <a:p>
            <a:pPr marL="228600" indent="-228600">
              <a:buAutoNum type="arabicPeriod"/>
            </a:pPr>
            <a:r>
              <a:rPr lang="en-GB" sz="1200" kern="100" dirty="0">
                <a:solidFill>
                  <a:srgbClr val="000000"/>
                </a:solidFill>
                <a:effectLst/>
                <a:latin typeface="Titillium Web" panose="020B0604020202020204" charset="0"/>
                <a:ea typeface="Times New Roman" panose="02020603050405020304" pitchFamily="18" charset="0"/>
              </a:rPr>
              <a:t>Breastfeeding Rates in the UK, The World Health Organisation: Baby-Friendly Initiative [Accessed online 21.04.2021 via https://www.unicef.org.uk/babyfriendly/about/breastfeeding-in-the-uk/]</a:t>
            </a:r>
          </a:p>
          <a:p>
            <a:pPr marL="228600" indent="-228600">
              <a:buAutoNum type="arabicPeriod"/>
            </a:pPr>
            <a:r>
              <a:rPr lang="en-GB" sz="1200" kern="100" dirty="0">
                <a:solidFill>
                  <a:srgbClr val="000000"/>
                </a:solidFill>
                <a:effectLst/>
                <a:latin typeface="Titillium Web" panose="020B0604020202020204" charset="0"/>
                <a:ea typeface="Times New Roman" panose="02020603050405020304" pitchFamily="18" charset="0"/>
              </a:rPr>
              <a:t>Breastfeeding Rates in the UK, The World Health Organisation: Baby-Friendly Initiative [Accessed online 21.04.2021 via https://www.unicef.org.uk/babyfriendly/about/breastfeeding-in-the-uk/]</a:t>
            </a:r>
          </a:p>
          <a:p>
            <a:pPr marL="228600" indent="-228600">
              <a:buAutoNum type="arabicPeriod"/>
            </a:pPr>
            <a:r>
              <a:rPr lang="en-GB" sz="1200" kern="100" dirty="0">
                <a:solidFill>
                  <a:srgbClr val="000000"/>
                </a:solidFill>
                <a:effectLst/>
                <a:latin typeface="Titillium Web" panose="020B0604020202020204" charset="0"/>
                <a:ea typeface="Times New Roman" panose="02020603050405020304" pitchFamily="18" charset="0"/>
              </a:rPr>
              <a:t>Breastfeeding Statistics 2021 [Accessed online 21.04.21 via https://www.gov.uk/government/collections/breastfeeding-statistics]</a:t>
            </a:r>
          </a:p>
          <a:p>
            <a:pPr marL="228600" indent="-228600">
              <a:buAutoNum type="arabicPeriod"/>
            </a:pPr>
            <a:r>
              <a:rPr lang="en-GB" sz="1200" kern="100" dirty="0">
                <a:solidFill>
                  <a:srgbClr val="000000"/>
                </a:solidFill>
                <a:effectLst/>
                <a:latin typeface="Titillium Web" panose="020B0604020202020204" charset="0"/>
                <a:ea typeface="Times New Roman" panose="02020603050405020304" pitchFamily="18" charset="0"/>
              </a:rPr>
              <a:t>Why Breastfeeding Grief and Trauma Matter, Brown. A, Pinter &amp; Martin 2019, Chapter 4, Page 55</a:t>
            </a:r>
          </a:p>
          <a:p>
            <a:pPr marL="228600" indent="-228600">
              <a:buAutoNum type="arabicPeriod"/>
            </a:pPr>
            <a:r>
              <a:rPr lang="en-GB" sz="1200" kern="100" dirty="0">
                <a:solidFill>
                  <a:srgbClr val="000000"/>
                </a:solidFill>
                <a:effectLst/>
                <a:latin typeface="Titillium Web" panose="020B0604020202020204" charset="0"/>
                <a:ea typeface="Times New Roman" panose="02020603050405020304" pitchFamily="18" charset="0"/>
              </a:rPr>
              <a:t>Codeine factsheet, Jones. W, The Breastfeeding Network, May 2020 [Accessed online 06.06.2021 via www.breastfeedingnetwork.org.uk/codeine</a:t>
            </a:r>
          </a:p>
          <a:p>
            <a:pPr marL="228600" indent="-228600">
              <a:buAutoNum type="arabicPeriod"/>
            </a:pPr>
            <a:r>
              <a:rPr lang="en-GB" sz="1200" kern="100" dirty="0">
                <a:solidFill>
                  <a:srgbClr val="000000"/>
                </a:solidFill>
                <a:effectLst/>
                <a:latin typeface="Titillium Web" panose="020B0604020202020204" charset="0"/>
                <a:ea typeface="Times New Roman" panose="02020603050405020304" pitchFamily="18" charset="0"/>
              </a:rPr>
              <a:t>Breastfeeding in the 21st century: epidemiology, mechanisms, and lifelong effect, Cesar et al. The Lancet Breastfeeding Series 2016; 387: 475–90 [Accessed online 06.05.2021 via www.thelancet.com/pdfs/journals/lancet/PIIS0140-6736(15)01024-7.pdf]</a:t>
            </a:r>
          </a:p>
          <a:p>
            <a:pPr marL="228600" indent="-228600">
              <a:buAutoNum type="arabicPeriod"/>
            </a:pPr>
            <a:r>
              <a:rPr lang="en-GB" sz="1200" kern="100" dirty="0">
                <a:solidFill>
                  <a:srgbClr val="000000"/>
                </a:solidFill>
                <a:effectLst/>
                <a:latin typeface="Titillium Web" panose="020B0604020202020204" charset="0"/>
                <a:ea typeface="Times New Roman" panose="02020603050405020304" pitchFamily="18" charset="0"/>
              </a:rPr>
              <a:t>NICE Guidance on Maternal and Child Nutrition Public Health Guideline (PH11), National Institute for Health and Care Excellence, </a:t>
            </a:r>
            <a:r>
              <a:rPr lang="en-GB" sz="1200" kern="100" dirty="0">
                <a:solidFill>
                  <a:srgbClr val="0E0E0E"/>
                </a:solidFill>
                <a:effectLst/>
                <a:latin typeface="Titillium Web" panose="020B0604020202020204" charset="0"/>
                <a:ea typeface="Times New Roman" panose="02020603050405020304" pitchFamily="18" charset="0"/>
              </a:rPr>
              <a:t>Published 26 March 2008, Last updated: 01 November 2014 </a:t>
            </a:r>
            <a:r>
              <a:rPr lang="en-GB" sz="1200" kern="100" dirty="0">
                <a:solidFill>
                  <a:srgbClr val="000000"/>
                </a:solidFill>
                <a:effectLst/>
                <a:latin typeface="Titillium Web" panose="020B0604020202020204" charset="0"/>
                <a:ea typeface="Times New Roman" panose="02020603050405020304" pitchFamily="18" charset="0"/>
              </a:rPr>
              <a:t>[Accessed online 21.04.2021 via https://www.nice.org.uk/guidance/ph11/evidence]</a:t>
            </a:r>
          </a:p>
          <a:p>
            <a:pPr marL="228600" indent="-228600">
              <a:buAutoNum type="arabicPeriod"/>
            </a:pPr>
            <a:r>
              <a:rPr lang="en-GB" sz="1200" kern="100" dirty="0">
                <a:solidFill>
                  <a:srgbClr val="000000"/>
                </a:solidFill>
                <a:effectLst/>
                <a:latin typeface="Titillium Web" panose="020B0604020202020204" charset="0"/>
                <a:ea typeface="Times New Roman" panose="02020603050405020304" pitchFamily="18" charset="0"/>
              </a:rPr>
              <a:t>Breastfeeding Rates in the UK, The World Health Organisation: Baby-Friendly Initiative [Accessed online 21.04.2021 via https://www.unicef.org.uk/babyfriendly/about/breastfeeding-in-the-uk/]</a:t>
            </a:r>
            <a:r>
              <a:rPr lang="en-US" sz="1200" dirty="0">
                <a:effectLst/>
                <a:latin typeface="Titillium Web" panose="020B0604020202020204" charset="0"/>
                <a:ea typeface="Open Sans" panose="020B0606030504020204" pitchFamily="34" charset="0"/>
                <a:cs typeface="Open Sans" panose="020B0606030504020204" pitchFamily="34" charset="0"/>
              </a:rPr>
              <a:t>.</a:t>
            </a:r>
          </a:p>
        </p:txBody>
      </p:sp>
      <p:sp>
        <p:nvSpPr>
          <p:cNvPr id="17" name="Rectangle 16">
            <a:extLst>
              <a:ext uri="{FF2B5EF4-FFF2-40B4-BE49-F238E27FC236}">
                <a16:creationId xmlns:a16="http://schemas.microsoft.com/office/drawing/2014/main" id="{22BCB69C-281D-44D7-A27C-F09BC640FEAA}"/>
              </a:ext>
            </a:extLst>
          </p:cNvPr>
          <p:cNvSpPr>
            <a:spLocks noChangeArrowheads="1"/>
          </p:cNvSpPr>
          <p:nvPr/>
        </p:nvSpPr>
        <p:spPr bwMode="auto">
          <a:xfrm>
            <a:off x="479452" y="3271719"/>
            <a:ext cx="7530691" cy="571294"/>
          </a:xfrm>
          <a:prstGeom prst="rect">
            <a:avLst/>
          </a:prstGeom>
          <a:solidFill>
            <a:srgbClr val="C05CBE"/>
          </a:solidFill>
          <a:ln w="12700">
            <a:noFill/>
            <a:miter lim="800000"/>
          </a:ln>
        </p:spPr>
        <p:txBody>
          <a:bodyPr wrap="none" lIns="182880" tIns="48768" rIns="182880" bIns="45709"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3135215">
              <a:defRPr/>
            </a:pPr>
            <a:r>
              <a:rPr lang="en-US" dirty="0">
                <a:solidFill>
                  <a:schemeClr val="bg1"/>
                </a:solidFill>
                <a:effectLst/>
                <a:latin typeface="Amaranth" panose="02000503050000020004" pitchFamily="2" charset="0"/>
              </a:rPr>
              <a:t>Background</a:t>
            </a:r>
          </a:p>
        </p:txBody>
      </p:sp>
      <p:sp>
        <p:nvSpPr>
          <p:cNvPr id="18" name="Rectangle 17">
            <a:extLst>
              <a:ext uri="{FF2B5EF4-FFF2-40B4-BE49-F238E27FC236}">
                <a16:creationId xmlns:a16="http://schemas.microsoft.com/office/drawing/2014/main" id="{7D5C5A41-2162-4570-9607-D79FDABC4B62}"/>
              </a:ext>
            </a:extLst>
          </p:cNvPr>
          <p:cNvSpPr>
            <a:spLocks noChangeArrowheads="1"/>
          </p:cNvSpPr>
          <p:nvPr/>
        </p:nvSpPr>
        <p:spPr bwMode="auto">
          <a:xfrm>
            <a:off x="457490" y="9714560"/>
            <a:ext cx="7565844" cy="565889"/>
          </a:xfrm>
          <a:prstGeom prst="rect">
            <a:avLst/>
          </a:prstGeom>
          <a:solidFill>
            <a:srgbClr val="C05CBE"/>
          </a:solidFill>
          <a:ln w="12700">
            <a:noFill/>
            <a:miter lim="800000"/>
          </a:ln>
        </p:spPr>
        <p:txBody>
          <a:bodyPr wrap="none" lIns="182880" tIns="48768" rIns="182880" bIns="45709"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3135215">
              <a:defRPr/>
            </a:pPr>
            <a:r>
              <a:rPr lang="en-US" dirty="0">
                <a:solidFill>
                  <a:schemeClr val="bg1"/>
                </a:solidFill>
                <a:effectLst/>
                <a:latin typeface="Amaranth" panose="02000503050000020004" pitchFamily="2" charset="0"/>
              </a:rPr>
              <a:t>Aims</a:t>
            </a:r>
          </a:p>
        </p:txBody>
      </p:sp>
      <p:sp>
        <p:nvSpPr>
          <p:cNvPr id="19" name="Rectangle 18">
            <a:extLst>
              <a:ext uri="{FF2B5EF4-FFF2-40B4-BE49-F238E27FC236}">
                <a16:creationId xmlns:a16="http://schemas.microsoft.com/office/drawing/2014/main" id="{3EB55753-6A3C-441D-9172-FD9936D7DFBC}"/>
              </a:ext>
            </a:extLst>
          </p:cNvPr>
          <p:cNvSpPr>
            <a:spLocks noChangeArrowheads="1"/>
          </p:cNvSpPr>
          <p:nvPr/>
        </p:nvSpPr>
        <p:spPr bwMode="auto">
          <a:xfrm>
            <a:off x="492290" y="12760544"/>
            <a:ext cx="7530691" cy="571294"/>
          </a:xfrm>
          <a:prstGeom prst="rect">
            <a:avLst/>
          </a:prstGeom>
          <a:solidFill>
            <a:srgbClr val="C05CBE"/>
          </a:solidFill>
          <a:ln w="12700">
            <a:noFill/>
            <a:miter lim="800000"/>
          </a:ln>
        </p:spPr>
        <p:txBody>
          <a:bodyPr wrap="none" lIns="182880" tIns="48768" rIns="182880" bIns="45709"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3135215">
              <a:defRPr/>
            </a:pPr>
            <a:r>
              <a:rPr lang="en-US" dirty="0">
                <a:solidFill>
                  <a:schemeClr val="bg1"/>
                </a:solidFill>
                <a:effectLst/>
                <a:latin typeface="Amaranth" panose="02000503050000020004" pitchFamily="2" charset="0"/>
              </a:rPr>
              <a:t>Methodology</a:t>
            </a:r>
          </a:p>
        </p:txBody>
      </p:sp>
      <p:sp>
        <p:nvSpPr>
          <p:cNvPr id="20" name="Rectangle 19">
            <a:extLst>
              <a:ext uri="{FF2B5EF4-FFF2-40B4-BE49-F238E27FC236}">
                <a16:creationId xmlns:a16="http://schemas.microsoft.com/office/drawing/2014/main" id="{AD90574C-B25B-45EC-809C-21E2ADC2DE2D}"/>
              </a:ext>
            </a:extLst>
          </p:cNvPr>
          <p:cNvSpPr>
            <a:spLocks noChangeArrowheads="1"/>
          </p:cNvSpPr>
          <p:nvPr/>
        </p:nvSpPr>
        <p:spPr bwMode="auto">
          <a:xfrm>
            <a:off x="16808445" y="3271719"/>
            <a:ext cx="7467813" cy="553619"/>
          </a:xfrm>
          <a:prstGeom prst="rect">
            <a:avLst/>
          </a:prstGeom>
          <a:solidFill>
            <a:srgbClr val="C05CBE"/>
          </a:solidFill>
          <a:ln w="12700">
            <a:noFill/>
            <a:miter lim="800000"/>
          </a:ln>
        </p:spPr>
        <p:txBody>
          <a:bodyPr wrap="none" lIns="182880" tIns="48768" rIns="182880" bIns="45709"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3135215">
              <a:defRPr/>
            </a:pPr>
            <a:r>
              <a:rPr lang="en-US" dirty="0">
                <a:solidFill>
                  <a:schemeClr val="bg1"/>
                </a:solidFill>
                <a:effectLst/>
                <a:latin typeface="Amaranth" panose="02000503050000020004" pitchFamily="2" charset="0"/>
              </a:rPr>
              <a:t>Results and Discussion</a:t>
            </a:r>
          </a:p>
        </p:txBody>
      </p:sp>
      <p:sp>
        <p:nvSpPr>
          <p:cNvPr id="21" name="Rectangle 20">
            <a:extLst>
              <a:ext uri="{FF2B5EF4-FFF2-40B4-BE49-F238E27FC236}">
                <a16:creationId xmlns:a16="http://schemas.microsoft.com/office/drawing/2014/main" id="{2150DA53-34CD-4086-8868-A67142D38155}"/>
              </a:ext>
            </a:extLst>
          </p:cNvPr>
          <p:cNvSpPr>
            <a:spLocks noChangeArrowheads="1"/>
          </p:cNvSpPr>
          <p:nvPr/>
        </p:nvSpPr>
        <p:spPr bwMode="auto">
          <a:xfrm>
            <a:off x="24852467" y="3283363"/>
            <a:ext cx="7530691" cy="571293"/>
          </a:xfrm>
          <a:prstGeom prst="rect">
            <a:avLst/>
          </a:prstGeom>
          <a:solidFill>
            <a:srgbClr val="C05CBE"/>
          </a:solidFill>
          <a:ln w="12700">
            <a:noFill/>
            <a:miter lim="800000"/>
          </a:ln>
        </p:spPr>
        <p:txBody>
          <a:bodyPr wrap="none" lIns="182880" tIns="48768" rIns="182880" bIns="45709"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3135215">
              <a:defRPr/>
            </a:pPr>
            <a:r>
              <a:rPr lang="en-US" dirty="0">
                <a:solidFill>
                  <a:schemeClr val="bg1"/>
                </a:solidFill>
                <a:effectLst/>
                <a:latin typeface="Amaranth" panose="02000503050000020004" pitchFamily="2" charset="0"/>
              </a:rPr>
              <a:t>Conclusion</a:t>
            </a:r>
          </a:p>
        </p:txBody>
      </p:sp>
      <p:sp>
        <p:nvSpPr>
          <p:cNvPr id="22" name="Rectangle 21">
            <a:extLst>
              <a:ext uri="{FF2B5EF4-FFF2-40B4-BE49-F238E27FC236}">
                <a16:creationId xmlns:a16="http://schemas.microsoft.com/office/drawing/2014/main" id="{F2506E31-A40A-4E07-9054-8E217A0B91B2}"/>
              </a:ext>
            </a:extLst>
          </p:cNvPr>
          <p:cNvSpPr>
            <a:spLocks noChangeArrowheads="1"/>
          </p:cNvSpPr>
          <p:nvPr/>
        </p:nvSpPr>
        <p:spPr bwMode="auto">
          <a:xfrm>
            <a:off x="24810547" y="11331923"/>
            <a:ext cx="7592346" cy="571293"/>
          </a:xfrm>
          <a:prstGeom prst="rect">
            <a:avLst/>
          </a:prstGeom>
          <a:solidFill>
            <a:srgbClr val="C05CBE"/>
          </a:solidFill>
          <a:ln w="12700">
            <a:noFill/>
            <a:miter lim="800000"/>
          </a:ln>
        </p:spPr>
        <p:txBody>
          <a:bodyPr wrap="none" lIns="182880" tIns="48768" rIns="182880" bIns="45709"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3135215">
              <a:defRPr/>
            </a:pPr>
            <a:r>
              <a:rPr lang="en-US" dirty="0">
                <a:solidFill>
                  <a:schemeClr val="bg1"/>
                </a:solidFill>
                <a:effectLst/>
                <a:latin typeface="Amaranth" panose="02000503050000020004" pitchFamily="2" charset="0"/>
              </a:rPr>
              <a:t>Acknowledgements</a:t>
            </a:r>
          </a:p>
        </p:txBody>
      </p:sp>
      <p:sp>
        <p:nvSpPr>
          <p:cNvPr id="23" name="Text Box 6">
            <a:extLst>
              <a:ext uri="{FF2B5EF4-FFF2-40B4-BE49-F238E27FC236}">
                <a16:creationId xmlns:a16="http://schemas.microsoft.com/office/drawing/2014/main" id="{F4829E6D-A31E-4988-AD8D-3016E2673569}"/>
              </a:ext>
            </a:extLst>
          </p:cNvPr>
          <p:cNvSpPr txBox="1">
            <a:spLocks noChangeArrowheads="1"/>
          </p:cNvSpPr>
          <p:nvPr/>
        </p:nvSpPr>
        <p:spPr bwMode="auto">
          <a:xfrm>
            <a:off x="596053" y="3980304"/>
            <a:ext cx="7188387" cy="563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marL="285750" indent="-285750" algn="l" rtl="0">
              <a:lnSpc>
                <a:spcPct val="100000"/>
              </a:lnSpc>
              <a:buFont typeface="Arial" panose="020B0604020202020204" pitchFamily="34" charset="0"/>
              <a:buChar char="•"/>
            </a:pPr>
            <a:r>
              <a:rPr lang="en-GB" sz="1800" dirty="0">
                <a:solidFill>
                  <a:srgbClr val="000000"/>
                </a:solidFill>
                <a:latin typeface="Titillium Web" panose="020B0604020202020204" charset="0"/>
              </a:rPr>
              <a:t>P</a:t>
            </a:r>
            <a:r>
              <a:rPr lang="en-GB" sz="1800" dirty="0">
                <a:solidFill>
                  <a:srgbClr val="000000"/>
                </a:solidFill>
                <a:effectLst/>
                <a:latin typeface="Titillium Web" panose="020B0604020202020204" charset="0"/>
              </a:rPr>
              <a:t>harmacists and pharmacy teams are responsible for protecting the public from the harmful effects of their medicines</a:t>
            </a:r>
            <a:r>
              <a:rPr lang="en-GB" sz="1800" dirty="0">
                <a:solidFill>
                  <a:srgbClr val="000000"/>
                </a:solidFill>
                <a:latin typeface="Titillium Web" panose="020B0604020202020204" charset="0"/>
              </a:rPr>
              <a:t> and are </a:t>
            </a:r>
            <a:r>
              <a:rPr lang="en-GB" sz="1800" dirty="0">
                <a:solidFill>
                  <a:srgbClr val="000000"/>
                </a:solidFill>
                <a:effectLst/>
                <a:latin typeface="Titillium Web" panose="020B0604020202020204" charset="0"/>
              </a:rPr>
              <a:t>perfectly placed to provide support, information and education to new mothers on the safety of their medicines in breastfeeding.</a:t>
            </a:r>
            <a:endParaRPr lang="en-GB" sz="1800" dirty="0">
              <a:solidFill>
                <a:srgbClr val="000000"/>
              </a:solidFill>
              <a:latin typeface="Titillium Web" panose="020B0604020202020204" charset="0"/>
            </a:endParaRPr>
          </a:p>
          <a:p>
            <a:pPr marL="342900" indent="-342900" algn="l" rtl="0">
              <a:lnSpc>
                <a:spcPct val="100000"/>
              </a:lnSpc>
              <a:buFont typeface="Arial" panose="020B0604020202020204" pitchFamily="34" charset="0"/>
              <a:buChar char="•"/>
            </a:pPr>
            <a:endParaRPr lang="en-GB" sz="1800" dirty="0">
              <a:solidFill>
                <a:srgbClr val="000000"/>
              </a:solidFill>
              <a:effectLst/>
              <a:latin typeface="Titillium Web" panose="020B0604020202020204" charset="0"/>
            </a:endParaRPr>
          </a:p>
          <a:p>
            <a:pPr marL="285750" indent="-285750" algn="l" rtl="0">
              <a:lnSpc>
                <a:spcPct val="100000"/>
              </a:lnSpc>
              <a:buFont typeface="Arial" panose="020B0604020202020204" pitchFamily="34" charset="0"/>
              <a:buChar char="•"/>
            </a:pPr>
            <a:r>
              <a:rPr lang="en-GB" sz="1800" dirty="0">
                <a:solidFill>
                  <a:srgbClr val="000000"/>
                </a:solidFill>
                <a:effectLst/>
                <a:latin typeface="Titillium Web" panose="020B0604020202020204" charset="0"/>
              </a:rPr>
              <a:t>The World Health Organisation (WHO) currently recommends exclusive breastfeeding for the first 6 months of life, followed by partial breastfeeding for up to 2 years and </a:t>
            </a:r>
            <a:r>
              <a:rPr lang="en-GB" sz="1800" dirty="0" err="1">
                <a:solidFill>
                  <a:srgbClr val="000000"/>
                </a:solidFill>
                <a:effectLst/>
                <a:latin typeface="Titillium Web" panose="020B0604020202020204" charset="0"/>
              </a:rPr>
              <a:t>beyond</a:t>
            </a:r>
            <a:r>
              <a:rPr lang="en-GB" sz="1800" u="sng" baseline="30000" dirty="0" err="1">
                <a:solidFill>
                  <a:srgbClr val="000000"/>
                </a:solidFill>
                <a:effectLst/>
                <a:latin typeface="Titillium Web" panose="020B0604020202020204" charset="0"/>
                <a:hlinkClick r:id="rId5"/>
              </a:rPr>
              <a:t>i</a:t>
            </a:r>
            <a:r>
              <a:rPr lang="en-GB" sz="1800" dirty="0">
                <a:solidFill>
                  <a:srgbClr val="000000"/>
                </a:solidFill>
                <a:effectLst/>
                <a:latin typeface="Titillium Web" panose="020B0604020202020204" charset="0"/>
              </a:rPr>
              <a:t>. </a:t>
            </a:r>
          </a:p>
          <a:p>
            <a:pPr marL="342900" indent="-342900" algn="l" rtl="0">
              <a:lnSpc>
                <a:spcPct val="100000"/>
              </a:lnSpc>
              <a:buFont typeface="Arial" panose="020B0604020202020204" pitchFamily="34" charset="0"/>
              <a:buChar char="•"/>
            </a:pPr>
            <a:endParaRPr lang="en-GB" sz="1800" dirty="0">
              <a:solidFill>
                <a:srgbClr val="000000"/>
              </a:solidFill>
              <a:latin typeface="Titillium Web" panose="020B0604020202020204" charset="0"/>
            </a:endParaRPr>
          </a:p>
          <a:p>
            <a:pPr marL="285750" indent="-285750" algn="l" rtl="0">
              <a:lnSpc>
                <a:spcPct val="100000"/>
              </a:lnSpc>
              <a:buFont typeface="Arial" panose="020B0604020202020204" pitchFamily="34" charset="0"/>
              <a:buChar char="•"/>
            </a:pPr>
            <a:r>
              <a:rPr lang="en-GB" sz="1800" dirty="0">
                <a:solidFill>
                  <a:srgbClr val="000000"/>
                </a:solidFill>
                <a:effectLst/>
                <a:latin typeface="Titillium Web" panose="020B0604020202020204" charset="0"/>
              </a:rPr>
              <a:t>Within the UK, 60.2% of </a:t>
            </a:r>
            <a:r>
              <a:rPr lang="en-GB" sz="1800" dirty="0" err="1">
                <a:solidFill>
                  <a:srgbClr val="000000"/>
                </a:solidFill>
                <a:effectLst/>
                <a:latin typeface="Titillium Web" panose="020B0604020202020204" charset="0"/>
              </a:rPr>
              <a:t>newborns</a:t>
            </a:r>
            <a:r>
              <a:rPr lang="en-GB" sz="1800" dirty="0">
                <a:solidFill>
                  <a:srgbClr val="000000"/>
                </a:solidFill>
                <a:effectLst/>
                <a:latin typeface="Titillium Web" panose="020B0604020202020204" charset="0"/>
              </a:rPr>
              <a:t> are breastfed within the first hour of life</a:t>
            </a:r>
            <a:r>
              <a:rPr lang="en-GB" sz="1800" dirty="0">
                <a:solidFill>
                  <a:srgbClr val="000000"/>
                </a:solidFill>
                <a:latin typeface="Titillium Web" panose="020B0604020202020204" charset="0"/>
              </a:rPr>
              <a:t>. T</a:t>
            </a:r>
            <a:r>
              <a:rPr lang="en-GB" sz="1800" dirty="0">
                <a:solidFill>
                  <a:srgbClr val="000000"/>
                </a:solidFill>
                <a:effectLst/>
                <a:latin typeface="Titillium Web" panose="020B0604020202020204" charset="0"/>
              </a:rPr>
              <a:t>his figure drops to 48.1% within the first 6-8 weeks, with less than 1% continuing to breastfeed until the age of 2 or </a:t>
            </a:r>
            <a:r>
              <a:rPr lang="en-GB" sz="1800" dirty="0" err="1">
                <a:solidFill>
                  <a:srgbClr val="000000"/>
                </a:solidFill>
                <a:effectLst/>
                <a:latin typeface="Titillium Web" panose="020B0604020202020204" charset="0"/>
              </a:rPr>
              <a:t>beyond</a:t>
            </a:r>
            <a:r>
              <a:rPr lang="en-GB" sz="1800" u="sng" baseline="30000" dirty="0" err="1">
                <a:solidFill>
                  <a:srgbClr val="000000"/>
                </a:solidFill>
                <a:effectLst/>
                <a:latin typeface="Titillium Web" panose="020B0604020202020204" charset="0"/>
                <a:hlinkClick r:id="rId6"/>
              </a:rPr>
              <a:t>ii</a:t>
            </a:r>
            <a:r>
              <a:rPr lang="en-GB" sz="1800" dirty="0">
                <a:solidFill>
                  <a:srgbClr val="000000"/>
                </a:solidFill>
                <a:effectLst/>
                <a:latin typeface="Titillium Web" panose="020B0604020202020204" charset="0"/>
              </a:rPr>
              <a:t>. </a:t>
            </a:r>
          </a:p>
          <a:p>
            <a:pPr marL="285750" indent="-285750" algn="l" rtl="0">
              <a:lnSpc>
                <a:spcPct val="100000"/>
              </a:lnSpc>
              <a:buFont typeface="Arial" panose="020B0604020202020204" pitchFamily="34" charset="0"/>
              <a:buChar char="•"/>
            </a:pPr>
            <a:endParaRPr lang="en-GB" sz="1800" dirty="0">
              <a:solidFill>
                <a:srgbClr val="000000"/>
              </a:solidFill>
              <a:latin typeface="Titillium Web" panose="020B0604020202020204" charset="0"/>
            </a:endParaRPr>
          </a:p>
          <a:p>
            <a:pPr marL="285750" indent="-285750" algn="l" rtl="0">
              <a:lnSpc>
                <a:spcPct val="100000"/>
              </a:lnSpc>
              <a:buFont typeface="Arial" panose="020B0604020202020204" pitchFamily="34" charset="0"/>
              <a:buChar char="•"/>
            </a:pPr>
            <a:r>
              <a:rPr lang="en-GB" sz="1800" dirty="0">
                <a:solidFill>
                  <a:srgbClr val="000000"/>
                </a:solidFill>
                <a:effectLst/>
                <a:latin typeface="Titillium Web" panose="020B0604020202020204" charset="0"/>
              </a:rPr>
              <a:t>This is predominantly due to lack of support and inconsistent messaging from healthcare </a:t>
            </a:r>
            <a:r>
              <a:rPr lang="en-GB" sz="1800" dirty="0" err="1">
                <a:solidFill>
                  <a:srgbClr val="000000"/>
                </a:solidFill>
                <a:effectLst/>
                <a:latin typeface="Titillium Web" panose="020B0604020202020204" charset="0"/>
              </a:rPr>
              <a:t>professionals</a:t>
            </a:r>
            <a:r>
              <a:rPr lang="en-GB" sz="1800" u="sng" baseline="30000" dirty="0" err="1">
                <a:solidFill>
                  <a:srgbClr val="000000"/>
                </a:solidFill>
                <a:effectLst/>
                <a:latin typeface="Titillium Web" panose="020B0604020202020204" charset="0"/>
                <a:hlinkClick r:id="rId7"/>
              </a:rPr>
              <a:t>iv</a:t>
            </a:r>
            <a:r>
              <a:rPr lang="en-GB" sz="1800" u="sng" baseline="30000" dirty="0">
                <a:solidFill>
                  <a:srgbClr val="000000"/>
                </a:solidFill>
                <a:latin typeface="Titillium Web" panose="020B0604020202020204" charset="0"/>
              </a:rPr>
              <a:t> </a:t>
            </a:r>
            <a:r>
              <a:rPr lang="en-GB" sz="1800" dirty="0">
                <a:solidFill>
                  <a:srgbClr val="000000"/>
                </a:solidFill>
                <a:latin typeface="Titillium Web" panose="020B0604020202020204" charset="0"/>
              </a:rPr>
              <a:t>and</a:t>
            </a:r>
            <a:r>
              <a:rPr lang="en-GB" sz="1800" dirty="0">
                <a:solidFill>
                  <a:srgbClr val="000000"/>
                </a:solidFill>
                <a:effectLst/>
                <a:latin typeface="Titillium Web" panose="020B0604020202020204" charset="0"/>
              </a:rPr>
              <a:t> can result in higher rates of postnatal depression, maternal guilt and </a:t>
            </a:r>
            <a:r>
              <a:rPr lang="en-GB" sz="1800" dirty="0" err="1">
                <a:solidFill>
                  <a:srgbClr val="000000"/>
                </a:solidFill>
                <a:effectLst/>
                <a:latin typeface="Titillium Web" panose="020B0604020202020204" charset="0"/>
              </a:rPr>
              <a:t>trauma</a:t>
            </a:r>
            <a:r>
              <a:rPr lang="en-GB" sz="1800" u="sng" baseline="30000" dirty="0" err="1">
                <a:solidFill>
                  <a:srgbClr val="000000"/>
                </a:solidFill>
                <a:effectLst/>
                <a:latin typeface="Titillium Web" panose="020B0604020202020204" charset="0"/>
                <a:hlinkClick r:id="rId8"/>
              </a:rPr>
              <a:t>v</a:t>
            </a:r>
            <a:r>
              <a:rPr lang="en-GB" sz="1800" dirty="0">
                <a:solidFill>
                  <a:srgbClr val="000000"/>
                </a:solidFill>
                <a:effectLst/>
                <a:latin typeface="Titillium Web" panose="020B0604020202020204" charset="0"/>
              </a:rPr>
              <a:t>. </a:t>
            </a:r>
          </a:p>
          <a:p>
            <a:pPr marL="285750" indent="-285750" algn="l" rtl="0">
              <a:lnSpc>
                <a:spcPct val="100000"/>
              </a:lnSpc>
              <a:buFont typeface="Arial" panose="020B0604020202020204" pitchFamily="34" charset="0"/>
              <a:buChar char="•"/>
            </a:pPr>
            <a:endParaRPr lang="en-GB" sz="1800" dirty="0">
              <a:solidFill>
                <a:srgbClr val="000000"/>
              </a:solidFill>
              <a:latin typeface="Titillium Web" panose="020B0604020202020204" charset="0"/>
            </a:endParaRPr>
          </a:p>
          <a:p>
            <a:pPr marL="285750" indent="-285750" algn="l" rtl="0">
              <a:lnSpc>
                <a:spcPct val="100000"/>
              </a:lnSpc>
              <a:buFont typeface="Arial" panose="020B0604020202020204" pitchFamily="34" charset="0"/>
              <a:buChar char="•"/>
            </a:pPr>
            <a:r>
              <a:rPr lang="en-GB" sz="1800" dirty="0">
                <a:solidFill>
                  <a:srgbClr val="000000"/>
                </a:solidFill>
                <a:effectLst/>
                <a:latin typeface="Titillium Web" panose="020B0604020202020204" charset="0"/>
              </a:rPr>
              <a:t>There is scope for all healthcare professionals to improve maternal access to breastfeeding support and information.</a:t>
            </a:r>
          </a:p>
          <a:p>
            <a:r>
              <a:rPr lang="en-US" sz="1800" dirty="0">
                <a:latin typeface="Titillium Web" panose="00000500000000000000" pitchFamily="2" charset="0"/>
                <a:ea typeface="Open Sans" panose="020B0606030504020204" pitchFamily="34" charset="0"/>
                <a:cs typeface="Open Sans" panose="020B0606030504020204" pitchFamily="34" charset="0"/>
              </a:rPr>
              <a:t>.</a:t>
            </a:r>
          </a:p>
        </p:txBody>
      </p:sp>
      <p:sp>
        <p:nvSpPr>
          <p:cNvPr id="24" name="Text Box 6">
            <a:extLst>
              <a:ext uri="{FF2B5EF4-FFF2-40B4-BE49-F238E27FC236}">
                <a16:creationId xmlns:a16="http://schemas.microsoft.com/office/drawing/2014/main" id="{59F69EFB-3E3C-4ED4-8151-A7FF5866A0E2}"/>
              </a:ext>
            </a:extLst>
          </p:cNvPr>
          <p:cNvSpPr txBox="1">
            <a:spLocks noChangeArrowheads="1"/>
          </p:cNvSpPr>
          <p:nvPr/>
        </p:nvSpPr>
        <p:spPr bwMode="auto">
          <a:xfrm>
            <a:off x="623997" y="10292330"/>
            <a:ext cx="7188387" cy="230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latin typeface="Titillium Web" panose="020B0604020202020204" charset="0"/>
              </a:rPr>
              <a:t>T</a:t>
            </a:r>
            <a:r>
              <a:rPr kumimoji="0" lang="en-GB" sz="1800" b="0" i="0" u="none" strike="noStrike" kern="1200" cap="none" spc="0" normalizeH="0" baseline="0" noProof="0" dirty="0">
                <a:ln>
                  <a:noFill/>
                </a:ln>
                <a:solidFill>
                  <a:srgbClr val="000000"/>
                </a:solidFill>
                <a:effectLst/>
                <a:uLnTx/>
                <a:uFillTx/>
                <a:latin typeface="Titillium Web" panose="020B0604020202020204" charset="0"/>
              </a:rPr>
              <a:t>o understand the overall perception of breastfeeding as a public health concern amongst pharmacy teams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solidFill>
                <a:srgbClr val="000000"/>
              </a:solidFill>
              <a:latin typeface="Titillium Web" panose="020B060402020202020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rPr>
              <a:t>To explore the current gaps in knowledge relating to the safety of drugs in lactation.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solidFill>
                <a:srgbClr val="000000"/>
              </a:solidFill>
              <a:latin typeface="Titillium Web" panose="020B060402020202020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rPr>
              <a:t>To explore the methods by which further education may be delivered to pharmacy teams</a:t>
            </a:r>
            <a:endParaRPr lang="en-US" sz="1800" dirty="0">
              <a:latin typeface="Titillium Web" panose="020B060402020202020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6C7F0FD0-3A5D-49B6-A640-DA7599B1A63E}"/>
              </a:ext>
            </a:extLst>
          </p:cNvPr>
          <p:cNvSpPr txBox="1"/>
          <p:nvPr/>
        </p:nvSpPr>
        <p:spPr>
          <a:xfrm>
            <a:off x="25066236" y="4016552"/>
            <a:ext cx="7175417" cy="6740307"/>
          </a:xfrm>
          <a:prstGeom prst="rect">
            <a:avLst/>
          </a:prstGeom>
          <a:noFill/>
        </p:spPr>
        <p:txBody>
          <a:bodyPr wrap="square" rtlCol="0">
            <a:spAutoFit/>
          </a:bodyPr>
          <a:lstStyle>
            <a:defPPr>
              <a:defRPr kern="1200" smtId="4294967295"/>
            </a:defPPr>
          </a:lstStyle>
          <a:p>
            <a:pPr marL="285750" indent="-285750">
              <a:buFont typeface="Arial" panose="020B0604020202020204" pitchFamily="34" charset="0"/>
              <a:buChar char="•"/>
            </a:pPr>
            <a:r>
              <a:rPr lang="en-GB" sz="1800" dirty="0">
                <a:solidFill>
                  <a:srgbClr val="000000"/>
                </a:solidFill>
                <a:effectLst/>
                <a:latin typeface="Titillium Web" panose="020B0604020202020204" charset="0"/>
              </a:rPr>
              <a:t>80% of respondents stated that they felt pharmacists and pharmacy teams were not currently well equipped or trained to answer queries relating to the safety of drugs in lactation.</a:t>
            </a:r>
          </a:p>
          <a:p>
            <a:pPr algn="l" rtl="0">
              <a:lnSpc>
                <a:spcPct val="100000"/>
              </a:lnSpc>
            </a:pPr>
            <a:endParaRPr lang="en-GB" sz="1800" dirty="0">
              <a:solidFill>
                <a:srgbClr val="000000"/>
              </a:solidFill>
              <a:effectLst/>
              <a:latin typeface="Titillium Web" panose="020B0604020202020204" charset="0"/>
            </a:endParaRPr>
          </a:p>
          <a:p>
            <a:pPr algn="l" rtl="0">
              <a:lnSpc>
                <a:spcPct val="100000"/>
              </a:lnSpc>
            </a:pPr>
            <a:endParaRPr lang="en-GB" sz="1800" dirty="0">
              <a:solidFill>
                <a:srgbClr val="000000"/>
              </a:solidFill>
              <a:latin typeface="Titillium Web" panose="020B0604020202020204" charset="0"/>
            </a:endParaRPr>
          </a:p>
          <a:p>
            <a:pPr algn="l" rtl="0">
              <a:lnSpc>
                <a:spcPct val="100000"/>
              </a:lnSpc>
            </a:pPr>
            <a:endParaRPr lang="en-GB" sz="1800" dirty="0">
              <a:solidFill>
                <a:srgbClr val="000000"/>
              </a:solidFill>
              <a:effectLst/>
              <a:latin typeface="Titillium Web" panose="020B0604020202020204" charset="0"/>
            </a:endParaRPr>
          </a:p>
          <a:p>
            <a:pPr algn="l" rtl="0">
              <a:lnSpc>
                <a:spcPct val="100000"/>
              </a:lnSpc>
            </a:pPr>
            <a:endParaRPr lang="en-GB" sz="1800" dirty="0">
              <a:solidFill>
                <a:srgbClr val="000000"/>
              </a:solidFill>
              <a:latin typeface="Titillium Web" panose="020B0604020202020204" charset="0"/>
            </a:endParaRPr>
          </a:p>
          <a:p>
            <a:pPr algn="l" rtl="0">
              <a:lnSpc>
                <a:spcPct val="100000"/>
              </a:lnSpc>
            </a:pPr>
            <a:endParaRPr lang="en-GB" sz="1800" dirty="0">
              <a:solidFill>
                <a:srgbClr val="000000"/>
              </a:solidFill>
              <a:effectLst/>
              <a:latin typeface="Titillium Web" panose="020B0604020202020204" charset="0"/>
            </a:endParaRPr>
          </a:p>
          <a:p>
            <a:pPr algn="l" rtl="0">
              <a:lnSpc>
                <a:spcPct val="100000"/>
              </a:lnSpc>
            </a:pPr>
            <a:endParaRPr lang="en-GB" sz="1800" dirty="0">
              <a:solidFill>
                <a:srgbClr val="000000"/>
              </a:solidFill>
              <a:latin typeface="Titillium Web" panose="020B0604020202020204" charset="0"/>
            </a:endParaRPr>
          </a:p>
          <a:p>
            <a:pPr algn="l" rtl="0">
              <a:lnSpc>
                <a:spcPct val="100000"/>
              </a:lnSpc>
            </a:pPr>
            <a:endParaRPr lang="en-GB" sz="1800" dirty="0">
              <a:solidFill>
                <a:srgbClr val="000000"/>
              </a:solidFill>
              <a:effectLst/>
              <a:latin typeface="Titillium Web" panose="020B0604020202020204" charset="0"/>
            </a:endParaRPr>
          </a:p>
          <a:p>
            <a:pPr algn="l" rtl="0">
              <a:lnSpc>
                <a:spcPct val="100000"/>
              </a:lnSpc>
            </a:pPr>
            <a:endParaRPr lang="en-GB" sz="1800" dirty="0">
              <a:solidFill>
                <a:srgbClr val="000000"/>
              </a:solidFill>
              <a:latin typeface="Titillium Web" panose="020B0604020202020204" charset="0"/>
            </a:endParaRPr>
          </a:p>
          <a:p>
            <a:pPr algn="l" rtl="0">
              <a:lnSpc>
                <a:spcPct val="100000"/>
              </a:lnSpc>
            </a:pPr>
            <a:endParaRPr lang="en-GB" sz="1800" dirty="0">
              <a:solidFill>
                <a:srgbClr val="000000"/>
              </a:solidFill>
              <a:effectLst/>
              <a:latin typeface="Titillium Web" panose="020B0604020202020204" charset="0"/>
            </a:endParaRPr>
          </a:p>
          <a:p>
            <a:pPr algn="l" rtl="0">
              <a:lnSpc>
                <a:spcPct val="100000"/>
              </a:lnSpc>
            </a:pPr>
            <a:endParaRPr lang="en-GB" sz="1800" dirty="0">
              <a:solidFill>
                <a:srgbClr val="000000"/>
              </a:solidFill>
              <a:latin typeface="Titillium Web" panose="020B0604020202020204" charset="0"/>
            </a:endParaRPr>
          </a:p>
          <a:p>
            <a:pPr algn="l" rtl="0">
              <a:lnSpc>
                <a:spcPct val="100000"/>
              </a:lnSpc>
            </a:pPr>
            <a:endParaRPr lang="en-GB" sz="1800" dirty="0">
              <a:solidFill>
                <a:srgbClr val="000000"/>
              </a:solidFill>
              <a:effectLst/>
              <a:latin typeface="Titillium Web" panose="020B0604020202020204" charset="0"/>
            </a:endParaRPr>
          </a:p>
          <a:p>
            <a:pPr marL="285750" indent="-285750">
              <a:buFont typeface="Arial" panose="020B0604020202020204" pitchFamily="34" charset="0"/>
              <a:buChar char="•"/>
            </a:pPr>
            <a:r>
              <a:rPr lang="en-GB" sz="1800" dirty="0">
                <a:solidFill>
                  <a:srgbClr val="000000"/>
                </a:solidFill>
                <a:latin typeface="Titillium Web" panose="020B0604020202020204" charset="0"/>
              </a:rPr>
              <a:t>T</a:t>
            </a:r>
            <a:r>
              <a:rPr lang="en-GB" sz="1800" dirty="0">
                <a:solidFill>
                  <a:srgbClr val="000000"/>
                </a:solidFill>
                <a:effectLst/>
                <a:latin typeface="Titillium Web" panose="020B0604020202020204" charset="0"/>
              </a:rPr>
              <a:t>he results indicate clear gaps in pharmacist knowledge regarding the safety of drugs in lactation, as well as a lack of wider understanding of breastfeeding as a major public health issue, and </a:t>
            </a:r>
            <a:r>
              <a:rPr lang="en-GB" sz="1800" dirty="0">
                <a:effectLst/>
                <a:latin typeface="Titillium Web" panose="020B0604020202020204" charset="0"/>
                <a:ea typeface="Times New Roman" panose="02020603050405020304" pitchFamily="18" charset="0"/>
                <a:cs typeface="Times New Roman" panose="02020603050405020304" pitchFamily="18" charset="0"/>
              </a:rPr>
              <a:t>have therefore been used to aid discussions with expert organisations </a:t>
            </a:r>
            <a:r>
              <a:rPr lang="en-GB" sz="1800" dirty="0">
                <a:solidFill>
                  <a:srgbClr val="000000"/>
                </a:solidFill>
                <a:effectLst/>
                <a:latin typeface="Titillium Web" panose="020B0604020202020204" charset="0"/>
                <a:ea typeface="Times New Roman" panose="02020603050405020304" pitchFamily="18" charset="0"/>
                <a:cs typeface="Times New Roman" panose="02020603050405020304" pitchFamily="18" charset="0"/>
              </a:rPr>
              <a:t>in their approach to the training of pharmacy teams and promotion of available research and resources.</a:t>
            </a:r>
            <a:endParaRPr lang="en-GB" sz="1800" dirty="0">
              <a:effectLst/>
              <a:latin typeface="Titillium Web" panose="020B0604020202020204" charset="0"/>
              <a:ea typeface="Times New Roman" panose="02020603050405020304" pitchFamily="18" charset="0"/>
              <a:cs typeface="Times New Roman" panose="02020603050405020304" pitchFamily="18" charset="0"/>
            </a:endParaRPr>
          </a:p>
          <a:p>
            <a:pPr algn="l" rtl="0">
              <a:lnSpc>
                <a:spcPct val="100000"/>
              </a:lnSpc>
            </a:pPr>
            <a:endParaRPr lang="en-GB" sz="1800" dirty="0">
              <a:solidFill>
                <a:srgbClr val="000000"/>
              </a:solidFill>
              <a:latin typeface="Titillium Web" panose="020B0604020202020204" charset="0"/>
            </a:endParaRPr>
          </a:p>
          <a:p>
            <a:pPr marL="285750" indent="-285750" algn="l" rtl="0">
              <a:lnSpc>
                <a:spcPct val="100000"/>
              </a:lnSpc>
              <a:buFont typeface="Arial" panose="020B0604020202020204" pitchFamily="34" charset="0"/>
              <a:buChar char="•"/>
            </a:pPr>
            <a:r>
              <a:rPr lang="en-GB" sz="1800" dirty="0">
                <a:solidFill>
                  <a:srgbClr val="000000"/>
                </a:solidFill>
                <a:effectLst/>
                <a:latin typeface="Titillium Web" panose="020B0604020202020204" charset="0"/>
              </a:rPr>
              <a:t>It is hoped that the results of this survey will encourage pharmacists and pharmacy teams to review their own knowledge and current practice, and undertake further learning where necessary.</a:t>
            </a:r>
            <a:endParaRPr lang="en-US" sz="1800" dirty="0">
              <a:latin typeface="Titillium Web" panose="020B060402020202020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11438F14-C94C-4FF2-B103-A7051E5941A7}"/>
              </a:ext>
            </a:extLst>
          </p:cNvPr>
          <p:cNvSpPr txBox="1"/>
          <p:nvPr/>
        </p:nvSpPr>
        <p:spPr>
          <a:xfrm>
            <a:off x="476632" y="13381785"/>
            <a:ext cx="7354894" cy="3693319"/>
          </a:xfrm>
          <a:prstGeom prst="rect">
            <a:avLst/>
          </a:prstGeom>
          <a:noFill/>
          <a:ln>
            <a:noFill/>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rPr>
              <a:t>Data was gathered via a survey using the Google Surveys application, over a 2 month period (March – May 2021) and targeted pharmacy teams across all sectors. </a:t>
            </a:r>
          </a:p>
          <a:p>
            <a:pPr marR="0" lvl="0" algn="l" defTabSz="4572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endParaRPr>
          </a:p>
          <a:p>
            <a:pPr marL="342900" lvl="0" indent="-342900" defTabSz="457200" fontAlgn="auto">
              <a:spcBef>
                <a:spcPts val="0"/>
              </a:spcBef>
              <a:spcAft>
                <a:spcPts val="0"/>
              </a:spcAft>
              <a:buFont typeface="Arial" panose="020B0604020202020204" pitchFamily="34" charset="0"/>
              <a:buChar char="•"/>
              <a:defRPr/>
            </a:pPr>
            <a:r>
              <a:rPr lang="en-GB" sz="1800" dirty="0">
                <a:solidFill>
                  <a:srgbClr val="000000"/>
                </a:solidFill>
                <a:latin typeface="Titillium Web" panose="020B0604020202020204" charset="0"/>
              </a:rPr>
              <a:t>Questions were asked regarding the public health impact of breastfeeding, in addition to clinical questions concerning the safety of medicines in lactation. Education, provision of teaching opportunities and the availability of current resources were also addressed.</a:t>
            </a:r>
          </a:p>
          <a:p>
            <a:pPr lvl="0" defTabSz="457200" fontAlgn="auto">
              <a:spcBef>
                <a:spcPts val="0"/>
              </a:spcBef>
              <a:spcAft>
                <a:spcPts val="0"/>
              </a:spcAft>
              <a:defRPr/>
            </a:pPr>
            <a:endParaRPr lang="en-GB" sz="1800" dirty="0">
              <a:solidFill>
                <a:srgbClr val="000000"/>
              </a:solidFill>
              <a:latin typeface="Titillium Web" panose="020B060402020202020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rPr>
              <a:t>The survey was disseminated online via the UKCPA website and via clinical commissioning groups within England and Scotland. </a:t>
            </a:r>
          </a:p>
          <a:p>
            <a:pPr marR="0" lvl="0" algn="l" defTabSz="457200" rtl="0" eaLnBrk="1" fontAlgn="auto" latinLnBrk="0" hangingPunct="1">
              <a:lnSpc>
                <a:spcPct val="100000"/>
              </a:lnSpc>
              <a:spcBef>
                <a:spcPts val="0"/>
              </a:spcBef>
              <a:spcAft>
                <a:spcPts val="0"/>
              </a:spcAft>
              <a:buClrTx/>
              <a:buSzTx/>
              <a:tabLst/>
              <a:defRPr/>
            </a:pPr>
            <a:endParaRPr lang="en-GB" sz="1800" dirty="0">
              <a:solidFill>
                <a:srgbClr val="000000"/>
              </a:solidFill>
              <a:latin typeface="Titillium Web" panose="020B060402020202020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rPr>
              <a:t>Ethics approval was not required for this project.</a:t>
            </a:r>
          </a:p>
        </p:txBody>
      </p:sp>
      <p:pic>
        <p:nvPicPr>
          <p:cNvPr id="27" name="Picture 26">
            <a:extLst>
              <a:ext uri="{FF2B5EF4-FFF2-40B4-BE49-F238E27FC236}">
                <a16:creationId xmlns:a16="http://schemas.microsoft.com/office/drawing/2014/main" id="{2A493A0A-A1FF-4AD8-95D9-85BBD820CFCD}"/>
              </a:ext>
            </a:extLst>
          </p:cNvPr>
          <p:cNvPicPr>
            <a:picLocks noChangeAspect="1"/>
          </p:cNvPicPr>
          <p:nvPr/>
        </p:nvPicPr>
        <p:blipFill>
          <a:blip r:embed="rId9"/>
          <a:stretch>
            <a:fillRect/>
          </a:stretch>
        </p:blipFill>
        <p:spPr>
          <a:xfrm>
            <a:off x="8511439" y="3641352"/>
            <a:ext cx="7591974" cy="17775426"/>
          </a:xfrm>
          <a:prstGeom prst="rect">
            <a:avLst/>
          </a:prstGeom>
        </p:spPr>
      </p:pic>
      <p:sp>
        <p:nvSpPr>
          <p:cNvPr id="28" name="Rectangle 27">
            <a:extLst>
              <a:ext uri="{FF2B5EF4-FFF2-40B4-BE49-F238E27FC236}">
                <a16:creationId xmlns:a16="http://schemas.microsoft.com/office/drawing/2014/main" id="{33BAF83B-C28E-4C9A-A911-447DC6A229C4}"/>
              </a:ext>
            </a:extLst>
          </p:cNvPr>
          <p:cNvSpPr>
            <a:spLocks noChangeArrowheads="1"/>
          </p:cNvSpPr>
          <p:nvPr/>
        </p:nvSpPr>
        <p:spPr bwMode="auto">
          <a:xfrm>
            <a:off x="8522024" y="3271719"/>
            <a:ext cx="7581390" cy="507913"/>
          </a:xfrm>
          <a:prstGeom prst="rect">
            <a:avLst/>
          </a:prstGeom>
          <a:solidFill>
            <a:srgbClr val="C05CBE"/>
          </a:solidFill>
          <a:ln w="12700">
            <a:noFill/>
            <a:miter lim="800000"/>
          </a:ln>
        </p:spPr>
        <p:txBody>
          <a:bodyPr wrap="none" lIns="182880" tIns="48768" rIns="182880" bIns="45709"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3135215">
              <a:defRPr/>
            </a:pPr>
            <a:r>
              <a:rPr lang="en-US" dirty="0">
                <a:solidFill>
                  <a:schemeClr val="bg1"/>
                </a:solidFill>
                <a:effectLst/>
                <a:latin typeface="Amaranth" panose="02000503050000020004" pitchFamily="2" charset="0"/>
              </a:rPr>
              <a:t>Results and Discussion</a:t>
            </a:r>
          </a:p>
        </p:txBody>
      </p:sp>
      <p:sp>
        <p:nvSpPr>
          <p:cNvPr id="29" name="TextBox 28">
            <a:extLst>
              <a:ext uri="{FF2B5EF4-FFF2-40B4-BE49-F238E27FC236}">
                <a16:creationId xmlns:a16="http://schemas.microsoft.com/office/drawing/2014/main" id="{BB2B9E1A-562B-4567-9F1F-9AEA2F2D58E6}"/>
              </a:ext>
            </a:extLst>
          </p:cNvPr>
          <p:cNvSpPr txBox="1"/>
          <p:nvPr/>
        </p:nvSpPr>
        <p:spPr>
          <a:xfrm>
            <a:off x="16878159" y="3843242"/>
            <a:ext cx="7366024" cy="17590328"/>
          </a:xfrm>
          <a:prstGeom prst="rect">
            <a:avLst/>
          </a:prstGeom>
          <a:noFill/>
        </p:spPr>
        <p:txBody>
          <a:bodyPr wrap="square">
            <a:spAutoFit/>
          </a:bodyPr>
          <a:lstStyle/>
          <a:p>
            <a:pPr marL="0" marR="0" lvl="0" indent="0" algn="l" defTabSz="914400" rtl="0" eaLnBrk="1" fontAlgn="base" latinLnBrk="0" hangingPunct="1">
              <a:lnSpc>
                <a:spcPct val="117000"/>
              </a:lnSpc>
              <a:spcBef>
                <a:spcPct val="0"/>
              </a:spcBef>
              <a:spcAft>
                <a:spcPct val="0"/>
              </a:spcAft>
              <a:buClrTx/>
              <a:buSzTx/>
              <a:buFontTx/>
              <a:buNone/>
              <a:tabLst/>
              <a:defRPr/>
            </a:pPr>
            <a:r>
              <a:rPr kumimoji="0" lang="en-GB" sz="1800" u="sng" strike="noStrike" kern="1200" cap="none" spc="0" normalizeH="0" baseline="0" noProof="0" dirty="0">
                <a:ln>
                  <a:noFill/>
                </a:ln>
                <a:solidFill>
                  <a:srgbClr val="000000"/>
                </a:solidFill>
                <a:effectLst/>
                <a:uLnTx/>
                <a:uFillTx/>
                <a:latin typeface="Titillium Web" panose="020B0604020202020204" charset="0"/>
                <a:cs typeface="Arial"/>
              </a:rPr>
              <a:t>Confidence and Clinical Knowledge</a:t>
            </a:r>
            <a:endParaRPr kumimoji="0" lang="en-GB" sz="1800" u="none" strike="noStrike" kern="1200" cap="none" spc="0" normalizeH="0" baseline="0" noProof="0" dirty="0">
              <a:ln>
                <a:noFill/>
              </a:ln>
              <a:solidFill>
                <a:srgbClr val="000000"/>
              </a:solidFill>
              <a:effectLst/>
              <a:uLnTx/>
              <a:uFillTx/>
              <a:latin typeface="Titillium Web" panose="020B0604020202020204" charset="0"/>
              <a:cs typeface="Arial"/>
            </a:endParaRPr>
          </a:p>
          <a:p>
            <a:pPr marR="0" lvl="0" algn="l" defTabSz="914400" rtl="0" eaLnBrk="1" fontAlgn="base" latinLnBrk="0" hangingPunct="1">
              <a:lnSpc>
                <a:spcPct val="100000"/>
              </a:lnSpc>
              <a:spcBef>
                <a:spcPct val="0"/>
              </a:spcBef>
              <a:spcAft>
                <a:spcPct val="0"/>
              </a:spcAft>
              <a:buClrTx/>
              <a:buSzTx/>
              <a:tabLst/>
              <a:defRPr/>
            </a:pPr>
            <a:endParaRPr lang="en-GB" sz="1800" dirty="0">
              <a:solidFill>
                <a:srgbClr val="000000"/>
              </a:solidFill>
              <a:latin typeface="Titillium Web" panose="020B060402020202020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800" dirty="0">
              <a:solidFill>
                <a:srgbClr val="000000"/>
              </a:solidFill>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
            </a:r>
            <a:b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b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800" dirty="0">
              <a:solidFill>
                <a:srgbClr val="000000"/>
              </a:solidFill>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800" dirty="0">
              <a:solidFill>
                <a:srgbClr val="000000"/>
              </a:solidFill>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800" dirty="0">
              <a:solidFill>
                <a:srgbClr val="000000"/>
              </a:solidFill>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800" dirty="0">
              <a:solidFill>
                <a:srgbClr val="000000"/>
              </a:solidFill>
              <a:latin typeface="Titillium Web" panose="020B060402020202020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Only 20% of respondents correctly identified the medications suitable for use in breastfeeding, and a further 15.2% stated they did not know which medicines were suitable, suggesting a disparity between the perceived confidence of pharmacists and their response to queries.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27.8% of pharmacists did not recognise that codeine was less suitable for use in breastfeeding</a:t>
            </a:r>
            <a:r>
              <a:rPr lang="en-GB" sz="1800" dirty="0">
                <a:solidFill>
                  <a:srgbClr val="000000"/>
                </a:solidFill>
                <a:latin typeface="Titillium Web" panose="020B0604020202020204" charset="0"/>
                <a:cs typeface="Arial"/>
              </a:rPr>
              <a:t>, and </a:t>
            </a: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47.2% of pharmacists did not recognise that aspirin is also contraindicated in breastfeeding mothers due to the risk of Reye’s syndrome.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Pharmacists and technicians working within GP surgeries and hospitals performed better in this area, despite the majority of these respondents stating that they were only ‘somewhat confident’ in their clinical knowledge of drugs in lactation.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GB" sz="1800" dirty="0">
              <a:solidFill>
                <a:srgbClr val="000000"/>
              </a:solidFill>
              <a:latin typeface="Titillium Web" panose="020B060402020202020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GB" sz="1800" dirty="0">
              <a:solidFill>
                <a:srgbClr val="000000"/>
              </a:solidFill>
              <a:latin typeface="Titillium Web" panose="020B060402020202020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800" dirty="0">
              <a:solidFill>
                <a:srgbClr val="000000"/>
              </a:solidFill>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800" dirty="0">
              <a:solidFill>
                <a:srgbClr val="000000"/>
              </a:solidFill>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800" dirty="0">
              <a:solidFill>
                <a:srgbClr val="000000"/>
              </a:solidFill>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800" dirty="0">
              <a:solidFill>
                <a:srgbClr val="000000"/>
              </a:solidFill>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800" dirty="0">
              <a:solidFill>
                <a:srgbClr val="000000"/>
              </a:solidFill>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800" dirty="0">
              <a:solidFill>
                <a:srgbClr val="000000"/>
              </a:solidFill>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800" dirty="0">
              <a:solidFill>
                <a:srgbClr val="000000"/>
              </a:solidFill>
              <a:latin typeface="Titillium Web" panose="020B060402020202020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800" dirty="0">
              <a:solidFill>
                <a:srgbClr val="000000"/>
              </a:solidFill>
              <a:latin typeface="Titillium Web" panose="020B0604020202020204" charset="0"/>
              <a:cs typeface="Arial"/>
            </a:endParaRPr>
          </a:p>
          <a:p>
            <a:pPr marR="0" lvl="0" algn="l" defTabSz="914400" rtl="0" eaLnBrk="1" fontAlgn="base" latinLnBrk="0" hangingPunct="1">
              <a:lnSpc>
                <a:spcPct val="100000"/>
              </a:lnSpc>
              <a:spcBef>
                <a:spcPct val="0"/>
              </a:spcBef>
              <a:spcAft>
                <a:spcPct val="0"/>
              </a:spcAft>
              <a:buClrTx/>
              <a:buSzTx/>
              <a:tabLst/>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When asked about the advice they would give to breastfeeding mothers if they did not know whether the medication was safe in breastfeeding :</a:t>
            </a:r>
          </a:p>
          <a:p>
            <a:pPr marL="612282" lvl="1" indent="-285750">
              <a:buFont typeface="Arial" panose="020B0604020202020204" pitchFamily="34" charset="0"/>
              <a:buChar char="•"/>
              <a:defRPr/>
            </a:pPr>
            <a:r>
              <a:rPr lang="en-GB" sz="1800" dirty="0">
                <a:solidFill>
                  <a:srgbClr val="000000"/>
                </a:solidFill>
                <a:latin typeface="Titillium Web" panose="020B0604020202020204" charset="0"/>
                <a:cs typeface="Arial"/>
              </a:rPr>
              <a:t>50%</a:t>
            </a: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 of all respondents stated that they would ‘</a:t>
            </a:r>
            <a:r>
              <a:rPr kumimoji="0" lang="en-GB" sz="1800" b="0" i="1" u="none" strike="noStrike" kern="1200" cap="none" spc="0" normalizeH="0" baseline="0" noProof="0" dirty="0">
                <a:ln>
                  <a:noFill/>
                </a:ln>
                <a:solidFill>
                  <a:srgbClr val="000000"/>
                </a:solidFill>
                <a:effectLst/>
                <a:uLnTx/>
                <a:uFillTx/>
                <a:latin typeface="Titillium Web" panose="020B0604020202020204" charset="0"/>
                <a:cs typeface="Arial"/>
              </a:rPr>
              <a:t>ask the patient for time to look up the medication’</a:t>
            </a: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 </a:t>
            </a:r>
          </a:p>
          <a:p>
            <a:pPr marL="612282" lvl="1" indent="-285750">
              <a:buFont typeface="Arial" panose="020B0604020202020204" pitchFamily="34" charset="0"/>
              <a:buChar char="•"/>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23% of respondents stated that they would contact an MI service, or signpost the mother to a midwife, health visitor, GP or consultant. </a:t>
            </a:r>
          </a:p>
          <a:p>
            <a:pPr marL="612282" lvl="1" indent="-285750">
              <a:buFont typeface="Arial" panose="020B0604020202020204" pitchFamily="34" charset="0"/>
              <a:buChar char="•"/>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4% stated that they would recommend taking the medication after a feed</a:t>
            </a:r>
          </a:p>
          <a:p>
            <a:pPr marL="612282" lvl="1" indent="-285750">
              <a:buFont typeface="Arial" panose="020B0604020202020204" pitchFamily="34" charset="0"/>
              <a:buChar char="•"/>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2% advised ‘pumping and dumping’ breastmilk whilst taking the medicine. </a:t>
            </a:r>
          </a:p>
          <a:p>
            <a:pPr marL="612282" lvl="1" indent="-285750">
              <a:buFont typeface="Arial" panose="020B0604020202020204" pitchFamily="34" charset="0"/>
              <a:buChar char="•"/>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4% said that they would advise the mother to avoid the medication</a:t>
            </a:r>
            <a:endParaRPr lang="en-GB" sz="1800" dirty="0">
              <a:solidFill>
                <a:srgbClr val="000000"/>
              </a:solidFill>
              <a:latin typeface="Titillium Web" panose="020B0604020202020204" charset="0"/>
              <a:cs typeface="Arial"/>
            </a:endParaRPr>
          </a:p>
          <a:p>
            <a:pPr marL="612282" lvl="1" indent="-285750">
              <a:buFont typeface="Arial" panose="020B0604020202020204" pitchFamily="34" charset="0"/>
              <a:buChar char="•"/>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4% stated they would advise that the mother avoid breastfeeding altogether. </a:t>
            </a:r>
          </a:p>
        </p:txBody>
      </p:sp>
      <p:sp>
        <p:nvSpPr>
          <p:cNvPr id="30" name="Text Box 6">
            <a:extLst>
              <a:ext uri="{FF2B5EF4-FFF2-40B4-BE49-F238E27FC236}">
                <a16:creationId xmlns:a16="http://schemas.microsoft.com/office/drawing/2014/main" id="{7FBACD55-E5F1-47FF-B410-183FB5FE4194}"/>
              </a:ext>
            </a:extLst>
          </p:cNvPr>
          <p:cNvSpPr txBox="1">
            <a:spLocks noChangeArrowheads="1"/>
          </p:cNvSpPr>
          <p:nvPr/>
        </p:nvSpPr>
        <p:spPr bwMode="auto">
          <a:xfrm>
            <a:off x="8621986" y="3805712"/>
            <a:ext cx="7610248" cy="14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l" rtl="0">
              <a:lnSpc>
                <a:spcPct val="117000"/>
              </a:lnSpc>
            </a:pPr>
            <a:r>
              <a:rPr lang="en-GB" sz="1800" u="sng" dirty="0">
                <a:solidFill>
                  <a:srgbClr val="000000"/>
                </a:solidFill>
                <a:effectLst/>
                <a:latin typeface="Titillium Web" panose="020B0604020202020204" charset="0"/>
              </a:rPr>
              <a:t>Sources of Information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The BNF was found to be the modal source of information.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Only 5.2% (n=12) had used Hale’s Medications and Mother’s Milk, 6.6% (n=15) had previously accessed </a:t>
            </a:r>
            <a:r>
              <a:rPr kumimoji="0" lang="en-GB" sz="1800" b="0" i="0" u="none" strike="noStrike" kern="1200" cap="none" spc="0" normalizeH="0" baseline="0" noProof="0" dirty="0" err="1">
                <a:ln>
                  <a:noFill/>
                </a:ln>
                <a:solidFill>
                  <a:srgbClr val="000000"/>
                </a:solidFill>
                <a:effectLst/>
                <a:uLnTx/>
                <a:uFillTx/>
                <a:latin typeface="Titillium Web" panose="020B0604020202020204" charset="0"/>
                <a:cs typeface="Arial"/>
              </a:rPr>
              <a:t>LactMed</a:t>
            </a:r>
            <a:r>
              <a:rPr kumimoji="0" lang="en-GB" sz="1800" b="0" i="0" u="none" strike="noStrike" kern="1200" cap="none" spc="0" normalizeH="0" baseline="0" noProof="0" dirty="0">
                <a:ln>
                  <a:noFill/>
                </a:ln>
                <a:solidFill>
                  <a:srgbClr val="000000"/>
                </a:solidFill>
                <a:effectLst/>
                <a:uLnTx/>
                <a:uFillTx/>
                <a:latin typeface="Titillium Web" panose="020B0604020202020204" charset="0"/>
                <a:cs typeface="Arial"/>
              </a:rPr>
              <a:t> and 1.5% (n=3) had used the UKDILAS service.</a:t>
            </a:r>
          </a:p>
          <a:p>
            <a:pPr algn="l" rtl="0">
              <a:lnSpc>
                <a:spcPct val="100000"/>
              </a:lnSpc>
            </a:pPr>
            <a:endParaRPr lang="en-GB" sz="1800" dirty="0">
              <a:solidFill>
                <a:srgbClr val="000000"/>
              </a:solidFill>
              <a:effectLst/>
              <a:latin typeface="Titillium Web" panose="020B0604020202020204" charset="0"/>
            </a:endParaRPr>
          </a:p>
          <a:p>
            <a:pPr algn="l" rtl="0">
              <a:lnSpc>
                <a:spcPct val="100000"/>
              </a:lnSpc>
            </a:pPr>
            <a:endParaRPr lang="en-GB" sz="1800" dirty="0">
              <a:solidFill>
                <a:srgbClr val="000000"/>
              </a:solidFill>
              <a:latin typeface="Titillium Web" panose="020B0604020202020204" charset="0"/>
            </a:endParaRPr>
          </a:p>
          <a:p>
            <a:pPr algn="l" rtl="0">
              <a:lnSpc>
                <a:spcPct val="100000"/>
              </a:lnSpc>
            </a:pPr>
            <a:endParaRPr lang="en-GB" sz="1800" dirty="0">
              <a:solidFill>
                <a:srgbClr val="000000"/>
              </a:solidFill>
              <a:effectLst/>
              <a:latin typeface="Titillium Web" panose="020B0604020202020204" charset="0"/>
            </a:endParaRPr>
          </a:p>
          <a:p>
            <a:pPr algn="l" rtl="0">
              <a:lnSpc>
                <a:spcPct val="100000"/>
              </a:lnSpc>
            </a:pPr>
            <a:endParaRPr lang="en-GB" sz="1800" dirty="0">
              <a:solidFill>
                <a:srgbClr val="000000"/>
              </a:solidFill>
              <a:latin typeface="Titillium Web" panose="020B0604020202020204" charset="0"/>
            </a:endParaRPr>
          </a:p>
          <a:p>
            <a:pPr algn="l" rtl="0">
              <a:lnSpc>
                <a:spcPct val="100000"/>
              </a:lnSpc>
            </a:pPr>
            <a:endParaRPr lang="en-GB" sz="1800" dirty="0">
              <a:solidFill>
                <a:srgbClr val="000000"/>
              </a:solidFill>
              <a:effectLst/>
              <a:latin typeface="Titillium Web" panose="020B0604020202020204" charset="0"/>
            </a:endParaRPr>
          </a:p>
          <a:p>
            <a:pPr algn="l" rtl="0">
              <a:lnSpc>
                <a:spcPct val="100000"/>
              </a:lnSpc>
            </a:pPr>
            <a:endParaRPr lang="en-GB" sz="1800" dirty="0">
              <a:solidFill>
                <a:srgbClr val="000000"/>
              </a:solidFill>
              <a:latin typeface="Titillium Web" panose="020B0604020202020204" charset="0"/>
            </a:endParaRPr>
          </a:p>
          <a:p>
            <a:pPr algn="l" rtl="0">
              <a:lnSpc>
                <a:spcPct val="100000"/>
              </a:lnSpc>
            </a:pPr>
            <a:endParaRPr lang="en-GB" sz="1800" dirty="0">
              <a:solidFill>
                <a:srgbClr val="000000"/>
              </a:solidFill>
              <a:effectLst/>
              <a:latin typeface="Titillium Web" panose="020B0604020202020204" charset="0"/>
            </a:endParaRPr>
          </a:p>
          <a:p>
            <a:pPr algn="l" rtl="0">
              <a:lnSpc>
                <a:spcPct val="100000"/>
              </a:lnSpc>
            </a:pPr>
            <a:endParaRPr lang="en-GB" sz="1800" dirty="0">
              <a:solidFill>
                <a:srgbClr val="000000"/>
              </a:solidFill>
              <a:latin typeface="Titillium Web" panose="020B0604020202020204" charset="0"/>
            </a:endParaRPr>
          </a:p>
          <a:p>
            <a:pPr algn="l" rtl="0">
              <a:lnSpc>
                <a:spcPct val="100000"/>
              </a:lnSpc>
            </a:pPr>
            <a:endParaRPr lang="en-GB" sz="1800" dirty="0">
              <a:solidFill>
                <a:srgbClr val="000000"/>
              </a:solidFill>
              <a:effectLst/>
              <a:latin typeface="Titillium Web" panose="020B0604020202020204" charset="0"/>
            </a:endParaRPr>
          </a:p>
          <a:p>
            <a:pPr algn="l" rtl="0">
              <a:lnSpc>
                <a:spcPct val="100000"/>
              </a:lnSpc>
            </a:pPr>
            <a:endParaRPr lang="en-GB" sz="1800" dirty="0">
              <a:solidFill>
                <a:srgbClr val="000000"/>
              </a:solidFill>
              <a:effectLst/>
              <a:latin typeface="Titillium Web" panose="020B0604020202020204" charset="0"/>
            </a:endParaRPr>
          </a:p>
          <a:p>
            <a:pPr algn="l" rtl="0">
              <a:lnSpc>
                <a:spcPct val="117000"/>
              </a:lnSpc>
            </a:pPr>
            <a:endParaRPr lang="en-GB" sz="1800" u="sng" dirty="0">
              <a:solidFill>
                <a:srgbClr val="000000"/>
              </a:solidFill>
              <a:effectLst/>
              <a:latin typeface="Titillium Web" panose="020B0604020202020204" charset="0"/>
            </a:endParaRPr>
          </a:p>
          <a:p>
            <a:pPr algn="l" rtl="0">
              <a:lnSpc>
                <a:spcPct val="117000"/>
              </a:lnSpc>
            </a:pPr>
            <a:endParaRPr lang="en-GB" sz="1800" u="sng" dirty="0">
              <a:solidFill>
                <a:srgbClr val="000000"/>
              </a:solidFill>
              <a:latin typeface="Titillium Web" panose="020B0604020202020204" charset="0"/>
            </a:endParaRPr>
          </a:p>
          <a:p>
            <a:pPr algn="l" rtl="0">
              <a:lnSpc>
                <a:spcPct val="117000"/>
              </a:lnSpc>
            </a:pPr>
            <a:endParaRPr lang="en-GB" sz="1800" u="sng" dirty="0">
              <a:solidFill>
                <a:srgbClr val="000000"/>
              </a:solidFill>
              <a:effectLst/>
              <a:latin typeface="Titillium Web" panose="020B0604020202020204" charset="0"/>
            </a:endParaRPr>
          </a:p>
          <a:p>
            <a:pPr algn="l" rtl="0">
              <a:lnSpc>
                <a:spcPct val="117000"/>
              </a:lnSpc>
            </a:pPr>
            <a:endParaRPr lang="en-GB" sz="1800" u="sng" dirty="0">
              <a:solidFill>
                <a:srgbClr val="000000"/>
              </a:solidFill>
              <a:effectLst/>
              <a:latin typeface="Titillium Web" panose="020B0604020202020204" charset="0"/>
            </a:endParaRPr>
          </a:p>
          <a:p>
            <a:pPr algn="l" rtl="0">
              <a:lnSpc>
                <a:spcPct val="117000"/>
              </a:lnSpc>
            </a:pPr>
            <a:endParaRPr lang="en-GB" sz="1800" u="sng" dirty="0">
              <a:solidFill>
                <a:srgbClr val="000000"/>
              </a:solidFill>
              <a:effectLst/>
              <a:latin typeface="Titillium Web" panose="020B0604020202020204" charset="0"/>
            </a:endParaRPr>
          </a:p>
          <a:p>
            <a:pPr algn="l" rtl="0">
              <a:lnSpc>
                <a:spcPct val="117000"/>
              </a:lnSpc>
            </a:pPr>
            <a:endParaRPr lang="en-GB" sz="1800" u="sng" dirty="0">
              <a:solidFill>
                <a:srgbClr val="000000"/>
              </a:solidFill>
              <a:latin typeface="Titillium Web" panose="020B0604020202020204" charset="0"/>
            </a:endParaRPr>
          </a:p>
          <a:p>
            <a:pPr algn="l" rtl="0">
              <a:lnSpc>
                <a:spcPct val="117000"/>
              </a:lnSpc>
            </a:pPr>
            <a:r>
              <a:rPr lang="en-GB" sz="1800" u="sng" dirty="0">
                <a:solidFill>
                  <a:srgbClr val="000000"/>
                </a:solidFill>
                <a:effectLst/>
                <a:latin typeface="Titillium Web" panose="020B0604020202020204" charset="0"/>
              </a:rPr>
              <a:t>Public Health</a:t>
            </a:r>
          </a:p>
          <a:p>
            <a:pPr marL="285750" indent="-285750" algn="l" rtl="0">
              <a:lnSpc>
                <a:spcPct val="100000"/>
              </a:lnSpc>
              <a:buFont typeface="Arial" panose="020B0604020202020204" pitchFamily="34" charset="0"/>
              <a:buChar char="•"/>
            </a:pPr>
            <a:r>
              <a:rPr lang="en-GB" sz="1800" dirty="0">
                <a:solidFill>
                  <a:srgbClr val="000000"/>
                </a:solidFill>
                <a:latin typeface="Titillium Web" panose="020B0604020202020204" charset="0"/>
              </a:rPr>
              <a:t>Around </a:t>
            </a:r>
            <a:r>
              <a:rPr lang="en-GB" sz="1800" dirty="0">
                <a:solidFill>
                  <a:srgbClr val="000000"/>
                </a:solidFill>
                <a:effectLst/>
                <a:latin typeface="Titillium Web" panose="020B0604020202020204" charset="0"/>
              </a:rPr>
              <a:t>22% of respondents were unaware of the health benefits breastfeeding can provide to new mothers, and 25% were unaware of the health benefits for breastfeeding </a:t>
            </a:r>
            <a:r>
              <a:rPr lang="en-GB" sz="1800" dirty="0" err="1">
                <a:solidFill>
                  <a:srgbClr val="000000"/>
                </a:solidFill>
                <a:effectLst/>
                <a:latin typeface="Titillium Web" panose="020B0604020202020204" charset="0"/>
              </a:rPr>
              <a:t>newborns</a:t>
            </a:r>
            <a:r>
              <a:rPr lang="en-GB" sz="1800" dirty="0">
                <a:solidFill>
                  <a:srgbClr val="000000"/>
                </a:solidFill>
                <a:effectLst/>
                <a:latin typeface="Titillium Web" panose="020B0604020202020204" charset="0"/>
              </a:rPr>
              <a:t>. </a:t>
            </a:r>
          </a:p>
          <a:p>
            <a:pPr marL="285750" indent="-285750" algn="l" rtl="0">
              <a:lnSpc>
                <a:spcPct val="100000"/>
              </a:lnSpc>
              <a:buFont typeface="Arial" panose="020B0604020202020204" pitchFamily="34" charset="0"/>
              <a:buChar char="•"/>
            </a:pPr>
            <a:r>
              <a:rPr lang="en-GB" sz="1800" dirty="0">
                <a:solidFill>
                  <a:srgbClr val="000000"/>
                </a:solidFill>
                <a:effectLst/>
                <a:latin typeface="Titillium Web" panose="020B0604020202020204" charset="0"/>
              </a:rPr>
              <a:t>53% did not correctly identify the conditions that would pose a contraindication to breastfeeding, such as phenylketonuria and </a:t>
            </a:r>
            <a:r>
              <a:rPr lang="en-GB" sz="1800" dirty="0" err="1">
                <a:solidFill>
                  <a:srgbClr val="000000"/>
                </a:solidFill>
                <a:effectLst/>
                <a:latin typeface="Titillium Web" panose="020B0604020202020204" charset="0"/>
              </a:rPr>
              <a:t>galactosaemia</a:t>
            </a:r>
            <a:r>
              <a:rPr lang="en-GB" sz="1800" dirty="0">
                <a:solidFill>
                  <a:srgbClr val="000000"/>
                </a:solidFill>
                <a:effectLst/>
                <a:latin typeface="Titillium Web" panose="020B0604020202020204" charset="0"/>
              </a:rPr>
              <a:t>. </a:t>
            </a:r>
          </a:p>
          <a:p>
            <a:pPr marL="285750" indent="-285750" algn="l" rtl="0">
              <a:lnSpc>
                <a:spcPct val="100000"/>
              </a:lnSpc>
              <a:buFont typeface="Arial" panose="020B0604020202020204" pitchFamily="34" charset="0"/>
              <a:buChar char="•"/>
            </a:pPr>
            <a:r>
              <a:rPr lang="en-GB" sz="1800" dirty="0">
                <a:solidFill>
                  <a:srgbClr val="000000"/>
                </a:solidFill>
                <a:effectLst/>
                <a:latin typeface="Titillium Web" panose="020B0604020202020204" charset="0"/>
              </a:rPr>
              <a:t>Over half of all respondents simply stated that they ‘</a:t>
            </a:r>
            <a:r>
              <a:rPr lang="en-GB" sz="1800" i="1" dirty="0">
                <a:solidFill>
                  <a:srgbClr val="000000"/>
                </a:solidFill>
                <a:effectLst/>
                <a:latin typeface="Titillium Web" panose="020B0604020202020204" charset="0"/>
              </a:rPr>
              <a:t>did not know</a:t>
            </a:r>
            <a:r>
              <a:rPr lang="en-GB" sz="1800" dirty="0">
                <a:solidFill>
                  <a:srgbClr val="000000"/>
                </a:solidFill>
                <a:effectLst/>
                <a:latin typeface="Titillium Web" panose="020B0604020202020204" charset="0"/>
              </a:rPr>
              <a:t>’.</a:t>
            </a:r>
          </a:p>
          <a:p>
            <a:pPr algn="l" rtl="0">
              <a:lnSpc>
                <a:spcPct val="100000"/>
              </a:lnSpc>
            </a:pPr>
            <a:endParaRPr lang="en-GB" sz="1800" dirty="0">
              <a:solidFill>
                <a:srgbClr val="000000"/>
              </a:solidFill>
              <a:latin typeface="Titillium Web" panose="020B0604020202020204" charset="0"/>
            </a:endParaRPr>
          </a:p>
          <a:p>
            <a:pPr algn="l" rtl="0">
              <a:lnSpc>
                <a:spcPct val="100000"/>
              </a:lnSpc>
            </a:pPr>
            <a:endParaRPr lang="en-GB" sz="1800" dirty="0">
              <a:solidFill>
                <a:srgbClr val="000000"/>
              </a:solidFill>
              <a:effectLst/>
              <a:latin typeface="Titillium Web" panose="020B0604020202020204" charset="0"/>
            </a:endParaRPr>
          </a:p>
          <a:p>
            <a:pPr algn="l" rtl="0">
              <a:lnSpc>
                <a:spcPct val="100000"/>
              </a:lnSpc>
            </a:pPr>
            <a:endParaRPr lang="en-GB" sz="1800" dirty="0">
              <a:solidFill>
                <a:srgbClr val="000000"/>
              </a:solidFill>
              <a:latin typeface="Titillium Web" panose="020B0604020202020204" charset="0"/>
            </a:endParaRPr>
          </a:p>
          <a:p>
            <a:pPr algn="l" rtl="0">
              <a:lnSpc>
                <a:spcPct val="100000"/>
              </a:lnSpc>
            </a:pPr>
            <a:endParaRPr lang="en-GB" sz="1800" dirty="0">
              <a:solidFill>
                <a:srgbClr val="000000"/>
              </a:solidFill>
              <a:effectLst/>
              <a:latin typeface="Titillium Web" panose="020B0604020202020204" charset="0"/>
            </a:endParaRPr>
          </a:p>
          <a:p>
            <a:pPr algn="l" rtl="0">
              <a:lnSpc>
                <a:spcPct val="117000"/>
              </a:lnSpc>
            </a:pPr>
            <a:endParaRPr lang="en-GB" sz="1800" dirty="0">
              <a:solidFill>
                <a:srgbClr val="000000"/>
              </a:solidFill>
              <a:effectLst/>
              <a:latin typeface="Titillium Web" panose="020B0604020202020204" charset="0"/>
            </a:endParaRPr>
          </a:p>
          <a:p>
            <a:pPr algn="l" rtl="0">
              <a:lnSpc>
                <a:spcPct val="117000"/>
              </a:lnSpc>
            </a:pPr>
            <a:endParaRPr lang="en-GB" sz="1800" dirty="0">
              <a:solidFill>
                <a:srgbClr val="000000"/>
              </a:solidFill>
              <a:latin typeface="Titillium Web" panose="020B0604020202020204" charset="0"/>
            </a:endParaRPr>
          </a:p>
          <a:p>
            <a:pPr algn="l" rtl="0">
              <a:lnSpc>
                <a:spcPct val="117000"/>
              </a:lnSpc>
            </a:pPr>
            <a:endParaRPr lang="en-GB" sz="1800" dirty="0">
              <a:solidFill>
                <a:srgbClr val="000000"/>
              </a:solidFill>
              <a:effectLst/>
              <a:latin typeface="Titillium Web" panose="020B0604020202020204" charset="0"/>
            </a:endParaRPr>
          </a:p>
          <a:p>
            <a:pPr algn="l" rtl="0">
              <a:lnSpc>
                <a:spcPct val="117000"/>
              </a:lnSpc>
            </a:pPr>
            <a:endParaRPr lang="en-GB" sz="1800" u="sng" dirty="0">
              <a:solidFill>
                <a:srgbClr val="000000"/>
              </a:solidFill>
              <a:effectLst/>
              <a:latin typeface="Titillium Web" panose="020B0604020202020204" charset="0"/>
            </a:endParaRPr>
          </a:p>
          <a:p>
            <a:pPr algn="l" rtl="0">
              <a:lnSpc>
                <a:spcPct val="117000"/>
              </a:lnSpc>
            </a:pPr>
            <a:endParaRPr lang="en-GB" sz="1800" u="sng" dirty="0">
              <a:solidFill>
                <a:srgbClr val="000000"/>
              </a:solidFill>
              <a:effectLst/>
              <a:latin typeface="Titillium Web" panose="020B0604020202020204" charset="0"/>
            </a:endParaRPr>
          </a:p>
          <a:p>
            <a:pPr algn="l" rtl="0">
              <a:lnSpc>
                <a:spcPct val="117000"/>
              </a:lnSpc>
            </a:pPr>
            <a:endParaRPr lang="en-GB" sz="1800" u="sng" dirty="0">
              <a:solidFill>
                <a:srgbClr val="000000"/>
              </a:solidFill>
              <a:latin typeface="Titillium Web" panose="020B0604020202020204" charset="0"/>
            </a:endParaRPr>
          </a:p>
          <a:p>
            <a:pPr algn="l" rtl="0">
              <a:lnSpc>
                <a:spcPct val="117000"/>
              </a:lnSpc>
            </a:pPr>
            <a:endParaRPr lang="en-GB" sz="1800" u="sng" dirty="0">
              <a:solidFill>
                <a:srgbClr val="000000"/>
              </a:solidFill>
              <a:latin typeface="Titillium Web" panose="020B0604020202020204" charset="0"/>
            </a:endParaRPr>
          </a:p>
          <a:p>
            <a:pPr algn="l" rtl="0">
              <a:lnSpc>
                <a:spcPct val="117000"/>
              </a:lnSpc>
            </a:pPr>
            <a:endParaRPr lang="en-GB" sz="1800" u="sng" dirty="0">
              <a:solidFill>
                <a:srgbClr val="000000"/>
              </a:solidFill>
              <a:latin typeface="Titillium Web" panose="020B0604020202020204" charset="0"/>
            </a:endParaRPr>
          </a:p>
          <a:p>
            <a:pPr algn="l" rtl="0">
              <a:lnSpc>
                <a:spcPct val="117000"/>
              </a:lnSpc>
            </a:pPr>
            <a:r>
              <a:rPr lang="en-GB" sz="1800" u="sng" dirty="0">
                <a:solidFill>
                  <a:srgbClr val="000000"/>
                </a:solidFill>
                <a:effectLst/>
                <a:latin typeface="Titillium Web" panose="020B0604020202020204" charset="0"/>
              </a:rPr>
              <a:t>Training and Education</a:t>
            </a:r>
          </a:p>
          <a:p>
            <a:pPr marL="285750" indent="-285750" algn="l" rtl="0">
              <a:lnSpc>
                <a:spcPct val="100000"/>
              </a:lnSpc>
              <a:buFont typeface="Arial" panose="020B0604020202020204" pitchFamily="34" charset="0"/>
              <a:buChar char="•"/>
            </a:pPr>
            <a:r>
              <a:rPr lang="en-GB" sz="1800" dirty="0">
                <a:solidFill>
                  <a:srgbClr val="000000"/>
                </a:solidFill>
                <a:effectLst/>
                <a:latin typeface="Titillium Web" panose="020B0604020202020204" charset="0"/>
              </a:rPr>
              <a:t>Over 90% of respondents had not received any further training outside of their </a:t>
            </a:r>
            <a:r>
              <a:rPr lang="en-GB" sz="1800" dirty="0" err="1">
                <a:solidFill>
                  <a:srgbClr val="000000"/>
                </a:solidFill>
                <a:effectLst/>
                <a:latin typeface="Titillium Web" panose="020B0604020202020204" charset="0"/>
              </a:rPr>
              <a:t>MPharm</a:t>
            </a:r>
            <a:r>
              <a:rPr lang="en-GB" sz="1800" dirty="0">
                <a:solidFill>
                  <a:srgbClr val="000000"/>
                </a:solidFill>
                <a:effectLst/>
                <a:latin typeface="Titillium Web" panose="020B0604020202020204" charset="0"/>
              </a:rPr>
              <a:t> degree or Buttercups training pertaining to the safety of drugs in lactation. </a:t>
            </a:r>
            <a:endParaRPr lang="en-GB" sz="1800" dirty="0">
              <a:solidFill>
                <a:srgbClr val="000000"/>
              </a:solidFill>
              <a:latin typeface="Titillium Web" panose="020B0604020202020204" charset="0"/>
            </a:endParaRPr>
          </a:p>
          <a:p>
            <a:pPr marL="285750" indent="-285750" algn="l" rtl="0">
              <a:lnSpc>
                <a:spcPct val="100000"/>
              </a:lnSpc>
              <a:buFont typeface="Arial" panose="020B0604020202020204" pitchFamily="34" charset="0"/>
              <a:buChar char="•"/>
            </a:pPr>
            <a:r>
              <a:rPr lang="en-GB" sz="1800" dirty="0">
                <a:solidFill>
                  <a:srgbClr val="000000"/>
                </a:solidFill>
                <a:effectLst/>
                <a:latin typeface="Titillium Web" panose="020B0604020202020204" charset="0"/>
              </a:rPr>
              <a:t>91% stated that they would like to see an online learning course available to all pharmacy teams, which would encompass video lectures, multi-disciplinary training and further CPD articles.</a:t>
            </a:r>
          </a:p>
          <a:p>
            <a:pPr algn="l" rtl="0">
              <a:lnSpc>
                <a:spcPct val="100000"/>
              </a:lnSpc>
            </a:pPr>
            <a:r>
              <a:rPr lang="en-GB" sz="800" dirty="0">
                <a:solidFill>
                  <a:srgbClr val="000000"/>
                </a:solidFill>
                <a:effectLst/>
                <a:latin typeface="Titillium Web" panose="020B0604020202020204" charset="0"/>
              </a:rPr>
              <a:t/>
            </a:r>
            <a:br>
              <a:rPr lang="en-GB" sz="800" dirty="0">
                <a:solidFill>
                  <a:srgbClr val="000000"/>
                </a:solidFill>
                <a:effectLst/>
                <a:latin typeface="Titillium Web" panose="020B0604020202020204" charset="0"/>
              </a:rPr>
            </a:br>
            <a:endParaRPr lang="en-GB" sz="800" dirty="0">
              <a:solidFill>
                <a:srgbClr val="000000"/>
              </a:solidFill>
              <a:effectLst/>
              <a:latin typeface="Titillium Web" panose="020B0604020202020204" charset="0"/>
            </a:endParaRPr>
          </a:p>
          <a:p>
            <a:endParaRPr lang="en-US" sz="1600" dirty="0">
              <a:latin typeface="Titillium Web" panose="00000500000000000000" pitchFamily="2"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DFCBA61E-F7BD-44A1-BBDB-F055ACDDC0FF}"/>
              </a:ext>
            </a:extLst>
          </p:cNvPr>
          <p:cNvSpPr txBox="1"/>
          <p:nvPr/>
        </p:nvSpPr>
        <p:spPr>
          <a:xfrm>
            <a:off x="24848456" y="11928444"/>
            <a:ext cx="7341964" cy="4801314"/>
          </a:xfrm>
          <a:prstGeom prst="rect">
            <a:avLst/>
          </a:prstGeom>
          <a:noFill/>
        </p:spPr>
        <p:txBody>
          <a:bodyPr wrap="square" rtlCol="0">
            <a:spAutoFit/>
          </a:bodyPr>
          <a:lstStyle/>
          <a:p>
            <a:r>
              <a:rPr lang="en-GB" sz="1800" i="1" dirty="0">
                <a:latin typeface="Titillium Web" panose="020B0604020202020204" charset="0"/>
              </a:rPr>
              <a:t>With special thanks to:</a:t>
            </a:r>
          </a:p>
          <a:p>
            <a:endParaRPr lang="en-GB" sz="1800" i="1" dirty="0">
              <a:latin typeface="Titillium Web" panose="020B0604020202020204" charset="0"/>
            </a:endParaRPr>
          </a:p>
          <a:p>
            <a:r>
              <a:rPr lang="en-GB" sz="1800" dirty="0">
                <a:latin typeface="Titillium Web" panose="020B0604020202020204" charset="0"/>
              </a:rPr>
              <a:t>Dr Wendy Jones (MBE PhD </a:t>
            </a:r>
            <a:r>
              <a:rPr lang="en-GB" sz="1800" dirty="0" err="1">
                <a:latin typeface="Titillium Web" panose="020B0604020202020204" charset="0"/>
              </a:rPr>
              <a:t>MPharmS</a:t>
            </a:r>
            <a:r>
              <a:rPr lang="en-GB" sz="1800" dirty="0">
                <a:latin typeface="Titillium Web" panose="020B0604020202020204" charset="0"/>
              </a:rPr>
              <a:t>)</a:t>
            </a:r>
          </a:p>
          <a:p>
            <a:endParaRPr lang="en-GB" sz="1800" dirty="0">
              <a:latin typeface="Titillium Web" panose="020B0604020202020204" charset="0"/>
            </a:endParaRPr>
          </a:p>
          <a:p>
            <a:r>
              <a:rPr lang="en-GB" sz="1800" dirty="0">
                <a:latin typeface="Titillium Web" panose="020B0604020202020204" charset="0"/>
              </a:rPr>
              <a:t>The Breastfeeding Network Volunteer Drugs in Breastmilk Pharmacists: </a:t>
            </a:r>
          </a:p>
          <a:p>
            <a:r>
              <a:rPr lang="en-GB" sz="1800" dirty="0">
                <a:latin typeface="Titillium Web" panose="020B0604020202020204" charset="0"/>
              </a:rPr>
              <a:t>Gayle Anderson (</a:t>
            </a:r>
            <a:r>
              <a:rPr lang="en-GB" sz="1800" dirty="0" err="1">
                <a:latin typeface="Titillium Web" panose="020B0604020202020204" charset="0"/>
              </a:rPr>
              <a:t>MPharm</a:t>
            </a:r>
            <a:r>
              <a:rPr lang="en-GB" sz="1800" dirty="0">
                <a:latin typeface="Titillium Web" panose="020B0604020202020204" charset="0"/>
              </a:rPr>
              <a:t> </a:t>
            </a:r>
            <a:r>
              <a:rPr lang="en-GB" sz="1800" dirty="0" err="1">
                <a:latin typeface="Titillium Web" panose="020B0604020202020204" charset="0"/>
              </a:rPr>
              <a:t>MRPharmS</a:t>
            </a:r>
            <a:r>
              <a:rPr lang="en-GB" sz="1800" dirty="0">
                <a:latin typeface="Titillium Web" panose="020B0604020202020204" charset="0"/>
              </a:rPr>
              <a:t>), Lottie Ayres (</a:t>
            </a:r>
            <a:r>
              <a:rPr lang="en-GB" sz="1800" dirty="0" err="1">
                <a:latin typeface="Titillium Web" panose="020B0604020202020204" charset="0"/>
              </a:rPr>
              <a:t>MPharm</a:t>
            </a:r>
            <a:r>
              <a:rPr lang="en-GB" sz="1800" dirty="0">
                <a:latin typeface="Titillium Web" panose="020B0604020202020204" charset="0"/>
              </a:rPr>
              <a:t> </a:t>
            </a:r>
            <a:r>
              <a:rPr lang="en-GB" sz="1800" dirty="0" err="1">
                <a:latin typeface="Titillium Web" panose="020B0604020202020204" charset="0"/>
              </a:rPr>
              <a:t>MRPharmS</a:t>
            </a:r>
            <a:r>
              <a:rPr lang="en-GB" sz="1800" dirty="0">
                <a:latin typeface="Titillium Web" panose="020B0604020202020204" charset="0"/>
              </a:rPr>
              <a:t>)</a:t>
            </a:r>
          </a:p>
          <a:p>
            <a:r>
              <a:rPr lang="en-GB" sz="1800" dirty="0">
                <a:latin typeface="Titillium Web" panose="020B0604020202020204" charset="0"/>
              </a:rPr>
              <a:t>Abigail McDougall (</a:t>
            </a:r>
            <a:r>
              <a:rPr lang="en-GB" sz="1800" dirty="0" err="1">
                <a:latin typeface="Titillium Web" panose="020B0604020202020204" charset="0"/>
              </a:rPr>
              <a:t>MPharm</a:t>
            </a:r>
            <a:r>
              <a:rPr lang="en-GB" sz="1800" dirty="0">
                <a:latin typeface="Titillium Web" panose="020B0604020202020204" charset="0"/>
              </a:rPr>
              <a:t> </a:t>
            </a:r>
            <a:r>
              <a:rPr lang="en-GB" sz="1800" dirty="0" err="1">
                <a:latin typeface="Titillium Web" panose="020B0604020202020204" charset="0"/>
              </a:rPr>
              <a:t>MRPharmS</a:t>
            </a:r>
            <a:r>
              <a:rPr lang="en-GB" sz="1800" dirty="0">
                <a:latin typeface="Titillium Web" panose="020B0604020202020204" charset="0"/>
              </a:rPr>
              <a:t>), Sam Morris (</a:t>
            </a:r>
            <a:r>
              <a:rPr lang="en-GB" sz="1800" dirty="0" err="1">
                <a:latin typeface="Titillium Web" panose="020B0604020202020204" charset="0"/>
              </a:rPr>
              <a:t>Mpharm</a:t>
            </a:r>
            <a:r>
              <a:rPr lang="en-GB" sz="1800" dirty="0">
                <a:latin typeface="Titillium Web" panose="020B0604020202020204" charset="0"/>
              </a:rPr>
              <a:t> Hons)</a:t>
            </a:r>
          </a:p>
          <a:p>
            <a:r>
              <a:rPr lang="en-GB" sz="1800" dirty="0">
                <a:latin typeface="Titillium Web" panose="020B0604020202020204" charset="0"/>
              </a:rPr>
              <a:t>Jenny Oliphant (</a:t>
            </a:r>
            <a:r>
              <a:rPr lang="en-GB" sz="1800" dirty="0" err="1">
                <a:latin typeface="Titillium Web" panose="020B0604020202020204" charset="0"/>
              </a:rPr>
              <a:t>MPharm</a:t>
            </a:r>
            <a:r>
              <a:rPr lang="en-GB" sz="1800" dirty="0">
                <a:latin typeface="Titillium Web" panose="020B0604020202020204" charset="0"/>
              </a:rPr>
              <a:t> </a:t>
            </a:r>
            <a:r>
              <a:rPr lang="en-GB" sz="1800" dirty="0" err="1">
                <a:latin typeface="Titillium Web" panose="020B0604020202020204" charset="0"/>
              </a:rPr>
              <a:t>MRPharmS</a:t>
            </a:r>
            <a:r>
              <a:rPr lang="en-GB" sz="1800" dirty="0">
                <a:latin typeface="Titillium Web" panose="020B0604020202020204" charset="0"/>
              </a:rPr>
              <a:t>), Reena Patel  (</a:t>
            </a:r>
            <a:r>
              <a:rPr lang="en-GB" sz="1800" dirty="0" err="1">
                <a:latin typeface="Titillium Web" panose="020B0604020202020204" charset="0"/>
              </a:rPr>
              <a:t>Mpharm</a:t>
            </a:r>
            <a:r>
              <a:rPr lang="en-GB" sz="1800" dirty="0">
                <a:latin typeface="Titillium Web" panose="020B0604020202020204" charset="0"/>
              </a:rPr>
              <a:t> </a:t>
            </a:r>
            <a:r>
              <a:rPr lang="en-GB" sz="1800" dirty="0" err="1">
                <a:latin typeface="Titillium Web" panose="020B0604020202020204" charset="0"/>
              </a:rPr>
              <a:t>MRPharmS</a:t>
            </a:r>
            <a:r>
              <a:rPr lang="en-GB" sz="1800" dirty="0">
                <a:latin typeface="Titillium Web" panose="020B0604020202020204" charset="0"/>
              </a:rPr>
              <a:t>)</a:t>
            </a:r>
          </a:p>
          <a:p>
            <a:r>
              <a:rPr lang="en-GB" sz="1800" dirty="0">
                <a:latin typeface="Titillium Web" panose="020B0604020202020204" charset="0"/>
              </a:rPr>
              <a:t>Nadine Revell (</a:t>
            </a:r>
            <a:r>
              <a:rPr lang="en-GB" sz="1800" dirty="0" err="1">
                <a:latin typeface="Titillium Web" panose="020B0604020202020204" charset="0"/>
              </a:rPr>
              <a:t>MPharm</a:t>
            </a:r>
            <a:r>
              <a:rPr lang="en-GB" sz="1800" dirty="0">
                <a:latin typeface="Titillium Web" panose="020B0604020202020204" charset="0"/>
              </a:rPr>
              <a:t> </a:t>
            </a:r>
            <a:r>
              <a:rPr lang="en-GB" sz="1800" dirty="0" err="1">
                <a:latin typeface="Titillium Web" panose="020B0604020202020204" charset="0"/>
              </a:rPr>
              <a:t>MRPharmS</a:t>
            </a:r>
            <a:r>
              <a:rPr lang="en-GB" sz="1800" dirty="0">
                <a:latin typeface="Titillium Web" panose="020B0604020202020204" charset="0"/>
              </a:rPr>
              <a:t>), Sarah Robinson (</a:t>
            </a:r>
            <a:r>
              <a:rPr lang="en-GB" sz="1800" dirty="0" err="1">
                <a:latin typeface="Titillium Web" panose="020B0604020202020204" charset="0"/>
              </a:rPr>
              <a:t>MPharm</a:t>
            </a:r>
            <a:r>
              <a:rPr lang="en-GB" sz="1800" dirty="0">
                <a:latin typeface="Titillium Web" panose="020B0604020202020204" charset="0"/>
              </a:rPr>
              <a:t> </a:t>
            </a:r>
            <a:r>
              <a:rPr lang="en-GB" sz="1800" dirty="0" err="1">
                <a:latin typeface="Titillium Web" panose="020B0604020202020204" charset="0"/>
              </a:rPr>
              <a:t>MRPharmS</a:t>
            </a:r>
            <a:r>
              <a:rPr lang="en-GB" sz="1800" dirty="0">
                <a:latin typeface="Titillium Web" panose="020B0604020202020204" charset="0"/>
              </a:rPr>
              <a:t>), Zoe </a:t>
            </a:r>
            <a:r>
              <a:rPr lang="en-GB" sz="1800" dirty="0" err="1">
                <a:latin typeface="Titillium Web" panose="020B0604020202020204" charset="0"/>
              </a:rPr>
              <a:t>Roseblade</a:t>
            </a:r>
            <a:r>
              <a:rPr lang="en-GB" sz="1800" dirty="0">
                <a:latin typeface="Titillium Web" panose="020B0604020202020204" charset="0"/>
              </a:rPr>
              <a:t> (</a:t>
            </a:r>
            <a:r>
              <a:rPr lang="en-GB" sz="1800" dirty="0" err="1">
                <a:latin typeface="Titillium Web" panose="020B0604020202020204" charset="0"/>
              </a:rPr>
              <a:t>MPharm</a:t>
            </a:r>
            <a:r>
              <a:rPr lang="en-GB" sz="1800" dirty="0">
                <a:latin typeface="Titillium Web" panose="020B0604020202020204" charset="0"/>
              </a:rPr>
              <a:t> </a:t>
            </a:r>
            <a:r>
              <a:rPr lang="en-GB" sz="1800" dirty="0" err="1">
                <a:latin typeface="Titillium Web" panose="020B0604020202020204" charset="0"/>
              </a:rPr>
              <a:t>MRPharmS</a:t>
            </a:r>
            <a:r>
              <a:rPr lang="en-GB" sz="1800" dirty="0">
                <a:latin typeface="Titillium Web" panose="020B0604020202020204" charset="0"/>
              </a:rPr>
              <a:t>) &amp; Phillipa Winter (</a:t>
            </a:r>
            <a:r>
              <a:rPr lang="en-GB" sz="1800" dirty="0" err="1">
                <a:latin typeface="Titillium Web" panose="020B0604020202020204" charset="0"/>
              </a:rPr>
              <a:t>MPharm</a:t>
            </a:r>
            <a:r>
              <a:rPr lang="en-GB" sz="1800" dirty="0">
                <a:latin typeface="Titillium Web" panose="020B0604020202020204" charset="0"/>
              </a:rPr>
              <a:t> </a:t>
            </a:r>
            <a:r>
              <a:rPr lang="en-GB" sz="1800" dirty="0" err="1">
                <a:latin typeface="Titillium Web" panose="020B0604020202020204" charset="0"/>
              </a:rPr>
              <a:t>MRPharmS</a:t>
            </a:r>
            <a:r>
              <a:rPr lang="en-GB" sz="1800" dirty="0">
                <a:latin typeface="Titillium Web" panose="020B0604020202020204" charset="0"/>
              </a:rPr>
              <a:t>)</a:t>
            </a:r>
          </a:p>
          <a:p>
            <a:endParaRPr lang="en-GB" sz="1800" dirty="0">
              <a:latin typeface="Titillium Web" panose="020B0604020202020204" charset="0"/>
            </a:endParaRPr>
          </a:p>
          <a:p>
            <a:r>
              <a:rPr lang="en-GB" sz="1800" dirty="0">
                <a:latin typeface="Titillium Web" panose="020B0604020202020204" charset="0"/>
              </a:rPr>
              <a:t>Christine McCartney, Lead Clinical Pharmacist, County Durham and Darlington NHS Foundation Trust</a:t>
            </a:r>
          </a:p>
          <a:p>
            <a:endParaRPr lang="en-GB" sz="1800" dirty="0">
              <a:latin typeface="Titillium Web" panose="020B0604020202020204" charset="0"/>
            </a:endParaRPr>
          </a:p>
          <a:p>
            <a:r>
              <a:rPr lang="en-GB" sz="1800" dirty="0">
                <a:latin typeface="Titillium Web" panose="020B0604020202020204" charset="0"/>
              </a:rPr>
              <a:t>Rachel Smith, Deputy Chief Pharmacist, County Durham and Darlington NHS Foundation Trust</a:t>
            </a:r>
          </a:p>
        </p:txBody>
      </p:sp>
      <p:graphicFrame>
        <p:nvGraphicFramePr>
          <p:cNvPr id="32" name="Chart 31">
            <a:extLst>
              <a:ext uri="{FF2B5EF4-FFF2-40B4-BE49-F238E27FC236}">
                <a16:creationId xmlns:a16="http://schemas.microsoft.com/office/drawing/2014/main" id="{D50626F9-D94E-44DB-A4DE-A638E308DF21}"/>
              </a:ext>
            </a:extLst>
          </p:cNvPr>
          <p:cNvGraphicFramePr/>
          <p:nvPr>
            <p:extLst>
              <p:ext uri="{D42A27DB-BD31-4B8C-83A1-F6EECF244321}">
                <p14:modId xmlns:p14="http://schemas.microsoft.com/office/powerpoint/2010/main" val="4221317173"/>
              </p:ext>
            </p:extLst>
          </p:nvPr>
        </p:nvGraphicFramePr>
        <p:xfrm>
          <a:off x="3200400" y="18050008"/>
          <a:ext cx="7162800" cy="484374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3" name="Chart 32">
            <a:extLst>
              <a:ext uri="{FF2B5EF4-FFF2-40B4-BE49-F238E27FC236}">
                <a16:creationId xmlns:a16="http://schemas.microsoft.com/office/drawing/2014/main" id="{66B83026-0632-4D23-B85D-913FDA249740}"/>
              </a:ext>
            </a:extLst>
          </p:cNvPr>
          <p:cNvGraphicFramePr/>
          <p:nvPr>
            <p:extLst>
              <p:ext uri="{D42A27DB-BD31-4B8C-83A1-F6EECF244321}">
                <p14:modId xmlns:p14="http://schemas.microsoft.com/office/powerpoint/2010/main" val="3020898721"/>
              </p:ext>
            </p:extLst>
          </p:nvPr>
        </p:nvGraphicFramePr>
        <p:xfrm>
          <a:off x="8655558" y="12546194"/>
          <a:ext cx="7377979" cy="266404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4" name="Chart 33">
            <a:extLst>
              <a:ext uri="{FF2B5EF4-FFF2-40B4-BE49-F238E27FC236}">
                <a16:creationId xmlns:a16="http://schemas.microsoft.com/office/drawing/2014/main" id="{91A04F03-6455-455E-AA69-862BC80BCDE2}"/>
              </a:ext>
            </a:extLst>
          </p:cNvPr>
          <p:cNvGraphicFramePr/>
          <p:nvPr>
            <p:extLst>
              <p:ext uri="{D42A27DB-BD31-4B8C-83A1-F6EECF244321}">
                <p14:modId xmlns:p14="http://schemas.microsoft.com/office/powerpoint/2010/main" val="3337671613"/>
              </p:ext>
            </p:extLst>
          </p:nvPr>
        </p:nvGraphicFramePr>
        <p:xfrm>
          <a:off x="8659569" y="18304248"/>
          <a:ext cx="7809818" cy="285242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5" name="Chart 34">
            <a:extLst>
              <a:ext uri="{FF2B5EF4-FFF2-40B4-BE49-F238E27FC236}">
                <a16:creationId xmlns:a16="http://schemas.microsoft.com/office/drawing/2014/main" id="{8C8DA7EA-8CA5-4E0E-B589-611438637799}"/>
              </a:ext>
            </a:extLst>
          </p:cNvPr>
          <p:cNvGraphicFramePr/>
          <p:nvPr>
            <p:extLst>
              <p:ext uri="{D42A27DB-BD31-4B8C-83A1-F6EECF244321}">
                <p14:modId xmlns:p14="http://schemas.microsoft.com/office/powerpoint/2010/main" val="2181356989"/>
              </p:ext>
            </p:extLst>
          </p:nvPr>
        </p:nvGraphicFramePr>
        <p:xfrm>
          <a:off x="16337224" y="4411215"/>
          <a:ext cx="7927001" cy="388202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6" name="Chart 35">
            <a:extLst>
              <a:ext uri="{FF2B5EF4-FFF2-40B4-BE49-F238E27FC236}">
                <a16:creationId xmlns:a16="http://schemas.microsoft.com/office/drawing/2014/main" id="{ED05157A-4B96-42E9-9638-B7E0FDC3B10B}"/>
              </a:ext>
            </a:extLst>
          </p:cNvPr>
          <p:cNvGraphicFramePr/>
          <p:nvPr>
            <p:extLst>
              <p:ext uri="{D42A27DB-BD31-4B8C-83A1-F6EECF244321}">
                <p14:modId xmlns:p14="http://schemas.microsoft.com/office/powerpoint/2010/main" val="434167500"/>
              </p:ext>
            </p:extLst>
          </p:nvPr>
        </p:nvGraphicFramePr>
        <p:xfrm>
          <a:off x="25009138" y="4929747"/>
          <a:ext cx="7311087" cy="306850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7" name="Chart 36">
            <a:extLst>
              <a:ext uri="{FF2B5EF4-FFF2-40B4-BE49-F238E27FC236}">
                <a16:creationId xmlns:a16="http://schemas.microsoft.com/office/drawing/2014/main" id="{BDC4660C-7AD7-4337-BB17-FB5F755AD2D3}"/>
              </a:ext>
            </a:extLst>
          </p:cNvPr>
          <p:cNvGraphicFramePr/>
          <p:nvPr>
            <p:extLst>
              <p:ext uri="{D42A27DB-BD31-4B8C-83A1-F6EECF244321}">
                <p14:modId xmlns:p14="http://schemas.microsoft.com/office/powerpoint/2010/main" val="272199482"/>
              </p:ext>
            </p:extLst>
          </p:nvPr>
        </p:nvGraphicFramePr>
        <p:xfrm>
          <a:off x="16902221" y="12563278"/>
          <a:ext cx="7010400" cy="4824530"/>
        </p:xfrm>
        <a:graphic>
          <a:graphicData uri="http://schemas.openxmlformats.org/drawingml/2006/chart">
            <c:chart xmlns:c="http://schemas.openxmlformats.org/drawingml/2006/chart" xmlns:r="http://schemas.openxmlformats.org/officeDocument/2006/relationships" r:id="rId15"/>
          </a:graphicData>
        </a:graphic>
      </p:graphicFrame>
      <p:sp>
        <p:nvSpPr>
          <p:cNvPr id="38" name="Rectangle 37">
            <a:extLst>
              <a:ext uri="{FF2B5EF4-FFF2-40B4-BE49-F238E27FC236}">
                <a16:creationId xmlns:a16="http://schemas.microsoft.com/office/drawing/2014/main" id="{4BC1C5BF-81F9-4FF1-ADD7-171DD160ED84}"/>
              </a:ext>
            </a:extLst>
          </p:cNvPr>
          <p:cNvSpPr>
            <a:spLocks noChangeArrowheads="1"/>
          </p:cNvSpPr>
          <p:nvPr/>
        </p:nvSpPr>
        <p:spPr bwMode="auto">
          <a:xfrm>
            <a:off x="24810865" y="16871223"/>
            <a:ext cx="7592028" cy="520596"/>
          </a:xfrm>
          <a:prstGeom prst="rect">
            <a:avLst/>
          </a:prstGeom>
          <a:solidFill>
            <a:srgbClr val="C05CBE"/>
          </a:solidFill>
          <a:ln w="12700">
            <a:noFill/>
            <a:miter lim="800000"/>
          </a:ln>
        </p:spPr>
        <p:txBody>
          <a:bodyPr wrap="none" lIns="182880" tIns="48768" rIns="182880" bIns="45709"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3135215">
              <a:defRPr/>
            </a:pPr>
            <a:r>
              <a:rPr lang="en-US" dirty="0">
                <a:solidFill>
                  <a:schemeClr val="bg1"/>
                </a:solidFill>
                <a:effectLst/>
                <a:latin typeface="Amaranth" panose="02000503050000020004" pitchFamily="2" charset="0"/>
              </a:rPr>
              <a:t>References</a:t>
            </a:r>
          </a:p>
        </p:txBody>
      </p:sp>
      <p:sp>
        <p:nvSpPr>
          <p:cNvPr id="39" name="Rectangle 38">
            <a:extLst>
              <a:ext uri="{FF2B5EF4-FFF2-40B4-BE49-F238E27FC236}">
                <a16:creationId xmlns:a16="http://schemas.microsoft.com/office/drawing/2014/main" id="{1F55AE1F-F47B-45C3-8C82-487E76AAC14E}"/>
              </a:ext>
            </a:extLst>
          </p:cNvPr>
          <p:cNvSpPr>
            <a:spLocks noChangeArrowheads="1"/>
          </p:cNvSpPr>
          <p:nvPr/>
        </p:nvSpPr>
        <p:spPr bwMode="auto">
          <a:xfrm>
            <a:off x="468868" y="17261720"/>
            <a:ext cx="7530691" cy="571294"/>
          </a:xfrm>
          <a:prstGeom prst="rect">
            <a:avLst/>
          </a:prstGeom>
          <a:solidFill>
            <a:srgbClr val="C05CBE"/>
          </a:solidFill>
          <a:ln w="12700">
            <a:noFill/>
            <a:miter lim="800000"/>
          </a:ln>
        </p:spPr>
        <p:txBody>
          <a:bodyPr wrap="none" lIns="182880" tIns="48768" rIns="182880" bIns="45709"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3135215">
              <a:defRPr/>
            </a:pPr>
            <a:r>
              <a:rPr lang="en-US" dirty="0">
                <a:solidFill>
                  <a:schemeClr val="bg1"/>
                </a:solidFill>
                <a:effectLst/>
                <a:latin typeface="Amaranth" panose="02000503050000020004" pitchFamily="2" charset="0"/>
              </a:rPr>
              <a:t>Responses</a:t>
            </a:r>
          </a:p>
        </p:txBody>
      </p:sp>
      <p:graphicFrame>
        <p:nvGraphicFramePr>
          <p:cNvPr id="40" name="Chart 39">
            <a:extLst>
              <a:ext uri="{FF2B5EF4-FFF2-40B4-BE49-F238E27FC236}">
                <a16:creationId xmlns:a16="http://schemas.microsoft.com/office/drawing/2014/main" id="{9E038004-1C3A-407F-BBE9-3790EE25175D}"/>
              </a:ext>
            </a:extLst>
          </p:cNvPr>
          <p:cNvGraphicFramePr/>
          <p:nvPr>
            <p:extLst>
              <p:ext uri="{D42A27DB-BD31-4B8C-83A1-F6EECF244321}">
                <p14:modId xmlns:p14="http://schemas.microsoft.com/office/powerpoint/2010/main" val="3797555221"/>
              </p:ext>
            </p:extLst>
          </p:nvPr>
        </p:nvGraphicFramePr>
        <p:xfrm>
          <a:off x="8509992" y="5528756"/>
          <a:ext cx="7669112" cy="4083859"/>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41" name="Chart 40">
            <a:extLst>
              <a:ext uri="{FF2B5EF4-FFF2-40B4-BE49-F238E27FC236}">
                <a16:creationId xmlns:a16="http://schemas.microsoft.com/office/drawing/2014/main" id="{B6396AFA-C086-4D72-99BC-7ADB5C4C84B5}"/>
              </a:ext>
            </a:extLst>
          </p:cNvPr>
          <p:cNvGraphicFramePr/>
          <p:nvPr>
            <p:extLst>
              <p:ext uri="{D42A27DB-BD31-4B8C-83A1-F6EECF244321}">
                <p14:modId xmlns:p14="http://schemas.microsoft.com/office/powerpoint/2010/main" val="1246539241"/>
              </p:ext>
            </p:extLst>
          </p:nvPr>
        </p:nvGraphicFramePr>
        <p:xfrm>
          <a:off x="372357" y="17963967"/>
          <a:ext cx="4490722" cy="3291128"/>
        </p:xfrm>
        <a:graphic>
          <a:graphicData uri="http://schemas.openxmlformats.org/drawingml/2006/chart">
            <c:chart xmlns:c="http://schemas.openxmlformats.org/drawingml/2006/chart" xmlns:r="http://schemas.openxmlformats.org/officeDocument/2006/relationships" r:id="rId17"/>
          </a:graphicData>
        </a:graphic>
      </p:graphicFrame>
      <p:pic>
        <p:nvPicPr>
          <p:cNvPr id="42" name="Audio 41">
            <a:hlinkClick r:id="" action="ppaction://media"/>
            <a:extLst>
              <a:ext uri="{FF2B5EF4-FFF2-40B4-BE49-F238E27FC236}">
                <a16:creationId xmlns:a16="http://schemas.microsoft.com/office/drawing/2014/main" id="{EF139538-AEF4-466A-9A10-4891937159E7}"/>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32359600" y="21386800"/>
            <a:ext cx="406400" cy="406400"/>
          </a:xfrm>
          <a:prstGeom prst="rect">
            <a:avLst/>
          </a:prstGeom>
        </p:spPr>
      </p:pic>
    </p:spTree>
    <p:extLst>
      <p:ext uri="{BB962C8B-B14F-4D97-AF65-F5344CB8AC3E}">
        <p14:creationId xmlns:p14="http://schemas.microsoft.com/office/powerpoint/2010/main" val="4009124571"/>
      </p:ext>
    </p:extLst>
  </p:cSld>
  <p:clrMapOvr>
    <a:masterClrMapping/>
  </p:clrMapOvr>
  <p:transition advTm="3479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B4E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3719204-41A9-4A8A-91AE-7EEB52AF9CCA}"/>
              </a:ext>
            </a:extLst>
          </p:cNvPr>
          <p:cNvSpPr/>
          <p:nvPr/>
        </p:nvSpPr>
        <p:spPr>
          <a:xfrm>
            <a:off x="16458380" y="3178958"/>
            <a:ext cx="15819087" cy="7560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3600" dirty="0">
              <a:effectLst/>
              <a:latin typeface="Titillium Web" panose="020B0604020202020204" charset="0"/>
            </a:endParaRPr>
          </a:p>
        </p:txBody>
      </p:sp>
      <p:sp>
        <p:nvSpPr>
          <p:cNvPr id="7" name="Rectangle 13">
            <a:extLst>
              <a:ext uri="{FF2B5EF4-FFF2-40B4-BE49-F238E27FC236}">
                <a16:creationId xmlns:a16="http://schemas.microsoft.com/office/drawing/2014/main" id="{B724D58A-35A6-4AC8-A4C0-62AFCDFE3AC5}"/>
              </a:ext>
            </a:extLst>
          </p:cNvPr>
          <p:cNvSpPr txBox="1">
            <a:spLocks noChangeArrowheads="1"/>
          </p:cNvSpPr>
          <p:nvPr/>
        </p:nvSpPr>
        <p:spPr bwMode="auto">
          <a:xfrm>
            <a:off x="-1640" y="-316222"/>
            <a:ext cx="32920040" cy="3306119"/>
          </a:xfrm>
          <a:prstGeom prst="rect">
            <a:avLst/>
          </a:prstGeom>
          <a:solidFill>
            <a:srgbClr val="C05CBE"/>
          </a:solidFill>
          <a:ln w="60325" cap="flat">
            <a:noFill/>
            <a:miter lim="800000"/>
          </a:ln>
        </p:spPr>
        <p:txBody>
          <a:bodyPr vert="horz" wrap="square" lIns="250802" tIns="125401" rIns="250802" bIns="125401" anchor="ctr" anchorCtr="0" compatLnSpc="1">
            <a:prstTxWarp prst="textNoShape">
              <a:avLst/>
            </a:prstTxWarp>
          </a:bodyPr>
          <a:lstStyle>
            <a:defPPr>
              <a:defRPr kern="1200" smtId="4294967295"/>
            </a:defPPr>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a:defRPr>
            </a:lvl2pPr>
            <a:lvl3pPr algn="ctr" defTabSz="3762375" rtl="0" eaLnBrk="0" fontAlgn="base" hangingPunct="0">
              <a:spcBef>
                <a:spcPct val="0"/>
              </a:spcBef>
              <a:spcAft>
                <a:spcPct val="0"/>
              </a:spcAft>
              <a:defRPr sz="18200">
                <a:solidFill>
                  <a:schemeClr val="tx2"/>
                </a:solidFill>
                <a:latin typeface="Arial"/>
              </a:defRPr>
            </a:lvl3pPr>
            <a:lvl4pPr algn="ctr" defTabSz="3762375" rtl="0" eaLnBrk="0" fontAlgn="base" hangingPunct="0">
              <a:spcBef>
                <a:spcPct val="0"/>
              </a:spcBef>
              <a:spcAft>
                <a:spcPct val="0"/>
              </a:spcAft>
              <a:defRPr sz="18200">
                <a:solidFill>
                  <a:schemeClr val="tx2"/>
                </a:solidFill>
                <a:latin typeface="Arial"/>
              </a:defRPr>
            </a:lvl4pPr>
            <a:lvl5pPr algn="ctr" defTabSz="3762375" rtl="0" eaLnBrk="0" fontAlgn="base" hangingPunct="0">
              <a:spcBef>
                <a:spcPct val="0"/>
              </a:spcBef>
              <a:spcAft>
                <a:spcPct val="0"/>
              </a:spcAft>
              <a:defRPr sz="18200">
                <a:solidFill>
                  <a:schemeClr val="tx2"/>
                </a:solidFill>
                <a:latin typeface="Arial"/>
              </a:defRPr>
            </a:lvl5pPr>
            <a:lvl6pPr marL="457200" algn="ctr" defTabSz="3762375" rtl="0" fontAlgn="base">
              <a:spcBef>
                <a:spcPct val="0"/>
              </a:spcBef>
              <a:spcAft>
                <a:spcPct val="0"/>
              </a:spcAft>
              <a:defRPr sz="18200">
                <a:solidFill>
                  <a:schemeClr val="tx2"/>
                </a:solidFill>
                <a:latin typeface="Arial"/>
              </a:defRPr>
            </a:lvl6pPr>
            <a:lvl7pPr marL="914400" algn="ctr" defTabSz="3762375" rtl="0" fontAlgn="base">
              <a:spcBef>
                <a:spcPct val="0"/>
              </a:spcBef>
              <a:spcAft>
                <a:spcPct val="0"/>
              </a:spcAft>
              <a:defRPr sz="18200">
                <a:solidFill>
                  <a:schemeClr val="tx2"/>
                </a:solidFill>
                <a:latin typeface="Arial"/>
              </a:defRPr>
            </a:lvl7pPr>
            <a:lvl8pPr marL="1371600" algn="ctr" defTabSz="3762375" rtl="0" fontAlgn="base">
              <a:spcBef>
                <a:spcPct val="0"/>
              </a:spcBef>
              <a:spcAft>
                <a:spcPct val="0"/>
              </a:spcAft>
              <a:defRPr sz="18200">
                <a:solidFill>
                  <a:schemeClr val="tx2"/>
                </a:solidFill>
                <a:latin typeface="Arial"/>
              </a:defRPr>
            </a:lvl8pPr>
            <a:lvl9pPr marL="1828800" algn="ctr" defTabSz="3762375" rtl="0" fontAlgn="base">
              <a:spcBef>
                <a:spcPct val="0"/>
              </a:spcBef>
              <a:spcAft>
                <a:spcPct val="0"/>
              </a:spcAft>
              <a:defRPr sz="18200">
                <a:solidFill>
                  <a:schemeClr val="tx2"/>
                </a:solidFill>
                <a:latin typeface="Arial"/>
              </a:defRPr>
            </a:lvl9pPr>
          </a:lstStyle>
          <a:p>
            <a:pPr eaLnBrk="1" hangingPunct="1"/>
            <a:endParaRPr lang="en-US" sz="3200" i="1" dirty="0">
              <a:solidFill>
                <a:schemeClr val="bg1"/>
              </a:solidFill>
              <a:latin typeface="Lucida Grande" pitchFamily="2" charset="0"/>
            </a:endParaRPr>
          </a:p>
        </p:txBody>
      </p:sp>
      <p:sp>
        <p:nvSpPr>
          <p:cNvPr id="8" name="Title 11">
            <a:extLst>
              <a:ext uri="{FF2B5EF4-FFF2-40B4-BE49-F238E27FC236}">
                <a16:creationId xmlns:a16="http://schemas.microsoft.com/office/drawing/2014/main" id="{0F4C59FF-D86E-4267-9063-B363CCE8F929}"/>
              </a:ext>
            </a:extLst>
          </p:cNvPr>
          <p:cNvSpPr txBox="1">
            <a:spLocks/>
          </p:cNvSpPr>
          <p:nvPr/>
        </p:nvSpPr>
        <p:spPr>
          <a:xfrm>
            <a:off x="3092444" y="2158"/>
            <a:ext cx="27432000" cy="1831290"/>
          </a:xfrm>
          <a:prstGeom prst="rect">
            <a:avLst/>
          </a:prstGeom>
        </p:spPr>
        <p:txBody>
          <a:bodyPr lIns="85344" tIns="42672" rIns="85344" bIns="42672"/>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rtl="0">
              <a:lnSpc>
                <a:spcPct val="117000"/>
              </a:lnSpc>
            </a:pPr>
            <a:r>
              <a:rPr lang="en-GB" sz="5400" b="1" dirty="0">
                <a:solidFill>
                  <a:schemeClr val="bg1"/>
                </a:solidFill>
                <a:effectLst/>
                <a:latin typeface="Amaranth" panose="020B0604020202020204" charset="0"/>
              </a:rPr>
              <a:t>Assessing Pharmacy Confidence in the Safety of Drugs in Lactation:</a:t>
            </a:r>
          </a:p>
          <a:p>
            <a:pPr algn="ctr" rtl="0">
              <a:lnSpc>
                <a:spcPct val="117000"/>
              </a:lnSpc>
            </a:pPr>
            <a:r>
              <a:rPr lang="en-GB" sz="5400" b="1" dirty="0">
                <a:solidFill>
                  <a:schemeClr val="bg1"/>
                </a:solidFill>
                <a:effectLst/>
                <a:latin typeface="Amaranth" panose="020B0604020202020204" charset="0"/>
              </a:rPr>
              <a:t>Scope for Further </a:t>
            </a:r>
            <a:r>
              <a:rPr lang="en-GB" sz="5400" b="1" dirty="0">
                <a:solidFill>
                  <a:schemeClr val="bg1"/>
                </a:solidFill>
                <a:latin typeface="Amaranth" panose="020B0604020202020204" charset="0"/>
              </a:rPr>
              <a:t>Learning</a:t>
            </a:r>
            <a:r>
              <a:rPr lang="en-GB" sz="5400" b="1" dirty="0">
                <a:solidFill>
                  <a:schemeClr val="bg1"/>
                </a:solidFill>
                <a:effectLst/>
                <a:latin typeface="Amaranth" panose="020B0604020202020204" charset="0"/>
              </a:rPr>
              <a:t> and Multi-Disciplinary Education </a:t>
            </a:r>
            <a:endParaRPr lang="en-GB" sz="5400" dirty="0">
              <a:solidFill>
                <a:schemeClr val="bg1"/>
              </a:solidFill>
              <a:effectLst/>
              <a:latin typeface="Amaranth" panose="020B0604020202020204" charset="0"/>
            </a:endParaRPr>
          </a:p>
        </p:txBody>
      </p:sp>
      <p:sp>
        <p:nvSpPr>
          <p:cNvPr id="9" name="Text Placeholder 16">
            <a:extLst>
              <a:ext uri="{FF2B5EF4-FFF2-40B4-BE49-F238E27FC236}">
                <a16:creationId xmlns:a16="http://schemas.microsoft.com/office/drawing/2014/main" id="{967ECC0C-D6E9-40FB-B061-FEB702BFFA06}"/>
              </a:ext>
            </a:extLst>
          </p:cNvPr>
          <p:cNvSpPr txBox="1">
            <a:spLocks/>
          </p:cNvSpPr>
          <p:nvPr/>
        </p:nvSpPr>
        <p:spPr>
          <a:xfrm>
            <a:off x="2743200" y="2022509"/>
            <a:ext cx="27432000" cy="517065"/>
          </a:xfrm>
          <a:prstGeom prst="rect">
            <a:avLst/>
          </a:prstGeom>
        </p:spPr>
        <p:txBody>
          <a:bodyPr lIns="85344" tIns="42672" rIns="85344" bIns="42672">
            <a:spAutoFit/>
          </a:bodyPr>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a:r>
              <a:rPr lang="en-US" sz="2800" dirty="0">
                <a:solidFill>
                  <a:schemeClr val="bg1"/>
                </a:solidFill>
                <a:latin typeface="Titillium Web" panose="00000500000000000000" pitchFamily="2" charset="0"/>
              </a:rPr>
              <a:t>Jessica Jones </a:t>
            </a:r>
            <a:r>
              <a:rPr lang="en-US" sz="2800" dirty="0" err="1">
                <a:solidFill>
                  <a:schemeClr val="bg1"/>
                </a:solidFill>
                <a:latin typeface="Titillium Web" panose="00000500000000000000" pitchFamily="2" charset="0"/>
              </a:rPr>
              <a:t>Mpharm</a:t>
            </a:r>
            <a:r>
              <a:rPr lang="en-US" sz="2800" dirty="0">
                <a:solidFill>
                  <a:schemeClr val="bg1"/>
                </a:solidFill>
                <a:latin typeface="Titillium Web" panose="00000500000000000000" pitchFamily="2" charset="0"/>
              </a:rPr>
              <a:t> </a:t>
            </a:r>
            <a:r>
              <a:rPr lang="en-US" sz="2800" dirty="0" err="1">
                <a:solidFill>
                  <a:schemeClr val="bg1"/>
                </a:solidFill>
                <a:latin typeface="Titillium Web" panose="00000500000000000000" pitchFamily="2" charset="0"/>
              </a:rPr>
              <a:t>MRPharmS</a:t>
            </a:r>
            <a:endParaRPr lang="en-US" sz="2800" dirty="0">
              <a:solidFill>
                <a:schemeClr val="bg1"/>
              </a:solidFill>
              <a:latin typeface="Titillium Web" panose="00000500000000000000" pitchFamily="2" charset="0"/>
            </a:endParaRPr>
          </a:p>
        </p:txBody>
      </p:sp>
      <p:graphicFrame>
        <p:nvGraphicFramePr>
          <p:cNvPr id="35" name="Chart 34">
            <a:extLst>
              <a:ext uri="{FF2B5EF4-FFF2-40B4-BE49-F238E27FC236}">
                <a16:creationId xmlns:a16="http://schemas.microsoft.com/office/drawing/2014/main" id="{8C8DA7EA-8CA5-4E0E-B589-611438637799}"/>
              </a:ext>
            </a:extLst>
          </p:cNvPr>
          <p:cNvGraphicFramePr/>
          <p:nvPr>
            <p:extLst>
              <p:ext uri="{D42A27DB-BD31-4B8C-83A1-F6EECF244321}">
                <p14:modId xmlns:p14="http://schemas.microsoft.com/office/powerpoint/2010/main" val="3892485791"/>
              </p:ext>
            </p:extLst>
          </p:nvPr>
        </p:nvGraphicFramePr>
        <p:xfrm>
          <a:off x="17526000" y="3798946"/>
          <a:ext cx="14229804" cy="7173854"/>
        </p:xfrm>
        <a:graphic>
          <a:graphicData uri="http://schemas.openxmlformats.org/drawingml/2006/chart">
            <c:chart xmlns:c="http://schemas.openxmlformats.org/drawingml/2006/chart" xmlns:r="http://schemas.openxmlformats.org/officeDocument/2006/relationships" r:id="rId4"/>
          </a:graphicData>
        </a:graphic>
      </p:graphicFrame>
      <p:pic>
        <p:nvPicPr>
          <p:cNvPr id="1028" name="Picture 4" descr="Forms response chart. Question title: Please select the role which best describes your work. Number of responses: 224 responses.">
            <a:extLst>
              <a:ext uri="{FF2B5EF4-FFF2-40B4-BE49-F238E27FC236}">
                <a16:creationId xmlns:a16="http://schemas.microsoft.com/office/drawing/2014/main" id="{BD756946-27BE-4D40-864C-C16B5ABDE5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292" y="3178958"/>
            <a:ext cx="15819088" cy="75602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773151F-3C99-41A9-8830-24026AF83180}"/>
              </a:ext>
            </a:extLst>
          </p:cNvPr>
          <p:cNvPicPr>
            <a:picLocks noChangeAspect="1"/>
          </p:cNvPicPr>
          <p:nvPr/>
        </p:nvPicPr>
        <p:blipFill>
          <a:blip r:embed="rId6"/>
          <a:stretch>
            <a:fillRect/>
          </a:stretch>
        </p:blipFill>
        <p:spPr>
          <a:xfrm>
            <a:off x="5841610" y="11206423"/>
            <a:ext cx="21233540" cy="10100010"/>
          </a:xfrm>
          <a:prstGeom prst="rect">
            <a:avLst/>
          </a:prstGeom>
        </p:spPr>
      </p:pic>
      <p:pic>
        <p:nvPicPr>
          <p:cNvPr id="4" name="Audio 3">
            <a:hlinkClick r:id="" action="ppaction://media"/>
            <a:extLst>
              <a:ext uri="{FF2B5EF4-FFF2-40B4-BE49-F238E27FC236}">
                <a16:creationId xmlns:a16="http://schemas.microsoft.com/office/drawing/2014/main" id="{ADFF6903-ACB7-454D-B9FF-11AE165F9E4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359600" y="21386800"/>
            <a:ext cx="406400" cy="406400"/>
          </a:xfrm>
          <a:prstGeom prst="rect">
            <a:avLst/>
          </a:prstGeom>
        </p:spPr>
      </p:pic>
    </p:spTree>
    <p:extLst>
      <p:ext uri="{BB962C8B-B14F-4D97-AF65-F5344CB8AC3E}">
        <p14:creationId xmlns:p14="http://schemas.microsoft.com/office/powerpoint/2010/main" val="1200946234"/>
      </p:ext>
    </p:extLst>
  </p:cSld>
  <p:clrMapOvr>
    <a:masterClrMapping/>
  </p:clrMapOvr>
  <p:transition advTm="1393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B4E1"/>
        </a:solidFill>
        <a:effectLst/>
      </p:bgPr>
    </p:bg>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B724D58A-35A6-4AC8-A4C0-62AFCDFE3AC5}"/>
              </a:ext>
            </a:extLst>
          </p:cNvPr>
          <p:cNvSpPr txBox="1">
            <a:spLocks noChangeArrowheads="1"/>
          </p:cNvSpPr>
          <p:nvPr/>
        </p:nvSpPr>
        <p:spPr bwMode="auto">
          <a:xfrm>
            <a:off x="-1640" y="-316222"/>
            <a:ext cx="32920040" cy="3306119"/>
          </a:xfrm>
          <a:prstGeom prst="rect">
            <a:avLst/>
          </a:prstGeom>
          <a:solidFill>
            <a:srgbClr val="C05CBE"/>
          </a:solidFill>
          <a:ln w="60325" cap="flat">
            <a:noFill/>
            <a:miter lim="800000"/>
          </a:ln>
        </p:spPr>
        <p:txBody>
          <a:bodyPr vert="horz" wrap="square" lIns="250802" tIns="125401" rIns="250802" bIns="125401" anchor="ctr" anchorCtr="0" compatLnSpc="1">
            <a:prstTxWarp prst="textNoShape">
              <a:avLst/>
            </a:prstTxWarp>
          </a:bodyPr>
          <a:lstStyle>
            <a:defPPr>
              <a:defRPr kern="1200" smtId="4294967295"/>
            </a:defPPr>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a:defRPr>
            </a:lvl2pPr>
            <a:lvl3pPr algn="ctr" defTabSz="3762375" rtl="0" eaLnBrk="0" fontAlgn="base" hangingPunct="0">
              <a:spcBef>
                <a:spcPct val="0"/>
              </a:spcBef>
              <a:spcAft>
                <a:spcPct val="0"/>
              </a:spcAft>
              <a:defRPr sz="18200">
                <a:solidFill>
                  <a:schemeClr val="tx2"/>
                </a:solidFill>
                <a:latin typeface="Arial"/>
              </a:defRPr>
            </a:lvl3pPr>
            <a:lvl4pPr algn="ctr" defTabSz="3762375" rtl="0" eaLnBrk="0" fontAlgn="base" hangingPunct="0">
              <a:spcBef>
                <a:spcPct val="0"/>
              </a:spcBef>
              <a:spcAft>
                <a:spcPct val="0"/>
              </a:spcAft>
              <a:defRPr sz="18200">
                <a:solidFill>
                  <a:schemeClr val="tx2"/>
                </a:solidFill>
                <a:latin typeface="Arial"/>
              </a:defRPr>
            </a:lvl4pPr>
            <a:lvl5pPr algn="ctr" defTabSz="3762375" rtl="0" eaLnBrk="0" fontAlgn="base" hangingPunct="0">
              <a:spcBef>
                <a:spcPct val="0"/>
              </a:spcBef>
              <a:spcAft>
                <a:spcPct val="0"/>
              </a:spcAft>
              <a:defRPr sz="18200">
                <a:solidFill>
                  <a:schemeClr val="tx2"/>
                </a:solidFill>
                <a:latin typeface="Arial"/>
              </a:defRPr>
            </a:lvl5pPr>
            <a:lvl6pPr marL="457200" algn="ctr" defTabSz="3762375" rtl="0" fontAlgn="base">
              <a:spcBef>
                <a:spcPct val="0"/>
              </a:spcBef>
              <a:spcAft>
                <a:spcPct val="0"/>
              </a:spcAft>
              <a:defRPr sz="18200">
                <a:solidFill>
                  <a:schemeClr val="tx2"/>
                </a:solidFill>
                <a:latin typeface="Arial"/>
              </a:defRPr>
            </a:lvl6pPr>
            <a:lvl7pPr marL="914400" algn="ctr" defTabSz="3762375" rtl="0" fontAlgn="base">
              <a:spcBef>
                <a:spcPct val="0"/>
              </a:spcBef>
              <a:spcAft>
                <a:spcPct val="0"/>
              </a:spcAft>
              <a:defRPr sz="18200">
                <a:solidFill>
                  <a:schemeClr val="tx2"/>
                </a:solidFill>
                <a:latin typeface="Arial"/>
              </a:defRPr>
            </a:lvl7pPr>
            <a:lvl8pPr marL="1371600" algn="ctr" defTabSz="3762375" rtl="0" fontAlgn="base">
              <a:spcBef>
                <a:spcPct val="0"/>
              </a:spcBef>
              <a:spcAft>
                <a:spcPct val="0"/>
              </a:spcAft>
              <a:defRPr sz="18200">
                <a:solidFill>
                  <a:schemeClr val="tx2"/>
                </a:solidFill>
                <a:latin typeface="Arial"/>
              </a:defRPr>
            </a:lvl8pPr>
            <a:lvl9pPr marL="1828800" algn="ctr" defTabSz="3762375" rtl="0" fontAlgn="base">
              <a:spcBef>
                <a:spcPct val="0"/>
              </a:spcBef>
              <a:spcAft>
                <a:spcPct val="0"/>
              </a:spcAft>
              <a:defRPr sz="18200">
                <a:solidFill>
                  <a:schemeClr val="tx2"/>
                </a:solidFill>
                <a:latin typeface="Arial"/>
              </a:defRPr>
            </a:lvl9pPr>
          </a:lstStyle>
          <a:p>
            <a:pPr eaLnBrk="1" hangingPunct="1"/>
            <a:endParaRPr lang="en-US" sz="3200" i="1" dirty="0">
              <a:solidFill>
                <a:schemeClr val="bg1"/>
              </a:solidFill>
              <a:latin typeface="Lucida Grande" pitchFamily="2" charset="0"/>
            </a:endParaRPr>
          </a:p>
        </p:txBody>
      </p:sp>
      <p:sp>
        <p:nvSpPr>
          <p:cNvPr id="8" name="Title 11">
            <a:extLst>
              <a:ext uri="{FF2B5EF4-FFF2-40B4-BE49-F238E27FC236}">
                <a16:creationId xmlns:a16="http://schemas.microsoft.com/office/drawing/2014/main" id="{0F4C59FF-D86E-4267-9063-B363CCE8F929}"/>
              </a:ext>
            </a:extLst>
          </p:cNvPr>
          <p:cNvSpPr txBox="1">
            <a:spLocks/>
          </p:cNvSpPr>
          <p:nvPr/>
        </p:nvSpPr>
        <p:spPr>
          <a:xfrm>
            <a:off x="3092444" y="2158"/>
            <a:ext cx="27432000" cy="1831290"/>
          </a:xfrm>
          <a:prstGeom prst="rect">
            <a:avLst/>
          </a:prstGeom>
        </p:spPr>
        <p:txBody>
          <a:bodyPr lIns="85344" tIns="42672" rIns="85344" bIns="42672"/>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rtl="0">
              <a:lnSpc>
                <a:spcPct val="117000"/>
              </a:lnSpc>
            </a:pPr>
            <a:r>
              <a:rPr lang="en-GB" sz="5400" b="1" dirty="0">
                <a:solidFill>
                  <a:schemeClr val="bg1"/>
                </a:solidFill>
                <a:effectLst/>
                <a:latin typeface="Amaranth" panose="020B0604020202020204" charset="0"/>
              </a:rPr>
              <a:t>Assessing Pharmacy Confidence in the Safety of Drugs in Lactation:</a:t>
            </a:r>
          </a:p>
          <a:p>
            <a:pPr algn="ctr" rtl="0">
              <a:lnSpc>
                <a:spcPct val="117000"/>
              </a:lnSpc>
            </a:pPr>
            <a:r>
              <a:rPr lang="en-GB" sz="5400" b="1" dirty="0">
                <a:solidFill>
                  <a:schemeClr val="bg1"/>
                </a:solidFill>
                <a:effectLst/>
                <a:latin typeface="Amaranth" panose="020B0604020202020204" charset="0"/>
              </a:rPr>
              <a:t>Scope for Further </a:t>
            </a:r>
            <a:r>
              <a:rPr lang="en-GB" sz="5400" b="1" dirty="0">
                <a:solidFill>
                  <a:schemeClr val="bg1"/>
                </a:solidFill>
                <a:latin typeface="Amaranth" panose="020B0604020202020204" charset="0"/>
              </a:rPr>
              <a:t>Learning</a:t>
            </a:r>
            <a:r>
              <a:rPr lang="en-GB" sz="5400" b="1" dirty="0">
                <a:solidFill>
                  <a:schemeClr val="bg1"/>
                </a:solidFill>
                <a:effectLst/>
                <a:latin typeface="Amaranth" panose="020B0604020202020204" charset="0"/>
              </a:rPr>
              <a:t> and Multi-Disciplinary Education </a:t>
            </a:r>
            <a:endParaRPr lang="en-GB" sz="5400" dirty="0">
              <a:solidFill>
                <a:schemeClr val="bg1"/>
              </a:solidFill>
              <a:effectLst/>
              <a:latin typeface="Amaranth" panose="020B0604020202020204" charset="0"/>
            </a:endParaRPr>
          </a:p>
        </p:txBody>
      </p:sp>
      <p:sp>
        <p:nvSpPr>
          <p:cNvPr id="9" name="Text Placeholder 16">
            <a:extLst>
              <a:ext uri="{FF2B5EF4-FFF2-40B4-BE49-F238E27FC236}">
                <a16:creationId xmlns:a16="http://schemas.microsoft.com/office/drawing/2014/main" id="{967ECC0C-D6E9-40FB-B061-FEB702BFFA06}"/>
              </a:ext>
            </a:extLst>
          </p:cNvPr>
          <p:cNvSpPr txBox="1">
            <a:spLocks/>
          </p:cNvSpPr>
          <p:nvPr/>
        </p:nvSpPr>
        <p:spPr>
          <a:xfrm>
            <a:off x="2743200" y="2022509"/>
            <a:ext cx="27432000" cy="517065"/>
          </a:xfrm>
          <a:prstGeom prst="rect">
            <a:avLst/>
          </a:prstGeom>
        </p:spPr>
        <p:txBody>
          <a:bodyPr lIns="85344" tIns="42672" rIns="85344" bIns="42672">
            <a:spAutoFit/>
          </a:bodyPr>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a:r>
              <a:rPr lang="en-US" sz="2800" dirty="0">
                <a:solidFill>
                  <a:schemeClr val="bg1"/>
                </a:solidFill>
                <a:latin typeface="Titillium Web" panose="00000500000000000000" pitchFamily="2" charset="0"/>
              </a:rPr>
              <a:t>Jessica Jones </a:t>
            </a:r>
            <a:r>
              <a:rPr lang="en-US" sz="2800" dirty="0" err="1">
                <a:solidFill>
                  <a:schemeClr val="bg1"/>
                </a:solidFill>
                <a:latin typeface="Titillium Web" panose="00000500000000000000" pitchFamily="2" charset="0"/>
              </a:rPr>
              <a:t>Mpharm</a:t>
            </a:r>
            <a:r>
              <a:rPr lang="en-US" sz="2800" dirty="0">
                <a:solidFill>
                  <a:schemeClr val="bg1"/>
                </a:solidFill>
                <a:latin typeface="Titillium Web" panose="00000500000000000000" pitchFamily="2" charset="0"/>
              </a:rPr>
              <a:t> </a:t>
            </a:r>
            <a:r>
              <a:rPr lang="en-US" sz="2800" dirty="0" err="1">
                <a:solidFill>
                  <a:schemeClr val="bg1"/>
                </a:solidFill>
                <a:latin typeface="Titillium Web" panose="00000500000000000000" pitchFamily="2" charset="0"/>
              </a:rPr>
              <a:t>MRPharmS</a:t>
            </a:r>
            <a:endParaRPr lang="en-US" sz="2800" dirty="0">
              <a:solidFill>
                <a:schemeClr val="bg1"/>
              </a:solidFill>
              <a:latin typeface="Titillium Web" panose="00000500000000000000" pitchFamily="2" charset="0"/>
            </a:endParaRPr>
          </a:p>
        </p:txBody>
      </p:sp>
      <p:pic>
        <p:nvPicPr>
          <p:cNvPr id="3074" name="Picture 2" descr="Forms response chart. Question title: Which of the following conditions are contraindications to breastfeeding?. Number of responses: 210 responses.">
            <a:extLst>
              <a:ext uri="{FF2B5EF4-FFF2-40B4-BE49-F238E27FC236}">
                <a16:creationId xmlns:a16="http://schemas.microsoft.com/office/drawing/2014/main" id="{AB056250-3FA5-4537-A29E-270938C3E9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13" y="3325210"/>
            <a:ext cx="16068500" cy="76391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orms response chart. Question title: Which of the following conditions are reduced in breastfed babies when compared with formula-fed babies?. Number of responses: 223 responses.">
            <a:extLst>
              <a:ext uri="{FF2B5EF4-FFF2-40B4-BE49-F238E27FC236}">
                <a16:creationId xmlns:a16="http://schemas.microsoft.com/office/drawing/2014/main" id="{91125C9C-6165-419E-973A-5037E5ECA4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283" y="11299646"/>
            <a:ext cx="16102097" cy="81830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orms response chart. Question title: What are some of the benefits of breastfeeding for mothers?. Number of responses: 223 responses.">
            <a:extLst>
              <a:ext uri="{FF2B5EF4-FFF2-40B4-BE49-F238E27FC236}">
                <a16:creationId xmlns:a16="http://schemas.microsoft.com/office/drawing/2014/main" id="{AE027307-1E8E-4A99-8B6D-3129BEFB4A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58546" y="3325210"/>
            <a:ext cx="16086310" cy="76475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orms response chart. Question title: For how long, as a MINIMUM, does the World Health Organistion currently recommend breastfeeding in all children? (This includes breastfeeding alongside solid foods). Number of responses: 224 responses.">
            <a:extLst>
              <a:ext uri="{FF2B5EF4-FFF2-40B4-BE49-F238E27FC236}">
                <a16:creationId xmlns:a16="http://schemas.microsoft.com/office/drawing/2014/main" id="{14071DFB-8D28-4280-9ADE-E6D8E993B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85878" y="11333513"/>
            <a:ext cx="16058978" cy="8183033"/>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B42B8CCB-B37C-441B-964D-3EBE2DF6057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359600" y="21386800"/>
            <a:ext cx="406400" cy="406400"/>
          </a:xfrm>
          <a:prstGeom prst="rect">
            <a:avLst/>
          </a:prstGeom>
        </p:spPr>
      </p:pic>
    </p:spTree>
    <p:extLst>
      <p:ext uri="{BB962C8B-B14F-4D97-AF65-F5344CB8AC3E}">
        <p14:creationId xmlns:p14="http://schemas.microsoft.com/office/powerpoint/2010/main" val="3109324092"/>
      </p:ext>
    </p:extLst>
  </p:cSld>
  <p:clrMapOvr>
    <a:masterClrMapping/>
  </p:clrMapOvr>
  <p:transition advTm="2620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B4E1"/>
        </a:solidFill>
        <a:effectLst/>
      </p:bgPr>
    </p:bg>
    <p:spTree>
      <p:nvGrpSpPr>
        <p:cNvPr id="1" name=""/>
        <p:cNvGrpSpPr/>
        <p:nvPr/>
      </p:nvGrpSpPr>
      <p:grpSpPr>
        <a:xfrm>
          <a:off x="0" y="0"/>
          <a:ext cx="0" cy="0"/>
          <a:chOff x="0" y="0"/>
          <a:chExt cx="0" cy="0"/>
        </a:xfrm>
      </p:grpSpPr>
      <p:pic>
        <p:nvPicPr>
          <p:cNvPr id="2058" name="Picture 10" descr="Forms response chart. Question title: Do you think pharmacists are currently well trained to answer queries relating to the safety of drugs in lactation?. Number of responses: 222 responses.">
            <a:extLst>
              <a:ext uri="{FF2B5EF4-FFF2-40B4-BE49-F238E27FC236}">
                <a16:creationId xmlns:a16="http://schemas.microsoft.com/office/drawing/2014/main" id="{88DD74EA-C24D-454E-9358-691DDD566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9043" y="3581400"/>
            <a:ext cx="16898889" cy="76645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3">
            <a:extLst>
              <a:ext uri="{FF2B5EF4-FFF2-40B4-BE49-F238E27FC236}">
                <a16:creationId xmlns:a16="http://schemas.microsoft.com/office/drawing/2014/main" id="{B724D58A-35A6-4AC8-A4C0-62AFCDFE3AC5}"/>
              </a:ext>
            </a:extLst>
          </p:cNvPr>
          <p:cNvSpPr txBox="1">
            <a:spLocks noChangeArrowheads="1"/>
          </p:cNvSpPr>
          <p:nvPr/>
        </p:nvSpPr>
        <p:spPr bwMode="auto">
          <a:xfrm>
            <a:off x="-1640" y="-316222"/>
            <a:ext cx="32920040" cy="3306119"/>
          </a:xfrm>
          <a:prstGeom prst="rect">
            <a:avLst/>
          </a:prstGeom>
          <a:solidFill>
            <a:srgbClr val="C05CBE"/>
          </a:solidFill>
          <a:ln w="60325" cap="flat">
            <a:noFill/>
            <a:miter lim="800000"/>
          </a:ln>
        </p:spPr>
        <p:txBody>
          <a:bodyPr vert="horz" wrap="square" lIns="250802" tIns="125401" rIns="250802" bIns="125401" anchor="ctr" anchorCtr="0" compatLnSpc="1">
            <a:prstTxWarp prst="textNoShape">
              <a:avLst/>
            </a:prstTxWarp>
          </a:bodyPr>
          <a:lstStyle>
            <a:defPPr>
              <a:defRPr kern="1200" smtId="4294967295"/>
            </a:defPPr>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a:defRPr>
            </a:lvl2pPr>
            <a:lvl3pPr algn="ctr" defTabSz="3762375" rtl="0" eaLnBrk="0" fontAlgn="base" hangingPunct="0">
              <a:spcBef>
                <a:spcPct val="0"/>
              </a:spcBef>
              <a:spcAft>
                <a:spcPct val="0"/>
              </a:spcAft>
              <a:defRPr sz="18200">
                <a:solidFill>
                  <a:schemeClr val="tx2"/>
                </a:solidFill>
                <a:latin typeface="Arial"/>
              </a:defRPr>
            </a:lvl3pPr>
            <a:lvl4pPr algn="ctr" defTabSz="3762375" rtl="0" eaLnBrk="0" fontAlgn="base" hangingPunct="0">
              <a:spcBef>
                <a:spcPct val="0"/>
              </a:spcBef>
              <a:spcAft>
                <a:spcPct val="0"/>
              </a:spcAft>
              <a:defRPr sz="18200">
                <a:solidFill>
                  <a:schemeClr val="tx2"/>
                </a:solidFill>
                <a:latin typeface="Arial"/>
              </a:defRPr>
            </a:lvl4pPr>
            <a:lvl5pPr algn="ctr" defTabSz="3762375" rtl="0" eaLnBrk="0" fontAlgn="base" hangingPunct="0">
              <a:spcBef>
                <a:spcPct val="0"/>
              </a:spcBef>
              <a:spcAft>
                <a:spcPct val="0"/>
              </a:spcAft>
              <a:defRPr sz="18200">
                <a:solidFill>
                  <a:schemeClr val="tx2"/>
                </a:solidFill>
                <a:latin typeface="Arial"/>
              </a:defRPr>
            </a:lvl5pPr>
            <a:lvl6pPr marL="457200" algn="ctr" defTabSz="3762375" rtl="0" fontAlgn="base">
              <a:spcBef>
                <a:spcPct val="0"/>
              </a:spcBef>
              <a:spcAft>
                <a:spcPct val="0"/>
              </a:spcAft>
              <a:defRPr sz="18200">
                <a:solidFill>
                  <a:schemeClr val="tx2"/>
                </a:solidFill>
                <a:latin typeface="Arial"/>
              </a:defRPr>
            </a:lvl6pPr>
            <a:lvl7pPr marL="914400" algn="ctr" defTabSz="3762375" rtl="0" fontAlgn="base">
              <a:spcBef>
                <a:spcPct val="0"/>
              </a:spcBef>
              <a:spcAft>
                <a:spcPct val="0"/>
              </a:spcAft>
              <a:defRPr sz="18200">
                <a:solidFill>
                  <a:schemeClr val="tx2"/>
                </a:solidFill>
                <a:latin typeface="Arial"/>
              </a:defRPr>
            </a:lvl7pPr>
            <a:lvl8pPr marL="1371600" algn="ctr" defTabSz="3762375" rtl="0" fontAlgn="base">
              <a:spcBef>
                <a:spcPct val="0"/>
              </a:spcBef>
              <a:spcAft>
                <a:spcPct val="0"/>
              </a:spcAft>
              <a:defRPr sz="18200">
                <a:solidFill>
                  <a:schemeClr val="tx2"/>
                </a:solidFill>
                <a:latin typeface="Arial"/>
              </a:defRPr>
            </a:lvl8pPr>
            <a:lvl9pPr marL="1828800" algn="ctr" defTabSz="3762375" rtl="0" fontAlgn="base">
              <a:spcBef>
                <a:spcPct val="0"/>
              </a:spcBef>
              <a:spcAft>
                <a:spcPct val="0"/>
              </a:spcAft>
              <a:defRPr sz="18200">
                <a:solidFill>
                  <a:schemeClr val="tx2"/>
                </a:solidFill>
                <a:latin typeface="Arial"/>
              </a:defRPr>
            </a:lvl9pPr>
          </a:lstStyle>
          <a:p>
            <a:pPr eaLnBrk="1" hangingPunct="1"/>
            <a:endParaRPr lang="en-US" sz="3200" i="1" dirty="0">
              <a:solidFill>
                <a:schemeClr val="bg1"/>
              </a:solidFill>
              <a:latin typeface="Lucida Grande" pitchFamily="2" charset="0"/>
            </a:endParaRPr>
          </a:p>
        </p:txBody>
      </p:sp>
      <p:sp>
        <p:nvSpPr>
          <p:cNvPr id="8" name="Title 11">
            <a:extLst>
              <a:ext uri="{FF2B5EF4-FFF2-40B4-BE49-F238E27FC236}">
                <a16:creationId xmlns:a16="http://schemas.microsoft.com/office/drawing/2014/main" id="{0F4C59FF-D86E-4267-9063-B363CCE8F929}"/>
              </a:ext>
            </a:extLst>
          </p:cNvPr>
          <p:cNvSpPr txBox="1">
            <a:spLocks/>
          </p:cNvSpPr>
          <p:nvPr/>
        </p:nvSpPr>
        <p:spPr>
          <a:xfrm>
            <a:off x="3092444" y="2158"/>
            <a:ext cx="27432000" cy="1831290"/>
          </a:xfrm>
          <a:prstGeom prst="rect">
            <a:avLst/>
          </a:prstGeom>
        </p:spPr>
        <p:txBody>
          <a:bodyPr lIns="85344" tIns="42672" rIns="85344" bIns="42672"/>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rtl="0">
              <a:lnSpc>
                <a:spcPct val="117000"/>
              </a:lnSpc>
            </a:pPr>
            <a:r>
              <a:rPr lang="en-GB" sz="5400" b="1" dirty="0">
                <a:solidFill>
                  <a:schemeClr val="bg1"/>
                </a:solidFill>
                <a:effectLst/>
                <a:latin typeface="Amaranth" panose="020B0604020202020204" charset="0"/>
              </a:rPr>
              <a:t>Assessing Pharmacy Confidence in the Safety of Drugs in Lactation:</a:t>
            </a:r>
          </a:p>
          <a:p>
            <a:pPr algn="ctr" rtl="0">
              <a:lnSpc>
                <a:spcPct val="117000"/>
              </a:lnSpc>
            </a:pPr>
            <a:r>
              <a:rPr lang="en-GB" sz="5400" b="1" dirty="0">
                <a:solidFill>
                  <a:schemeClr val="bg1"/>
                </a:solidFill>
                <a:effectLst/>
                <a:latin typeface="Amaranth" panose="020B0604020202020204" charset="0"/>
              </a:rPr>
              <a:t>Scope for Further </a:t>
            </a:r>
            <a:r>
              <a:rPr lang="en-GB" sz="5400" b="1" dirty="0">
                <a:solidFill>
                  <a:schemeClr val="bg1"/>
                </a:solidFill>
                <a:latin typeface="Amaranth" panose="020B0604020202020204" charset="0"/>
              </a:rPr>
              <a:t>Learning</a:t>
            </a:r>
            <a:r>
              <a:rPr lang="en-GB" sz="5400" b="1" dirty="0">
                <a:solidFill>
                  <a:schemeClr val="bg1"/>
                </a:solidFill>
                <a:effectLst/>
                <a:latin typeface="Amaranth" panose="020B0604020202020204" charset="0"/>
              </a:rPr>
              <a:t> and Multi-Disciplinary Education </a:t>
            </a:r>
            <a:endParaRPr lang="en-GB" sz="5400" dirty="0">
              <a:solidFill>
                <a:schemeClr val="bg1"/>
              </a:solidFill>
              <a:effectLst/>
              <a:latin typeface="Amaranth" panose="020B0604020202020204" charset="0"/>
            </a:endParaRPr>
          </a:p>
        </p:txBody>
      </p:sp>
      <p:sp>
        <p:nvSpPr>
          <p:cNvPr id="9" name="Text Placeholder 16">
            <a:extLst>
              <a:ext uri="{FF2B5EF4-FFF2-40B4-BE49-F238E27FC236}">
                <a16:creationId xmlns:a16="http://schemas.microsoft.com/office/drawing/2014/main" id="{967ECC0C-D6E9-40FB-B061-FEB702BFFA06}"/>
              </a:ext>
            </a:extLst>
          </p:cNvPr>
          <p:cNvSpPr txBox="1">
            <a:spLocks/>
          </p:cNvSpPr>
          <p:nvPr/>
        </p:nvSpPr>
        <p:spPr>
          <a:xfrm>
            <a:off x="2743200" y="2022509"/>
            <a:ext cx="27432000" cy="517065"/>
          </a:xfrm>
          <a:prstGeom prst="rect">
            <a:avLst/>
          </a:prstGeom>
        </p:spPr>
        <p:txBody>
          <a:bodyPr lIns="85344" tIns="42672" rIns="85344" bIns="42672">
            <a:spAutoFit/>
          </a:bodyPr>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a:r>
              <a:rPr lang="en-US" sz="2800" dirty="0">
                <a:solidFill>
                  <a:schemeClr val="bg1"/>
                </a:solidFill>
                <a:latin typeface="Titillium Web" panose="00000500000000000000" pitchFamily="2" charset="0"/>
              </a:rPr>
              <a:t>Jessica Jones </a:t>
            </a:r>
            <a:r>
              <a:rPr lang="en-US" sz="2800" dirty="0" err="1">
                <a:solidFill>
                  <a:schemeClr val="bg1"/>
                </a:solidFill>
                <a:latin typeface="Titillium Web" panose="00000500000000000000" pitchFamily="2" charset="0"/>
              </a:rPr>
              <a:t>Mpharm</a:t>
            </a:r>
            <a:r>
              <a:rPr lang="en-US" sz="2800" dirty="0">
                <a:solidFill>
                  <a:schemeClr val="bg1"/>
                </a:solidFill>
                <a:latin typeface="Titillium Web" panose="00000500000000000000" pitchFamily="2" charset="0"/>
              </a:rPr>
              <a:t> </a:t>
            </a:r>
            <a:r>
              <a:rPr lang="en-US" sz="2800" dirty="0" err="1">
                <a:solidFill>
                  <a:schemeClr val="bg1"/>
                </a:solidFill>
                <a:latin typeface="Titillium Web" panose="00000500000000000000" pitchFamily="2" charset="0"/>
              </a:rPr>
              <a:t>MRPharmS</a:t>
            </a:r>
            <a:endParaRPr lang="en-US" sz="2800" dirty="0">
              <a:solidFill>
                <a:schemeClr val="bg1"/>
              </a:solidFill>
              <a:latin typeface="Titillium Web" panose="00000500000000000000" pitchFamily="2" charset="0"/>
            </a:endParaRPr>
          </a:p>
        </p:txBody>
      </p:sp>
      <p:pic>
        <p:nvPicPr>
          <p:cNvPr id="2050" name="Picture 2" descr="Forms response chart. Question title: What further training would you like to see on this subject?. Number of responses: 220 responses.">
            <a:extLst>
              <a:ext uri="{FF2B5EF4-FFF2-40B4-BE49-F238E27FC236}">
                <a16:creationId xmlns:a16="http://schemas.microsoft.com/office/drawing/2014/main" id="{781A34BA-B842-495A-886F-0375561C81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9043" y="13041826"/>
            <a:ext cx="16898889" cy="8033898"/>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CA688C70-503F-4C26-9565-CA6403E36CE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359600" y="21386800"/>
            <a:ext cx="406400" cy="406400"/>
          </a:xfrm>
          <a:prstGeom prst="rect">
            <a:avLst/>
          </a:prstGeom>
        </p:spPr>
      </p:pic>
    </p:spTree>
    <p:extLst>
      <p:ext uri="{BB962C8B-B14F-4D97-AF65-F5344CB8AC3E}">
        <p14:creationId xmlns:p14="http://schemas.microsoft.com/office/powerpoint/2010/main" val="687573375"/>
      </p:ext>
    </p:extLst>
  </p:cSld>
  <p:clrMapOvr>
    <a:masterClrMapping/>
  </p:clrMapOvr>
  <p:transition advTm="659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5CB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AAB9-0C51-4A36-BBAD-93A09B284D5E}"/>
              </a:ext>
            </a:extLst>
          </p:cNvPr>
          <p:cNvSpPr>
            <a:spLocks noGrp="1"/>
          </p:cNvSpPr>
          <p:nvPr>
            <p:ph type="title"/>
          </p:nvPr>
        </p:nvSpPr>
        <p:spPr>
          <a:xfrm>
            <a:off x="20365806" y="9601200"/>
            <a:ext cx="11035727" cy="9245165"/>
          </a:xfrm>
        </p:spPr>
        <p:txBody>
          <a:bodyPr vert="horz" lIns="91440" tIns="45720" rIns="91440" bIns="45720" rtlCol="0" anchor="b">
            <a:noAutofit/>
          </a:bodyPr>
          <a:lstStyle/>
          <a:p>
            <a:pPr marL="0" indent="0">
              <a:buNone/>
            </a:pPr>
            <a:r>
              <a:rPr lang="en-GB" sz="4400" i="1" dirty="0">
                <a:latin typeface="Titillium Web" panose="020B0604020202020204" charset="0"/>
              </a:rPr>
              <a:t>With special thanks to:</a:t>
            </a:r>
            <a:br>
              <a:rPr lang="en-GB" sz="4400" i="1" dirty="0">
                <a:latin typeface="Titillium Web" panose="020B0604020202020204" charset="0"/>
              </a:rPr>
            </a:br>
            <a:r>
              <a:rPr lang="en-GB" sz="4400" i="1" dirty="0">
                <a:latin typeface="Titillium Web" panose="020B0604020202020204" charset="0"/>
              </a:rPr>
              <a:t/>
            </a:r>
            <a:br>
              <a:rPr lang="en-GB" sz="4400" i="1" dirty="0">
                <a:latin typeface="Titillium Web" panose="020B0604020202020204" charset="0"/>
              </a:rPr>
            </a:br>
            <a:r>
              <a:rPr lang="en-GB" sz="4400" dirty="0">
                <a:latin typeface="Titillium Web" panose="020B0604020202020204" charset="0"/>
              </a:rPr>
              <a:t>Dr Wendy Jones (MBE PhD </a:t>
            </a:r>
            <a:r>
              <a:rPr lang="en-GB" sz="4400" dirty="0" err="1">
                <a:latin typeface="Titillium Web" panose="020B0604020202020204" charset="0"/>
              </a:rPr>
              <a:t>MPharmS</a:t>
            </a:r>
            <a:r>
              <a:rPr lang="en-GB" sz="4400" dirty="0">
                <a:latin typeface="Titillium Web" panose="020B0604020202020204" charset="0"/>
              </a:rPr>
              <a:t>)</a:t>
            </a:r>
            <a:br>
              <a:rPr lang="en-GB" sz="4400" dirty="0">
                <a:latin typeface="Titillium Web" panose="020B0604020202020204" charset="0"/>
              </a:rPr>
            </a:br>
            <a:r>
              <a:rPr lang="en-GB" sz="4400" dirty="0">
                <a:latin typeface="Titillium Web" panose="020B0604020202020204" charset="0"/>
              </a:rPr>
              <a:t/>
            </a:r>
            <a:br>
              <a:rPr lang="en-GB" sz="4400" dirty="0">
                <a:latin typeface="Titillium Web" panose="020B0604020202020204" charset="0"/>
              </a:rPr>
            </a:br>
            <a:r>
              <a:rPr lang="en-GB" sz="4400" dirty="0">
                <a:latin typeface="Titillium Web" panose="020B0604020202020204" charset="0"/>
              </a:rPr>
              <a:t>The Breastfeeding Network Volunteer Drugs in Breastmilk Pharmacists: </a:t>
            </a:r>
            <a:br>
              <a:rPr lang="en-GB" sz="4400" dirty="0">
                <a:latin typeface="Titillium Web" panose="020B0604020202020204" charset="0"/>
              </a:rPr>
            </a:br>
            <a:r>
              <a:rPr lang="en-GB" sz="4400" dirty="0">
                <a:latin typeface="Titillium Web" panose="020B0604020202020204" charset="0"/>
              </a:rPr>
              <a:t>Gayle Anderson</a:t>
            </a:r>
            <a:br>
              <a:rPr lang="en-GB" sz="4400" dirty="0">
                <a:latin typeface="Titillium Web" panose="020B0604020202020204" charset="0"/>
              </a:rPr>
            </a:br>
            <a:r>
              <a:rPr lang="en-GB" sz="4400" dirty="0">
                <a:latin typeface="Titillium Web" panose="020B0604020202020204" charset="0"/>
              </a:rPr>
              <a:t>Lottie Ayres </a:t>
            </a:r>
            <a:br>
              <a:rPr lang="en-GB" sz="4400" dirty="0">
                <a:latin typeface="Titillium Web" panose="020B0604020202020204" charset="0"/>
              </a:rPr>
            </a:br>
            <a:r>
              <a:rPr lang="en-GB" sz="4400" dirty="0">
                <a:latin typeface="Titillium Web" panose="020B0604020202020204" charset="0"/>
              </a:rPr>
              <a:t>Abigail McDougall </a:t>
            </a:r>
            <a:br>
              <a:rPr lang="en-GB" sz="4400" dirty="0">
                <a:latin typeface="Titillium Web" panose="020B0604020202020204" charset="0"/>
              </a:rPr>
            </a:br>
            <a:r>
              <a:rPr lang="en-GB" sz="4400" dirty="0">
                <a:latin typeface="Titillium Web" panose="020B0604020202020204" charset="0"/>
              </a:rPr>
              <a:t>Sam Morris</a:t>
            </a:r>
            <a:br>
              <a:rPr lang="en-GB" sz="4400" dirty="0">
                <a:latin typeface="Titillium Web" panose="020B0604020202020204" charset="0"/>
              </a:rPr>
            </a:br>
            <a:r>
              <a:rPr lang="en-GB" sz="4400" dirty="0">
                <a:latin typeface="Titillium Web" panose="020B0604020202020204" charset="0"/>
              </a:rPr>
              <a:t>Jenny Oliphant</a:t>
            </a:r>
            <a:br>
              <a:rPr lang="en-GB" sz="4400" dirty="0">
                <a:latin typeface="Titillium Web" panose="020B0604020202020204" charset="0"/>
              </a:rPr>
            </a:br>
            <a:r>
              <a:rPr lang="en-GB" sz="4400" dirty="0">
                <a:latin typeface="Titillium Web" panose="020B0604020202020204" charset="0"/>
              </a:rPr>
              <a:t>Reena Patel  </a:t>
            </a:r>
            <a:br>
              <a:rPr lang="en-GB" sz="4400" dirty="0">
                <a:latin typeface="Titillium Web" panose="020B0604020202020204" charset="0"/>
              </a:rPr>
            </a:br>
            <a:r>
              <a:rPr lang="en-GB" sz="4400" dirty="0">
                <a:latin typeface="Titillium Web" panose="020B0604020202020204" charset="0"/>
              </a:rPr>
              <a:t>Nadine Revell </a:t>
            </a:r>
            <a:br>
              <a:rPr lang="en-GB" sz="4400" dirty="0">
                <a:latin typeface="Titillium Web" panose="020B0604020202020204" charset="0"/>
              </a:rPr>
            </a:br>
            <a:r>
              <a:rPr lang="en-GB" sz="4400" dirty="0">
                <a:latin typeface="Titillium Web" panose="020B0604020202020204" charset="0"/>
              </a:rPr>
              <a:t> Sarah Robinson</a:t>
            </a:r>
            <a:br>
              <a:rPr lang="en-GB" sz="4400" dirty="0">
                <a:latin typeface="Titillium Web" panose="020B0604020202020204" charset="0"/>
              </a:rPr>
            </a:br>
            <a:r>
              <a:rPr lang="en-GB" sz="4400" dirty="0">
                <a:latin typeface="Titillium Web" panose="020B0604020202020204" charset="0"/>
              </a:rPr>
              <a:t>Zoe </a:t>
            </a:r>
            <a:r>
              <a:rPr lang="en-GB" sz="4400" dirty="0" err="1">
                <a:latin typeface="Titillium Web" panose="020B0604020202020204" charset="0"/>
              </a:rPr>
              <a:t>Roseblade</a:t>
            </a:r>
            <a:r>
              <a:rPr lang="en-GB" sz="4400" dirty="0">
                <a:latin typeface="Titillium Web" panose="020B0604020202020204" charset="0"/>
              </a:rPr>
              <a:t> </a:t>
            </a:r>
            <a:br>
              <a:rPr lang="en-GB" sz="4400" dirty="0">
                <a:latin typeface="Titillium Web" panose="020B0604020202020204" charset="0"/>
              </a:rPr>
            </a:br>
            <a:r>
              <a:rPr lang="en-GB" sz="4400" dirty="0">
                <a:latin typeface="Titillium Web" panose="020B0604020202020204" charset="0"/>
              </a:rPr>
              <a:t>&amp; Phillipa Winter</a:t>
            </a:r>
            <a:br>
              <a:rPr lang="en-GB" sz="4400" dirty="0">
                <a:latin typeface="Titillium Web" panose="020B0604020202020204" charset="0"/>
              </a:rPr>
            </a:br>
            <a:r>
              <a:rPr lang="en-GB" sz="4400" dirty="0">
                <a:latin typeface="Titillium Web" panose="020B0604020202020204" charset="0"/>
              </a:rPr>
              <a:t/>
            </a:r>
            <a:br>
              <a:rPr lang="en-GB" sz="4400" dirty="0">
                <a:latin typeface="Titillium Web" panose="020B0604020202020204" charset="0"/>
              </a:rPr>
            </a:br>
            <a:r>
              <a:rPr lang="en-GB" sz="4400" dirty="0">
                <a:latin typeface="Titillium Web" panose="020B0604020202020204" charset="0"/>
              </a:rPr>
              <a:t/>
            </a:r>
            <a:br>
              <a:rPr lang="en-GB" sz="4400" dirty="0">
                <a:latin typeface="Titillium Web" panose="020B0604020202020204" charset="0"/>
              </a:rPr>
            </a:br>
            <a:r>
              <a:rPr lang="en-GB" sz="4400" dirty="0">
                <a:latin typeface="Titillium Web" panose="020B0604020202020204" charset="0"/>
              </a:rPr>
              <a:t/>
            </a:r>
            <a:br>
              <a:rPr lang="en-GB" sz="4400" dirty="0">
                <a:latin typeface="Titillium Web" panose="020B0604020202020204" charset="0"/>
              </a:rPr>
            </a:br>
            <a:r>
              <a:rPr lang="en-GB" sz="4400" dirty="0">
                <a:latin typeface="Titillium Web" panose="020B0604020202020204" charset="0"/>
              </a:rPr>
              <a:t/>
            </a:r>
            <a:br>
              <a:rPr lang="en-GB" sz="4400" dirty="0">
                <a:latin typeface="Titillium Web" panose="020B0604020202020204" charset="0"/>
              </a:rPr>
            </a:br>
            <a:r>
              <a:rPr lang="en-GB" sz="4400" dirty="0">
                <a:latin typeface="Titillium Web" panose="020B0604020202020204" charset="0"/>
              </a:rPr>
              <a:t/>
            </a:r>
            <a:br>
              <a:rPr lang="en-GB" sz="4400" dirty="0">
                <a:latin typeface="Titillium Web" panose="020B0604020202020204" charset="0"/>
              </a:rPr>
            </a:br>
            <a:r>
              <a:rPr lang="en-GB" sz="4400" dirty="0">
                <a:latin typeface="Titillium Web" panose="020B0604020202020204" charset="0"/>
              </a:rPr>
              <a:t>jessi.jones@nhs.net</a:t>
            </a:r>
            <a:r>
              <a:rPr lang="en-US" sz="4400" kern="1200" dirty="0">
                <a:solidFill>
                  <a:schemeClr val="tx1"/>
                </a:solidFill>
                <a:effectLst/>
              </a:rPr>
              <a:t/>
            </a:r>
            <a:br>
              <a:rPr lang="en-US" sz="4400" kern="1200" dirty="0">
                <a:solidFill>
                  <a:schemeClr val="tx1"/>
                </a:solidFill>
                <a:effectLst/>
              </a:rPr>
            </a:br>
            <a:endParaRPr lang="en-US" sz="4400" kern="1200" dirty="0">
              <a:solidFill>
                <a:schemeClr val="tx1"/>
              </a:solidFill>
            </a:endParaRPr>
          </a:p>
        </p:txBody>
      </p:sp>
      <p:sp>
        <p:nvSpPr>
          <p:cNvPr id="12" name="Freeform: Shape 11">
            <a:extLst>
              <a:ext uri="{FF2B5EF4-FFF2-40B4-BE49-F238E27FC236}">
                <a16:creationId xmlns:a16="http://schemas.microsoft.com/office/drawing/2014/main" id="{E49CC64F-7275-4E33-961B-0C5CDC43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0"/>
            <a:ext cx="19407738" cy="219456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Placeholder 3" descr="A person holding a baby&#10;&#10;Description automatically generated">
            <a:extLst>
              <a:ext uri="{FF2B5EF4-FFF2-40B4-BE49-F238E27FC236}">
                <a16:creationId xmlns:a16="http://schemas.microsoft.com/office/drawing/2014/main" id="{E82C5012-0490-4939-B505-E757D3075B11}"/>
              </a:ext>
            </a:extLst>
          </p:cNvPr>
          <p:cNvPicPr>
            <a:picLocks noChangeAspect="1"/>
          </p:cNvPicPr>
          <p:nvPr/>
        </p:nvPicPr>
        <p:blipFill rotWithShape="1">
          <a:blip r:embed="rId5"/>
          <a:srcRect l="31987" r="2511"/>
          <a:stretch/>
        </p:blipFill>
        <p:spPr>
          <a:xfrm>
            <a:off x="2" y="10"/>
            <a:ext cx="18976937" cy="219455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4" name="Audio 3">
            <a:hlinkClick r:id="" action="ppaction://media"/>
            <a:extLst>
              <a:ext uri="{FF2B5EF4-FFF2-40B4-BE49-F238E27FC236}">
                <a16:creationId xmlns:a16="http://schemas.microsoft.com/office/drawing/2014/main" id="{5AB09652-4235-46B4-8EAC-32FA9DFD367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2359600" y="21386800"/>
            <a:ext cx="406400" cy="406400"/>
          </a:xfrm>
          <a:prstGeom prst="rect">
            <a:avLst/>
          </a:prstGeom>
        </p:spPr>
      </p:pic>
    </p:spTree>
    <p:custDataLst>
      <p:tags r:id="rId1"/>
    </p:custDataLst>
    <p:extLst>
      <p:ext uri="{BB962C8B-B14F-4D97-AF65-F5344CB8AC3E}">
        <p14:creationId xmlns:p14="http://schemas.microsoft.com/office/powerpoint/2010/main" val="3586766750"/>
      </p:ext>
    </p:extLst>
  </p:cSld>
  <p:clrMapOvr>
    <a:overrideClrMapping bg1="dk1" tx1="lt1" bg2="dk2" tx2="lt2" accent1="accent1" accent2="accent2" accent3="accent3" accent4="accent4" accent5="accent5" accent6="accent6" hlink="hlink" folHlink="folHlink"/>
  </p:clrMapOvr>
  <p:transition advTm="86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ags/tag2.xml><?xml version="1.0" encoding="utf-8"?>
<p:tagLst xmlns:a="http://schemas.openxmlformats.org/drawingml/2006/main" xmlns:r="http://schemas.openxmlformats.org/officeDocument/2006/relationships" xmlns:p="http://schemas.openxmlformats.org/presentationml/2006/main">
  <p:tag name="TIMING" val="|1|5.5"/>
</p:tagLst>
</file>

<file path=ppt/tags/tag3.xml><?xml version="1.0" encoding="utf-8"?>
<p:tagLst xmlns:a="http://schemas.openxmlformats.org/drawingml/2006/main" xmlns:r="http://schemas.openxmlformats.org/officeDocument/2006/relationships" xmlns:p="http://schemas.openxmlformats.org/presentationml/2006/main">
  <p:tag name="TIMING" val="|1.7"/>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16012</TotalTime>
  <Words>1477</Words>
  <Application>Microsoft Office PowerPoint</Application>
  <PresentationFormat>Custom</PresentationFormat>
  <Paragraphs>177</Paragraphs>
  <Slides>6</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Amaranth</vt:lpstr>
      <vt:lpstr>Lucida Grande</vt:lpstr>
      <vt:lpstr>Titillium Web</vt:lpstr>
      <vt:lpstr>Times New Roman</vt:lpstr>
      <vt:lpstr>Open Sans</vt:lpstr>
      <vt:lpstr>Default Design</vt:lpstr>
      <vt:lpstr>Assessing Pharmacy Confidence in the Safety of Drugs in Lactation: Scope for Further Learning and Multi-Disciplinary Education  </vt:lpstr>
      <vt:lpstr>PowerPoint Presentation</vt:lpstr>
      <vt:lpstr>PowerPoint Presentation</vt:lpstr>
      <vt:lpstr>PowerPoint Presentation</vt:lpstr>
      <vt:lpstr>PowerPoint Presentation</vt:lpstr>
      <vt:lpstr>With special thanks to:  Dr Wendy Jones (MBE PhD MPharmS)  The Breastfeeding Network Volunteer Drugs in Breastmilk Pharmacists:  Gayle Anderson Lottie Ayres  Abigail McDougall  Sam Morris Jenny Oliphant Reena Patel   Nadine Revell   Sarah Robinson Zoe Roseblade  &amp; Phillipa Winter      jessi.jones@nhs.net </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Booth, Lynne</cp:lastModifiedBy>
  <cp:revision>121</cp:revision>
  <dcterms:modified xsi:type="dcterms:W3CDTF">2021-08-04T10:38:07Z</dcterms:modified>
  <cp:category>science research poster</cp:category>
</cp:coreProperties>
</file>