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0E8BFFA-8867-B19A-CF5E-FF67777DF9BD}" name="Jennifer Smith" initials="JS" userId="ab788047900c272e"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3" autoAdjust="0"/>
    <p:restoredTop sz="94660"/>
  </p:normalViewPr>
  <p:slideViewPr>
    <p:cSldViewPr snapToGrid="0">
      <p:cViewPr varScale="1">
        <p:scale>
          <a:sx n="76" d="100"/>
          <a:sy n="76" d="100"/>
        </p:scale>
        <p:origin x="126" y="7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8/10/relationships/authors" Target="authors.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48260-6C50-42FF-9DDF-5AA6C6362854}"/>
              </a:ext>
            </a:extLst>
          </p:cNvPr>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FD0F01F3-59BB-44B6-8386-57F3E09B66D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4" name="Date Placeholder 3">
            <a:extLst>
              <a:ext uri="{FF2B5EF4-FFF2-40B4-BE49-F238E27FC236}">
                <a16:creationId xmlns:a16="http://schemas.microsoft.com/office/drawing/2014/main" id="{0D646A39-913F-4F91-B989-2627A4296A01}"/>
              </a:ext>
            </a:extLst>
          </p:cNvPr>
          <p:cNvSpPr>
            <a:spLocks noGrp="1"/>
          </p:cNvSpPr>
          <p:nvPr>
            <p:ph type="dt" sz="half" idx="10"/>
          </p:nvPr>
        </p:nvSpPr>
        <p:spPr>
          <a:xfrm>
            <a:off x="838200" y="6356350"/>
            <a:ext cx="4991100" cy="365125"/>
          </a:xfrm>
        </p:spPr>
        <p:txBody>
          <a:bodyPr/>
          <a:lstStyle>
            <a:lvl1pPr>
              <a:defRPr>
                <a:solidFill>
                  <a:schemeClr val="tx1"/>
                </a:solidFill>
              </a:defRPr>
            </a:lvl1pPr>
          </a:lstStyle>
          <a:p>
            <a:r>
              <a:rPr lang="en-GB" dirty="0"/>
              <a:t>https://future.nhs.uk/UKMedsInfoNetwk/view?objectId=31109200 </a:t>
            </a:r>
          </a:p>
        </p:txBody>
      </p:sp>
      <p:sp>
        <p:nvSpPr>
          <p:cNvPr id="6" name="Slide Number Placeholder 5">
            <a:extLst>
              <a:ext uri="{FF2B5EF4-FFF2-40B4-BE49-F238E27FC236}">
                <a16:creationId xmlns:a16="http://schemas.microsoft.com/office/drawing/2014/main" id="{0AB4448D-A49D-4B3A-9CB0-AD4D9441361B}"/>
              </a:ext>
            </a:extLst>
          </p:cNvPr>
          <p:cNvSpPr>
            <a:spLocks noGrp="1"/>
          </p:cNvSpPr>
          <p:nvPr>
            <p:ph type="sldNum" sz="quarter" idx="12"/>
          </p:nvPr>
        </p:nvSpPr>
        <p:spPr/>
        <p:txBody>
          <a:bodyPr/>
          <a:lstStyle/>
          <a:p>
            <a:fld id="{419C63FF-7142-4AAF-B963-C8F5F3092BB0}" type="slidenum">
              <a:rPr lang="en-GB" smtClean="0"/>
              <a:t>‹#›</a:t>
            </a:fld>
            <a:endParaRPr lang="en-GB"/>
          </a:p>
        </p:txBody>
      </p:sp>
      <p:pic>
        <p:nvPicPr>
          <p:cNvPr id="7" name="Picture 6">
            <a:extLst>
              <a:ext uri="{FF2B5EF4-FFF2-40B4-BE49-F238E27FC236}">
                <a16:creationId xmlns:a16="http://schemas.microsoft.com/office/drawing/2014/main" id="{F4079A9E-8571-4B74-8CF5-5321E52E23F6}"/>
              </a:ext>
            </a:extLst>
          </p:cNvPr>
          <p:cNvPicPr/>
          <p:nvPr userDrawn="1"/>
        </p:nvPicPr>
        <p:blipFill rotWithShape="1">
          <a:blip r:embed="rId2">
            <a:extLst>
              <a:ext uri="{28A0092B-C50C-407E-A947-70E740481C1C}">
                <a14:useLocalDpi xmlns:a14="http://schemas.microsoft.com/office/drawing/2010/main" val="0"/>
              </a:ext>
            </a:extLst>
          </a:blip>
          <a:srcRect l="3311" t="5737" r="4415" b="11476"/>
          <a:stretch/>
        </p:blipFill>
        <p:spPr bwMode="auto">
          <a:xfrm>
            <a:off x="447040" y="141288"/>
            <a:ext cx="1788160" cy="1242377"/>
          </a:xfrm>
          <a:prstGeom prst="rect">
            <a:avLst/>
          </a:prstGeom>
          <a:noFill/>
          <a:ln>
            <a:noFill/>
          </a:ln>
          <a:extLst>
            <a:ext uri="{53640926-AAD7-44D8-BBD7-CCE9431645EC}">
              <a14:shadowObscured xmlns:a14="http://schemas.microsoft.com/office/drawing/2010/main"/>
            </a:ext>
          </a:extLst>
        </p:spPr>
      </p:pic>
      <p:pic>
        <p:nvPicPr>
          <p:cNvPr id="8" name="Picture 7">
            <a:extLst>
              <a:ext uri="{FF2B5EF4-FFF2-40B4-BE49-F238E27FC236}">
                <a16:creationId xmlns:a16="http://schemas.microsoft.com/office/drawing/2014/main" id="{AA5EB99B-4DE0-4CE6-8AF9-0C2A367A9EBB}"/>
              </a:ext>
            </a:extLst>
          </p:cNvPr>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106660" y="180659"/>
            <a:ext cx="1638300" cy="941704"/>
          </a:xfrm>
          <a:prstGeom prst="rect">
            <a:avLst/>
          </a:prstGeom>
          <a:noFill/>
          <a:ln>
            <a:noFill/>
          </a:ln>
        </p:spPr>
      </p:pic>
    </p:spTree>
    <p:extLst>
      <p:ext uri="{BB962C8B-B14F-4D97-AF65-F5344CB8AC3E}">
        <p14:creationId xmlns:p14="http://schemas.microsoft.com/office/powerpoint/2010/main" val="337108902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FBFD00F-1011-48E3-AE46-A56ACFD4C9C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CEC2645-9559-4083-A895-BC225038121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C7CF711-7F64-44AA-AAA4-15399545511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06A344-3E2D-41F8-904B-5445F3E6963F}" type="datetimeFigureOut">
              <a:rPr lang="en-GB" smtClean="0"/>
              <a:t>10/01/2024</a:t>
            </a:fld>
            <a:endParaRPr lang="en-GB"/>
          </a:p>
        </p:txBody>
      </p:sp>
      <p:sp>
        <p:nvSpPr>
          <p:cNvPr id="5" name="Footer Placeholder 4">
            <a:extLst>
              <a:ext uri="{FF2B5EF4-FFF2-40B4-BE49-F238E27FC236}">
                <a16:creationId xmlns:a16="http://schemas.microsoft.com/office/drawing/2014/main" id="{84A91840-F68F-4FEF-A21F-0A5C1920841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EFA194B-9BC6-4858-9151-6FAC0ED8A00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9C63FF-7142-4AAF-B963-C8F5F3092BB0}" type="slidenum">
              <a:rPr lang="en-GB" smtClean="0"/>
              <a:t>‹#›</a:t>
            </a:fld>
            <a:endParaRPr lang="en-GB"/>
          </a:p>
        </p:txBody>
      </p:sp>
      <p:pic>
        <p:nvPicPr>
          <p:cNvPr id="7" name="Picture 6">
            <a:extLst>
              <a:ext uri="{FF2B5EF4-FFF2-40B4-BE49-F238E27FC236}">
                <a16:creationId xmlns:a16="http://schemas.microsoft.com/office/drawing/2014/main" id="{80A02615-1652-4325-B247-5769964996DF}"/>
              </a:ext>
            </a:extLst>
          </p:cNvPr>
          <p:cNvPicPr>
            <a:picLocks noChangeAspect="1"/>
          </p:cNvPicPr>
          <p:nvPr userDrawn="1"/>
        </p:nvPicPr>
        <p:blipFill>
          <a:blip r:embed="rId3">
            <a:alphaModFix amt="50000"/>
          </a:blip>
          <a:stretch>
            <a:fillRect/>
          </a:stretch>
        </p:blipFill>
        <p:spPr>
          <a:xfrm>
            <a:off x="0" y="0"/>
            <a:ext cx="12192000" cy="6858000"/>
          </a:xfrm>
          <a:prstGeom prst="rect">
            <a:avLst/>
          </a:prstGeom>
        </p:spPr>
      </p:pic>
    </p:spTree>
    <p:extLst>
      <p:ext uri="{BB962C8B-B14F-4D97-AF65-F5344CB8AC3E}">
        <p14:creationId xmlns:p14="http://schemas.microsoft.com/office/powerpoint/2010/main" val="1579682274"/>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D8C51-AD32-4DC2-B1F8-A41AA3E169B3}"/>
              </a:ext>
            </a:extLst>
          </p:cNvPr>
          <p:cNvSpPr>
            <a:spLocks noGrp="1"/>
          </p:cNvSpPr>
          <p:nvPr>
            <p:ph type="ctrTitle"/>
          </p:nvPr>
        </p:nvSpPr>
        <p:spPr>
          <a:xfrm>
            <a:off x="1644770" y="1423837"/>
            <a:ext cx="9144000" cy="1870944"/>
          </a:xfrm>
        </p:spPr>
        <p:txBody>
          <a:bodyPr/>
          <a:lstStyle/>
          <a:p>
            <a:r>
              <a:rPr lang="en-GB" b="1" dirty="0">
                <a:effectLst>
                  <a:outerShdw blurRad="38100" dist="38100" dir="2700000" algn="tl">
                    <a:srgbClr val="000000">
                      <a:alpha val="43137"/>
                    </a:srgbClr>
                  </a:outerShdw>
                </a:effectLst>
              </a:rPr>
              <a:t>Incident in Medicines Information Scheme (IRMIS)</a:t>
            </a:r>
          </a:p>
        </p:txBody>
      </p:sp>
      <p:sp>
        <p:nvSpPr>
          <p:cNvPr id="3" name="Subtitle 2">
            <a:extLst>
              <a:ext uri="{FF2B5EF4-FFF2-40B4-BE49-F238E27FC236}">
                <a16:creationId xmlns:a16="http://schemas.microsoft.com/office/drawing/2014/main" id="{62A9339E-78B5-4621-A63A-F7A94D614389}"/>
              </a:ext>
            </a:extLst>
          </p:cNvPr>
          <p:cNvSpPr>
            <a:spLocks noGrp="1"/>
          </p:cNvSpPr>
          <p:nvPr>
            <p:ph type="subTitle" idx="1"/>
          </p:nvPr>
        </p:nvSpPr>
        <p:spPr>
          <a:xfrm>
            <a:off x="1524000" y="4309404"/>
            <a:ext cx="9144000" cy="1655762"/>
          </a:xfrm>
        </p:spPr>
        <p:txBody>
          <a:bodyPr>
            <a:normAutofit/>
          </a:bodyPr>
          <a:lstStyle/>
          <a:p>
            <a:r>
              <a:rPr lang="en-GB" sz="4400" b="1" dirty="0"/>
              <a:t>Q3: July to September 2023</a:t>
            </a:r>
          </a:p>
        </p:txBody>
      </p:sp>
    </p:spTree>
    <p:extLst>
      <p:ext uri="{BB962C8B-B14F-4D97-AF65-F5344CB8AC3E}">
        <p14:creationId xmlns:p14="http://schemas.microsoft.com/office/powerpoint/2010/main" val="26491590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EFA36-25AF-4C6D-9D9D-F0133B66C270}"/>
              </a:ext>
            </a:extLst>
          </p:cNvPr>
          <p:cNvSpPr>
            <a:spLocks noGrp="1"/>
          </p:cNvSpPr>
          <p:nvPr>
            <p:ph type="ctrTitle"/>
          </p:nvPr>
        </p:nvSpPr>
        <p:spPr>
          <a:xfrm>
            <a:off x="1524000" y="368525"/>
            <a:ext cx="9144000" cy="1150127"/>
          </a:xfrm>
        </p:spPr>
        <p:txBody>
          <a:bodyPr/>
          <a:lstStyle/>
          <a:p>
            <a:r>
              <a:rPr lang="en-GB" b="1" dirty="0"/>
              <a:t>The stats</a:t>
            </a:r>
          </a:p>
        </p:txBody>
      </p:sp>
      <p:sp>
        <p:nvSpPr>
          <p:cNvPr id="3" name="Subtitle 2">
            <a:extLst>
              <a:ext uri="{FF2B5EF4-FFF2-40B4-BE49-F238E27FC236}">
                <a16:creationId xmlns:a16="http://schemas.microsoft.com/office/drawing/2014/main" id="{2B3B3619-86C2-493F-A467-AD21AC2C14EA}"/>
              </a:ext>
            </a:extLst>
          </p:cNvPr>
          <p:cNvSpPr>
            <a:spLocks noGrp="1"/>
          </p:cNvSpPr>
          <p:nvPr>
            <p:ph type="subTitle" idx="1"/>
          </p:nvPr>
        </p:nvSpPr>
        <p:spPr>
          <a:xfrm>
            <a:off x="1906438" y="5958950"/>
            <a:ext cx="9144000" cy="530525"/>
          </a:xfrm>
        </p:spPr>
        <p:txBody>
          <a:bodyPr/>
          <a:lstStyle/>
          <a:p>
            <a:r>
              <a:rPr lang="en-GB" dirty="0"/>
              <a:t>No publication errors reported in Q3 2023</a:t>
            </a:r>
          </a:p>
        </p:txBody>
      </p:sp>
      <p:graphicFrame>
        <p:nvGraphicFramePr>
          <p:cNvPr id="4" name="Table 3">
            <a:extLst>
              <a:ext uri="{FF2B5EF4-FFF2-40B4-BE49-F238E27FC236}">
                <a16:creationId xmlns:a16="http://schemas.microsoft.com/office/drawing/2014/main" id="{F46A2CBB-AD10-5206-BDB4-BA22A2BFBC80}"/>
              </a:ext>
            </a:extLst>
          </p:cNvPr>
          <p:cNvGraphicFramePr>
            <a:graphicFrameLocks noGrp="1"/>
          </p:cNvGraphicFramePr>
          <p:nvPr>
            <p:extLst>
              <p:ext uri="{D42A27DB-BD31-4B8C-83A1-F6EECF244321}">
                <p14:modId xmlns:p14="http://schemas.microsoft.com/office/powerpoint/2010/main" val="2566913604"/>
              </p:ext>
            </p:extLst>
          </p:nvPr>
        </p:nvGraphicFramePr>
        <p:xfrm>
          <a:off x="2184400" y="1854200"/>
          <a:ext cx="6781800" cy="3606799"/>
        </p:xfrm>
        <a:graphic>
          <a:graphicData uri="http://schemas.openxmlformats.org/drawingml/2006/table">
            <a:tbl>
              <a:tblPr firstRow="1" firstCol="1" bandRow="1">
                <a:tableStyleId>{5C22544A-7EE6-4342-B048-85BDC9FD1C3A}</a:tableStyleId>
              </a:tblPr>
              <a:tblGrid>
                <a:gridCol w="6781800">
                  <a:extLst>
                    <a:ext uri="{9D8B030D-6E8A-4147-A177-3AD203B41FA5}">
                      <a16:colId xmlns:a16="http://schemas.microsoft.com/office/drawing/2014/main" val="4251183804"/>
                    </a:ext>
                  </a:extLst>
                </a:gridCol>
              </a:tblGrid>
              <a:tr h="515257">
                <a:tc>
                  <a:txBody>
                    <a:bodyPr/>
                    <a:lstStyle/>
                    <a:p>
                      <a:pPr algn="just">
                        <a:lnSpc>
                          <a:spcPct val="115000"/>
                        </a:lnSpc>
                        <a:spcAft>
                          <a:spcPts val="1000"/>
                        </a:spcAft>
                      </a:pPr>
                      <a:r>
                        <a:rPr lang="en-GB" sz="2400" dirty="0">
                          <a:effectLst/>
                        </a:rPr>
                        <a:t>Enquiries</a:t>
                      </a:r>
                      <a:endParaRPr lang="en-GB" sz="24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1207587"/>
                  </a:ext>
                </a:extLst>
              </a:tr>
              <a:tr h="515257">
                <a:tc>
                  <a:txBody>
                    <a:bodyPr/>
                    <a:lstStyle/>
                    <a:p>
                      <a:pPr algn="just">
                        <a:lnSpc>
                          <a:spcPct val="115000"/>
                        </a:lnSpc>
                        <a:spcAft>
                          <a:spcPts val="1000"/>
                        </a:spcAft>
                      </a:pPr>
                      <a:r>
                        <a:rPr lang="en-GB" sz="2400" dirty="0">
                          <a:effectLst/>
                        </a:rPr>
                        <a:t>Number for this period: 19</a:t>
                      </a:r>
                      <a:endParaRPr lang="en-GB" sz="24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04922676"/>
                  </a:ext>
                </a:extLst>
              </a:tr>
              <a:tr h="515257">
                <a:tc>
                  <a:txBody>
                    <a:bodyPr/>
                    <a:lstStyle/>
                    <a:p>
                      <a:pPr>
                        <a:lnSpc>
                          <a:spcPct val="115000"/>
                        </a:lnSpc>
                        <a:spcAft>
                          <a:spcPts val="1000"/>
                        </a:spcAft>
                      </a:pPr>
                      <a:r>
                        <a:rPr lang="en-GB" sz="2400" dirty="0">
                          <a:effectLst/>
                        </a:rPr>
                        <a:t>Number of errors: 15</a:t>
                      </a:r>
                      <a:endParaRPr lang="en-GB" sz="24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19667496"/>
                  </a:ext>
                </a:extLst>
              </a:tr>
              <a:tr h="515257">
                <a:tc>
                  <a:txBody>
                    <a:bodyPr/>
                    <a:lstStyle/>
                    <a:p>
                      <a:pPr>
                        <a:lnSpc>
                          <a:spcPct val="115000"/>
                        </a:lnSpc>
                        <a:spcAft>
                          <a:spcPts val="1000"/>
                        </a:spcAft>
                      </a:pPr>
                      <a:r>
                        <a:rPr lang="en-GB" sz="2400" dirty="0">
                          <a:effectLst/>
                        </a:rPr>
                        <a:t>Number of near misses: 4</a:t>
                      </a:r>
                      <a:endParaRPr lang="en-GB" sz="24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48681476"/>
                  </a:ext>
                </a:extLst>
              </a:tr>
              <a:tr h="515257">
                <a:tc>
                  <a:txBody>
                    <a:bodyPr/>
                    <a:lstStyle/>
                    <a:p>
                      <a:pPr>
                        <a:lnSpc>
                          <a:spcPct val="115000"/>
                        </a:lnSpc>
                        <a:spcAft>
                          <a:spcPts val="1000"/>
                        </a:spcAft>
                      </a:pPr>
                      <a:r>
                        <a:rPr lang="en-GB" sz="2400" dirty="0">
                          <a:effectLst/>
                        </a:rPr>
                        <a:t>Number related to data: 3</a:t>
                      </a:r>
                      <a:endParaRPr lang="en-GB" sz="24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70395044"/>
                  </a:ext>
                </a:extLst>
              </a:tr>
              <a:tr h="515257">
                <a:tc>
                  <a:txBody>
                    <a:bodyPr/>
                    <a:lstStyle/>
                    <a:p>
                      <a:pPr>
                        <a:lnSpc>
                          <a:spcPct val="115000"/>
                        </a:lnSpc>
                        <a:spcAft>
                          <a:spcPts val="1000"/>
                        </a:spcAft>
                      </a:pPr>
                      <a:r>
                        <a:rPr lang="en-GB" sz="2400" dirty="0">
                          <a:effectLst/>
                        </a:rPr>
                        <a:t>Number related to advice: 12</a:t>
                      </a:r>
                      <a:endParaRPr lang="en-GB" sz="24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26213332"/>
                  </a:ext>
                </a:extLst>
              </a:tr>
              <a:tr h="515257">
                <a:tc>
                  <a:txBody>
                    <a:bodyPr/>
                    <a:lstStyle/>
                    <a:p>
                      <a:pPr>
                        <a:lnSpc>
                          <a:spcPct val="115000"/>
                        </a:lnSpc>
                        <a:spcAft>
                          <a:spcPts val="1000"/>
                        </a:spcAft>
                      </a:pPr>
                      <a:r>
                        <a:rPr lang="en-GB" sz="2400" dirty="0">
                          <a:effectLst/>
                        </a:rPr>
                        <a:t>Number where description ‘not known’: 4</a:t>
                      </a:r>
                      <a:endParaRPr lang="en-GB" sz="24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63328450"/>
                  </a:ext>
                </a:extLst>
              </a:tr>
            </a:tbl>
          </a:graphicData>
        </a:graphic>
      </p:graphicFrame>
    </p:spTree>
    <p:extLst>
      <p:ext uri="{BB962C8B-B14F-4D97-AF65-F5344CB8AC3E}">
        <p14:creationId xmlns:p14="http://schemas.microsoft.com/office/powerpoint/2010/main" val="2272792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9E942-F6B9-4CD3-A3F5-8AE4379678A4}"/>
              </a:ext>
            </a:extLst>
          </p:cNvPr>
          <p:cNvSpPr>
            <a:spLocks noGrp="1"/>
          </p:cNvSpPr>
          <p:nvPr>
            <p:ph type="ctrTitle"/>
          </p:nvPr>
        </p:nvSpPr>
        <p:spPr>
          <a:xfrm>
            <a:off x="2269671" y="485549"/>
            <a:ext cx="7870372" cy="1375908"/>
          </a:xfrm>
        </p:spPr>
        <p:txBody>
          <a:bodyPr>
            <a:normAutofit fontScale="90000"/>
          </a:bodyPr>
          <a:lstStyle/>
          <a:p>
            <a:r>
              <a:rPr lang="en-GB" b="1" dirty="0"/>
              <a:t>Top 3 QRMG recommendations</a:t>
            </a:r>
          </a:p>
        </p:txBody>
      </p:sp>
      <p:graphicFrame>
        <p:nvGraphicFramePr>
          <p:cNvPr id="5" name="Table 4">
            <a:extLst>
              <a:ext uri="{FF2B5EF4-FFF2-40B4-BE49-F238E27FC236}">
                <a16:creationId xmlns:a16="http://schemas.microsoft.com/office/drawing/2014/main" id="{A56528C4-3FC8-466F-8017-6788AF650D79}"/>
              </a:ext>
            </a:extLst>
          </p:cNvPr>
          <p:cNvGraphicFramePr>
            <a:graphicFrameLocks noGrp="1"/>
          </p:cNvGraphicFramePr>
          <p:nvPr>
            <p:extLst>
              <p:ext uri="{D42A27DB-BD31-4B8C-83A1-F6EECF244321}">
                <p14:modId xmlns:p14="http://schemas.microsoft.com/office/powerpoint/2010/main" val="1669876896"/>
              </p:ext>
            </p:extLst>
          </p:nvPr>
        </p:nvGraphicFramePr>
        <p:xfrm>
          <a:off x="1752600" y="2158999"/>
          <a:ext cx="8915400" cy="4298696"/>
        </p:xfrm>
        <a:graphic>
          <a:graphicData uri="http://schemas.openxmlformats.org/drawingml/2006/table">
            <a:tbl>
              <a:tblPr firstRow="1" firstCol="1" bandRow="1"/>
              <a:tblGrid>
                <a:gridCol w="8915400">
                  <a:extLst>
                    <a:ext uri="{9D8B030D-6E8A-4147-A177-3AD203B41FA5}">
                      <a16:colId xmlns:a16="http://schemas.microsoft.com/office/drawing/2014/main" val="2648611098"/>
                    </a:ext>
                  </a:extLst>
                </a:gridCol>
              </a:tblGrid>
              <a:tr h="4213451">
                <a:tc>
                  <a:txBody>
                    <a:bodyPr/>
                    <a:lstStyle/>
                    <a:p>
                      <a:pPr algn="just">
                        <a:lnSpc>
                          <a:spcPct val="115000"/>
                        </a:lnSpc>
                        <a:spcAft>
                          <a:spcPts val="1000"/>
                        </a:spcAft>
                      </a:pPr>
                      <a:r>
                        <a:rPr lang="en-GB" sz="800" b="1" dirty="0">
                          <a:effectLst/>
                          <a:latin typeface="Arial" panose="020B0604020202020204" pitchFamily="34" charset="0"/>
                          <a:ea typeface="Times New Roman" panose="02020603050405020304" pitchFamily="18" charset="0"/>
                          <a:cs typeface="Arial" panose="020B0604020202020204" pitchFamily="34" charset="0"/>
                        </a:rPr>
                        <a:t> </a:t>
                      </a:r>
                      <a:endParaRPr lang="en-GB" sz="1000" dirty="0">
                        <a:effectLst/>
                        <a:latin typeface="Arial" panose="020B0604020202020204" pitchFamily="34" charset="0"/>
                        <a:ea typeface="Calibri" panose="020F0502020204030204" pitchFamily="34" charset="0"/>
                        <a:cs typeface="Times New Roman" panose="02020603050405020304" pitchFamily="18" charset="0"/>
                      </a:endParaRPr>
                    </a:p>
                    <a:p>
                      <a:pPr algn="ctr">
                        <a:lnSpc>
                          <a:spcPct val="115000"/>
                        </a:lnSpc>
                        <a:spcAft>
                          <a:spcPts val="1000"/>
                        </a:spcAft>
                      </a:pPr>
                      <a:r>
                        <a:rPr lang="en-GB" sz="28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For this quarter:</a:t>
                      </a:r>
                      <a:endParaRPr lang="en-GB" sz="2800"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buFont typeface="Arial" panose="020B0604020202020204" pitchFamily="34" charset="0"/>
                        <a:buChar char="•"/>
                      </a:pPr>
                      <a:r>
                        <a:rPr lang="en-GB" sz="2800" kern="1200" dirty="0">
                          <a:solidFill>
                            <a:schemeClr val="tx1"/>
                          </a:solidFill>
                          <a:effectLst/>
                          <a:latin typeface="+mn-lt"/>
                          <a:ea typeface="+mn-ea"/>
                          <a:cs typeface="+mn-cs"/>
                        </a:rPr>
                        <a:t>Take care when noting medicine names. Consider using tall man lettering for similar sounding/looking medicine names.</a:t>
                      </a:r>
                    </a:p>
                    <a:p>
                      <a:pPr marL="342900" lvl="0" indent="-342900">
                        <a:buFont typeface="Arial" panose="020B0604020202020204" pitchFamily="34" charset="0"/>
                        <a:buChar char="•"/>
                      </a:pPr>
                      <a:r>
                        <a:rPr lang="en-GB" sz="2800" kern="1200" dirty="0">
                          <a:solidFill>
                            <a:schemeClr val="tx1"/>
                          </a:solidFill>
                          <a:effectLst/>
                          <a:latin typeface="+mn-lt"/>
                          <a:ea typeface="+mn-ea"/>
                          <a:cs typeface="+mn-cs"/>
                        </a:rPr>
                        <a:t>When using past enquiries, check when the information was noted and revisit the resource as necessary.</a:t>
                      </a:r>
                    </a:p>
                    <a:p>
                      <a:pPr marL="342900" indent="-342900">
                        <a:buFont typeface="Arial" panose="020B0604020202020204" pitchFamily="34" charset="0"/>
                        <a:buChar char="•"/>
                      </a:pPr>
                      <a:r>
                        <a:rPr lang="en-GB" sz="2800" kern="1200" dirty="0">
                          <a:solidFill>
                            <a:schemeClr val="tx1"/>
                          </a:solidFill>
                          <a:effectLst/>
                          <a:latin typeface="+mn-lt"/>
                          <a:ea typeface="+mn-ea"/>
                          <a:cs typeface="+mn-cs"/>
                        </a:rPr>
                        <a:t>Contact specialist services for complicated questions or those requiring assistance, e.g. UKDILAS (UK Drugs in Lactation Advice Service).</a:t>
                      </a:r>
                      <a:endParaRPr lang="en-GB" sz="2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57150" cap="flat" cmpd="dbl" algn="ctr">
                      <a:solidFill>
                        <a:srgbClr val="0070C0"/>
                      </a:solidFill>
                      <a:prstDash val="solid"/>
                      <a:round/>
                      <a:headEnd type="none" w="med" len="med"/>
                      <a:tailEnd type="none" w="med" len="med"/>
                    </a:lnL>
                    <a:lnR w="57150" cap="flat" cmpd="dbl" algn="ctr">
                      <a:solidFill>
                        <a:srgbClr val="0070C0"/>
                      </a:solidFill>
                      <a:prstDash val="solid"/>
                      <a:round/>
                      <a:headEnd type="none" w="med" len="med"/>
                      <a:tailEnd type="none" w="med" len="med"/>
                    </a:lnR>
                    <a:lnT w="57150" cap="flat" cmpd="dbl" algn="ctr">
                      <a:solidFill>
                        <a:srgbClr val="0070C0"/>
                      </a:solidFill>
                      <a:prstDash val="solid"/>
                      <a:round/>
                      <a:headEnd type="none" w="med" len="med"/>
                      <a:tailEnd type="none" w="med" len="med"/>
                    </a:lnT>
                    <a:lnB w="57150" cap="flat" cmpd="dbl" algn="ctr">
                      <a:solidFill>
                        <a:srgbClr val="0070C0"/>
                      </a:solidFill>
                      <a:prstDash val="solid"/>
                      <a:round/>
                      <a:headEnd type="none" w="med" len="med"/>
                      <a:tailEnd type="none" w="med" len="med"/>
                    </a:lnB>
                    <a:solidFill>
                      <a:srgbClr val="FFFF00"/>
                    </a:solidFill>
                  </a:tcPr>
                </a:tc>
                <a:extLst>
                  <a:ext uri="{0D108BD9-81ED-4DB2-BD59-A6C34878D82A}">
                    <a16:rowId xmlns:a16="http://schemas.microsoft.com/office/drawing/2014/main" val="127767676"/>
                  </a:ext>
                </a:extLst>
              </a:tr>
            </a:tbl>
          </a:graphicData>
        </a:graphic>
      </p:graphicFrame>
    </p:spTree>
    <p:extLst>
      <p:ext uri="{BB962C8B-B14F-4D97-AF65-F5344CB8AC3E}">
        <p14:creationId xmlns:p14="http://schemas.microsoft.com/office/powerpoint/2010/main" val="15784005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BC7D78-3E48-4E48-A142-13DADE047228}"/>
              </a:ext>
            </a:extLst>
          </p:cNvPr>
          <p:cNvSpPr>
            <a:spLocks noGrp="1"/>
          </p:cNvSpPr>
          <p:nvPr>
            <p:ph type="ctrTitle"/>
          </p:nvPr>
        </p:nvSpPr>
        <p:spPr>
          <a:xfrm>
            <a:off x="1524000" y="417967"/>
            <a:ext cx="9144000" cy="951366"/>
          </a:xfrm>
        </p:spPr>
        <p:txBody>
          <a:bodyPr/>
          <a:lstStyle/>
          <a:p>
            <a:r>
              <a:rPr lang="en-GB" b="1" dirty="0"/>
              <a:t>Comments</a:t>
            </a:r>
          </a:p>
        </p:txBody>
      </p:sp>
      <p:sp>
        <p:nvSpPr>
          <p:cNvPr id="3" name="Subtitle 2">
            <a:extLst>
              <a:ext uri="{FF2B5EF4-FFF2-40B4-BE49-F238E27FC236}">
                <a16:creationId xmlns:a16="http://schemas.microsoft.com/office/drawing/2014/main" id="{D47445B3-DB66-4BA0-9262-FA78204639D6}"/>
              </a:ext>
            </a:extLst>
          </p:cNvPr>
          <p:cNvSpPr>
            <a:spLocks noGrp="1"/>
          </p:cNvSpPr>
          <p:nvPr>
            <p:ph type="subTitle" idx="1"/>
          </p:nvPr>
        </p:nvSpPr>
        <p:spPr>
          <a:xfrm>
            <a:off x="1524000" y="1730829"/>
            <a:ext cx="9144000" cy="4709204"/>
          </a:xfrm>
        </p:spPr>
        <p:txBody>
          <a:bodyPr>
            <a:normAutofit lnSpcReduction="10000"/>
          </a:bodyPr>
          <a:lstStyle/>
          <a:p>
            <a:pPr algn="l"/>
            <a:r>
              <a:rPr lang="en-GB" sz="4000" dirty="0"/>
              <a:t>Most errors  involved:</a:t>
            </a:r>
          </a:p>
          <a:p>
            <a:pPr marL="342900" indent="-342900" algn="l">
              <a:buFontTx/>
              <a:buChar char="-"/>
            </a:pPr>
            <a:r>
              <a:rPr lang="en-GB" sz="1800" dirty="0">
                <a:effectLst/>
                <a:latin typeface="Arial" panose="020B0604020202020204" pitchFamily="34" charset="0"/>
                <a:ea typeface="Times New Roman" panose="02020603050405020304" pitchFamily="18" charset="0"/>
              </a:rPr>
              <a:t>Documentation problems</a:t>
            </a:r>
          </a:p>
          <a:p>
            <a:pPr marL="342900" indent="-342900" algn="l">
              <a:buFontTx/>
              <a:buChar char="-"/>
            </a:pPr>
            <a:r>
              <a:rPr lang="en-GB" sz="1800" dirty="0">
                <a:effectLst/>
                <a:latin typeface="Arial" panose="020B0604020202020204" pitchFamily="34" charset="0"/>
                <a:ea typeface="Times New Roman" panose="02020603050405020304" pitchFamily="18" charset="0"/>
              </a:rPr>
              <a:t>Inadequate research</a:t>
            </a:r>
          </a:p>
          <a:p>
            <a:pPr algn="l"/>
            <a:endParaRPr lang="en-GB" sz="4000" dirty="0"/>
          </a:p>
          <a:p>
            <a:pPr algn="l">
              <a:lnSpc>
                <a:spcPct val="115000"/>
              </a:lnSpc>
              <a:spcAft>
                <a:spcPts val="1000"/>
              </a:spcAft>
            </a:pPr>
            <a:r>
              <a:rPr lang="en-GB" sz="2200" dirty="0">
                <a:effectLst/>
                <a:latin typeface="Arial" panose="020B0604020202020204" pitchFamily="34" charset="0"/>
                <a:ea typeface="Times New Roman" panose="02020603050405020304" pitchFamily="18" charset="0"/>
                <a:cs typeface="Arial" panose="020B0604020202020204" pitchFamily="34" charset="0"/>
              </a:rPr>
              <a:t>The top enquiry type associated with choice of therapy / indications / contraindications, pharmaceutical, followed by breastfeeding. </a:t>
            </a:r>
            <a:endParaRPr lang="en-GB" sz="2200" dirty="0">
              <a:effectLst/>
              <a:latin typeface="Arial" panose="020B0604020202020204" pitchFamily="34" charset="0"/>
              <a:ea typeface="Calibri" panose="020F0502020204030204" pitchFamily="34" charset="0"/>
              <a:cs typeface="Times New Roman" panose="02020603050405020304" pitchFamily="18" charset="0"/>
            </a:endParaRPr>
          </a:p>
          <a:p>
            <a:pPr algn="l"/>
            <a:endParaRPr lang="en-GB" sz="4000" dirty="0"/>
          </a:p>
          <a:p>
            <a:pPr algn="l"/>
            <a:r>
              <a:rPr lang="en-GB" sz="4000" dirty="0"/>
              <a:t>Most had negligible outcome on patients with one incident reporting minor.</a:t>
            </a:r>
          </a:p>
        </p:txBody>
      </p:sp>
    </p:spTree>
    <p:extLst>
      <p:ext uri="{BB962C8B-B14F-4D97-AF65-F5344CB8AC3E}">
        <p14:creationId xmlns:p14="http://schemas.microsoft.com/office/powerpoint/2010/main" val="775133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1B1381-FA66-4E19-8D5E-978FFCC031BC}"/>
              </a:ext>
            </a:extLst>
          </p:cNvPr>
          <p:cNvSpPr>
            <a:spLocks noGrp="1"/>
          </p:cNvSpPr>
          <p:nvPr>
            <p:ph type="ctrTitle"/>
          </p:nvPr>
        </p:nvSpPr>
        <p:spPr>
          <a:xfrm>
            <a:off x="2269670" y="452892"/>
            <a:ext cx="7870373" cy="1147308"/>
          </a:xfrm>
        </p:spPr>
        <p:txBody>
          <a:bodyPr>
            <a:normAutofit fontScale="90000"/>
          </a:bodyPr>
          <a:lstStyle/>
          <a:p>
            <a:r>
              <a:rPr lang="en-GB" b="1" dirty="0"/>
              <a:t>Q3 2023 Incident Examples</a:t>
            </a:r>
          </a:p>
        </p:txBody>
      </p:sp>
      <p:sp>
        <p:nvSpPr>
          <p:cNvPr id="3" name="Subtitle 2">
            <a:extLst>
              <a:ext uri="{FF2B5EF4-FFF2-40B4-BE49-F238E27FC236}">
                <a16:creationId xmlns:a16="http://schemas.microsoft.com/office/drawing/2014/main" id="{92EBEB92-520C-4204-A92E-B4A0A52BACE4}"/>
              </a:ext>
            </a:extLst>
          </p:cNvPr>
          <p:cNvSpPr>
            <a:spLocks noGrp="1"/>
          </p:cNvSpPr>
          <p:nvPr>
            <p:ph type="subTitle" idx="1"/>
          </p:nvPr>
        </p:nvSpPr>
        <p:spPr>
          <a:xfrm>
            <a:off x="783771" y="1747157"/>
            <a:ext cx="10597243" cy="4914900"/>
          </a:xfrm>
        </p:spPr>
        <p:txBody>
          <a:bodyPr>
            <a:normAutofit/>
          </a:bodyPr>
          <a:lstStyle/>
          <a:p>
            <a:pPr marL="342900" indent="-342900" algn="l">
              <a:buFont typeface="Arial" panose="020B0604020202020204" pitchFamily="34" charset="0"/>
              <a:buChar char="•"/>
            </a:pPr>
            <a:r>
              <a:rPr lang="en-GB" sz="2000" dirty="0">
                <a:latin typeface="Arial" panose="020B0604020202020204" pitchFamily="34" charset="0"/>
                <a:ea typeface="Calibri" panose="020F0502020204030204" pitchFamily="34" charset="0"/>
                <a:cs typeface="Arial" panose="020B0604020202020204" pitchFamily="34" charset="0"/>
              </a:rPr>
              <a:t>I</a:t>
            </a:r>
            <a:r>
              <a:rPr lang="en-GB" sz="2000" dirty="0">
                <a:effectLst/>
                <a:latin typeface="Arial" panose="020B0604020202020204" pitchFamily="34" charset="0"/>
                <a:ea typeface="Calibri" panose="020F0502020204030204" pitchFamily="34" charset="0"/>
                <a:cs typeface="Arial" panose="020B0604020202020204" pitchFamily="34" charset="0"/>
              </a:rPr>
              <a:t>nformation for ephedrine and epinephrine were confused resulting in the user receiving the wrong information during an interim verbal update (unchecked). The enquiry related to a patient with extensive excipient allergies requiring surgery.</a:t>
            </a:r>
            <a:endParaRPr lang="en-GB" sz="2000" dirty="0">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n-GB" sz="2000" dirty="0">
                <a:latin typeface="Arial" panose="020B0604020202020204" pitchFamily="34" charset="0"/>
                <a:ea typeface="Calibri" panose="020F0502020204030204" pitchFamily="34" charset="0"/>
                <a:cs typeface="Arial" panose="020B0604020202020204" pitchFamily="34" charset="0"/>
              </a:rPr>
              <a:t>P</a:t>
            </a:r>
            <a:r>
              <a:rPr lang="en-GB" sz="2000" dirty="0">
                <a:effectLst/>
                <a:latin typeface="Arial" panose="020B0604020202020204" pitchFamily="34" charset="0"/>
                <a:ea typeface="Calibri" panose="020F0502020204030204" pitchFamily="34" charset="0"/>
                <a:cs typeface="Arial" panose="020B0604020202020204" pitchFamily="34" charset="0"/>
              </a:rPr>
              <a:t>ast enquiries were used to respond to whether a particular brand of cefalexin tablets could be cut to give half a dose. The past enquiry suggested it could be however the SmPC stated the score line was for ease of administration and did not give equal doses. The answer was based on the past enquiry alone.</a:t>
            </a:r>
            <a:endParaRPr lang="en-GB" sz="2000" dirty="0">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n-GB" sz="2000" dirty="0">
                <a:effectLst/>
                <a:latin typeface="Arial" panose="020B0604020202020204" pitchFamily="34" charset="0"/>
                <a:ea typeface="Calibri" panose="020F0502020204030204" pitchFamily="34" charset="0"/>
                <a:cs typeface="Arial" panose="020B0604020202020204" pitchFamily="34" charset="0"/>
              </a:rPr>
              <a:t>A complex breastfeeding enquiry was researched without input from specialists such as UKDILAS. The enquiry had been researched by a trainee pharmacist and checked. UKDILAS were able to provide clarification on the half-life to use when calculating the time required for dihydrocodeine to be cleared from breast milk.</a:t>
            </a:r>
            <a:endParaRPr lang="en-GB" sz="2000" dirty="0">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n-GB" sz="2000" dirty="0">
                <a:latin typeface="Arial" panose="020B0604020202020204" pitchFamily="34" charset="0"/>
                <a:cs typeface="Arial" panose="020B0604020202020204" pitchFamily="34" charset="0"/>
              </a:rPr>
              <a:t>Sending answer to wrong enquirer (repeatedly seen in quarterly reports)</a:t>
            </a:r>
          </a:p>
          <a:p>
            <a:pPr marL="342900" indent="-342900" algn="l">
              <a:buFont typeface="Arial" panose="020B0604020202020204" pitchFamily="34" charset="0"/>
              <a:buChar char="•"/>
            </a:pPr>
            <a:r>
              <a:rPr lang="en-GB" sz="2000" dirty="0">
                <a:latin typeface="Arial" panose="020B0604020202020204" pitchFamily="34" charset="0"/>
                <a:ea typeface="Calibri" panose="020F0502020204030204" pitchFamily="34" charset="0"/>
                <a:cs typeface="Arial" panose="020B0604020202020204" pitchFamily="34" charset="0"/>
              </a:rPr>
              <a:t>W</a:t>
            </a:r>
            <a:r>
              <a:rPr lang="en-GB" sz="2000" dirty="0">
                <a:effectLst/>
                <a:latin typeface="Arial" panose="020B0604020202020204" pitchFamily="34" charset="0"/>
                <a:ea typeface="Calibri" panose="020F0502020204030204" pitchFamily="34" charset="0"/>
                <a:cs typeface="Arial" panose="020B0604020202020204" pitchFamily="34" charset="0"/>
              </a:rPr>
              <a:t>hen the answer to switching fluoxetine to duloxetine was given over the phone. Text was read out from Maudsley as requested by the user. The incorrect information was read out</a:t>
            </a:r>
            <a:endParaRPr lang="en-GB"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975441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100</TotalTime>
  <Words>367</Words>
  <Application>Microsoft Office PowerPoint</Application>
  <PresentationFormat>Widescreen</PresentationFormat>
  <Paragraphs>31</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Incident in Medicines Information Scheme (IRMIS)</vt:lpstr>
      <vt:lpstr>The stats</vt:lpstr>
      <vt:lpstr>Top 3 QRMG recommendations</vt:lpstr>
      <vt:lpstr>Comments</vt:lpstr>
      <vt:lpstr>Q3 2023 Incident Examples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HUSAIN, Iram (LONDON NORTH WEST UNIVERSITY HEALTHCARE NHS TRUST)</dc:creator>
  <cp:lastModifiedBy>HUSAIN, Iram (LONDON NORTH WEST UNIVERSITY HEALTHCARE NHS TRUST)</cp:lastModifiedBy>
  <cp:revision>18</cp:revision>
  <dcterms:created xsi:type="dcterms:W3CDTF">2022-03-08T11:18:28Z</dcterms:created>
  <dcterms:modified xsi:type="dcterms:W3CDTF">2024-01-10T22:45:00Z</dcterms:modified>
</cp:coreProperties>
</file>