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E8BFFA-8867-B19A-CF5E-FF67777DF9BD}" name="Jennifer Smith" initials="JS" userId="ab788047900c272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8260-6C50-42FF-9DDF-5AA6C6362854}"/>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D0F01F3-59BB-44B6-8386-57F3E09B6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0D646A39-913F-4F91-B989-2627A4296A01}"/>
              </a:ext>
            </a:extLst>
          </p:cNvPr>
          <p:cNvSpPr>
            <a:spLocks noGrp="1"/>
          </p:cNvSpPr>
          <p:nvPr>
            <p:ph type="dt" sz="half" idx="10"/>
          </p:nvPr>
        </p:nvSpPr>
        <p:spPr>
          <a:xfrm>
            <a:off x="838200" y="6356350"/>
            <a:ext cx="4991100" cy="365125"/>
          </a:xfrm>
        </p:spPr>
        <p:txBody>
          <a:bodyPr/>
          <a:lstStyle>
            <a:lvl1pPr>
              <a:defRPr>
                <a:solidFill>
                  <a:schemeClr val="tx1"/>
                </a:solidFill>
              </a:defRPr>
            </a:lvl1pPr>
          </a:lstStyle>
          <a:p>
            <a:r>
              <a:rPr lang="en-GB" dirty="0"/>
              <a:t>https://future.nhs.uk/UKMedsInfoNetwk/view?objectId=31109200 </a:t>
            </a:r>
          </a:p>
        </p:txBody>
      </p:sp>
      <p:sp>
        <p:nvSpPr>
          <p:cNvPr id="6" name="Slide Number Placeholder 5">
            <a:extLst>
              <a:ext uri="{FF2B5EF4-FFF2-40B4-BE49-F238E27FC236}">
                <a16:creationId xmlns:a16="http://schemas.microsoft.com/office/drawing/2014/main" id="{0AB4448D-A49D-4B3A-9CB0-AD4D9441361B}"/>
              </a:ext>
            </a:extLst>
          </p:cNvPr>
          <p:cNvSpPr>
            <a:spLocks noGrp="1"/>
          </p:cNvSpPr>
          <p:nvPr>
            <p:ph type="sldNum" sz="quarter" idx="12"/>
          </p:nvPr>
        </p:nvSpPr>
        <p:spPr/>
        <p:txBody>
          <a:bodyPr/>
          <a:lstStyle/>
          <a:p>
            <a:fld id="{419C63FF-7142-4AAF-B963-C8F5F3092BB0}" type="slidenum">
              <a:rPr lang="en-GB" smtClean="0"/>
              <a:t>‹#›</a:t>
            </a:fld>
            <a:endParaRPr lang="en-GB"/>
          </a:p>
        </p:txBody>
      </p:sp>
      <p:pic>
        <p:nvPicPr>
          <p:cNvPr id="7" name="Picture 6">
            <a:extLst>
              <a:ext uri="{FF2B5EF4-FFF2-40B4-BE49-F238E27FC236}">
                <a16:creationId xmlns:a16="http://schemas.microsoft.com/office/drawing/2014/main" id="{F4079A9E-8571-4B74-8CF5-5321E52E23F6}"/>
              </a:ext>
            </a:extLst>
          </p:cNvPr>
          <p:cNvPicPr/>
          <p:nvPr userDrawn="1"/>
        </p:nvPicPr>
        <p:blipFill rotWithShape="1">
          <a:blip r:embed="rId2">
            <a:extLst>
              <a:ext uri="{28A0092B-C50C-407E-A947-70E740481C1C}">
                <a14:useLocalDpi xmlns:a14="http://schemas.microsoft.com/office/drawing/2010/main" val="0"/>
              </a:ext>
            </a:extLst>
          </a:blip>
          <a:srcRect l="3311" t="5737" r="4415" b="11476"/>
          <a:stretch/>
        </p:blipFill>
        <p:spPr bwMode="auto">
          <a:xfrm>
            <a:off x="447040" y="141288"/>
            <a:ext cx="1788160" cy="1242377"/>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AA5EB99B-4DE0-4CE6-8AF9-0C2A367A9EBB}"/>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106660" y="180659"/>
            <a:ext cx="1638300" cy="941704"/>
          </a:xfrm>
          <a:prstGeom prst="rect">
            <a:avLst/>
          </a:prstGeom>
          <a:noFill/>
          <a:ln>
            <a:noFill/>
          </a:ln>
        </p:spPr>
      </p:pic>
    </p:spTree>
    <p:extLst>
      <p:ext uri="{BB962C8B-B14F-4D97-AF65-F5344CB8AC3E}">
        <p14:creationId xmlns:p14="http://schemas.microsoft.com/office/powerpoint/2010/main" val="33710890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FD00F-1011-48E3-AE46-A56ACFD4C9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EC2645-9559-4083-A895-BC2250381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7CF711-7F64-44AA-AAA4-153995455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6A344-3E2D-41F8-904B-5445F3E6963F}" type="datetimeFigureOut">
              <a:rPr lang="en-GB" smtClean="0"/>
              <a:t>10/01/2024</a:t>
            </a:fld>
            <a:endParaRPr lang="en-GB"/>
          </a:p>
        </p:txBody>
      </p:sp>
      <p:sp>
        <p:nvSpPr>
          <p:cNvPr id="5" name="Footer Placeholder 4">
            <a:extLst>
              <a:ext uri="{FF2B5EF4-FFF2-40B4-BE49-F238E27FC236}">
                <a16:creationId xmlns:a16="http://schemas.microsoft.com/office/drawing/2014/main" id="{84A91840-F68F-4FEF-A21F-0A5C19208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FA194B-9BC6-4858-9151-6FAC0ED8A0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C63FF-7142-4AAF-B963-C8F5F3092BB0}" type="slidenum">
              <a:rPr lang="en-GB" smtClean="0"/>
              <a:t>‹#›</a:t>
            </a:fld>
            <a:endParaRPr lang="en-GB"/>
          </a:p>
        </p:txBody>
      </p:sp>
      <p:pic>
        <p:nvPicPr>
          <p:cNvPr id="7" name="Picture 6">
            <a:extLst>
              <a:ext uri="{FF2B5EF4-FFF2-40B4-BE49-F238E27FC236}">
                <a16:creationId xmlns:a16="http://schemas.microsoft.com/office/drawing/2014/main" id="{80A02615-1652-4325-B247-5769964996DF}"/>
              </a:ext>
            </a:extLst>
          </p:cNvPr>
          <p:cNvPicPr>
            <a:picLocks noChangeAspect="1"/>
          </p:cNvPicPr>
          <p:nvPr userDrawn="1"/>
        </p:nvPicPr>
        <p:blipFill>
          <a:blip r:embed="rId3">
            <a:alphaModFix amt="50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96822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8C51-AD32-4DC2-B1F8-A41AA3E169B3}"/>
              </a:ext>
            </a:extLst>
          </p:cNvPr>
          <p:cNvSpPr>
            <a:spLocks noGrp="1"/>
          </p:cNvSpPr>
          <p:nvPr>
            <p:ph type="ctrTitle"/>
          </p:nvPr>
        </p:nvSpPr>
        <p:spPr>
          <a:xfrm>
            <a:off x="1644770" y="1423837"/>
            <a:ext cx="9144000" cy="1870944"/>
          </a:xfrm>
        </p:spPr>
        <p:txBody>
          <a:bodyPr/>
          <a:lstStyle/>
          <a:p>
            <a:r>
              <a:rPr lang="en-GB" b="1" dirty="0">
                <a:effectLst>
                  <a:outerShdw blurRad="38100" dist="38100" dir="2700000" algn="tl">
                    <a:srgbClr val="000000">
                      <a:alpha val="43137"/>
                    </a:srgbClr>
                  </a:outerShdw>
                </a:effectLst>
              </a:rPr>
              <a:t>Incident in Medicines Information Scheme (IRMIS)</a:t>
            </a:r>
          </a:p>
        </p:txBody>
      </p:sp>
      <p:sp>
        <p:nvSpPr>
          <p:cNvPr id="3" name="Subtitle 2">
            <a:extLst>
              <a:ext uri="{FF2B5EF4-FFF2-40B4-BE49-F238E27FC236}">
                <a16:creationId xmlns:a16="http://schemas.microsoft.com/office/drawing/2014/main" id="{62A9339E-78B5-4621-A63A-F7A94D614389}"/>
              </a:ext>
            </a:extLst>
          </p:cNvPr>
          <p:cNvSpPr>
            <a:spLocks noGrp="1"/>
          </p:cNvSpPr>
          <p:nvPr>
            <p:ph type="subTitle" idx="1"/>
          </p:nvPr>
        </p:nvSpPr>
        <p:spPr>
          <a:xfrm>
            <a:off x="1524000" y="4309404"/>
            <a:ext cx="9144000" cy="1655762"/>
          </a:xfrm>
        </p:spPr>
        <p:txBody>
          <a:bodyPr>
            <a:normAutofit/>
          </a:bodyPr>
          <a:lstStyle/>
          <a:p>
            <a:r>
              <a:rPr lang="en-GB" sz="4400" b="1" dirty="0"/>
              <a:t>Q3: July to September 2023</a:t>
            </a:r>
          </a:p>
        </p:txBody>
      </p:sp>
    </p:spTree>
    <p:extLst>
      <p:ext uri="{BB962C8B-B14F-4D97-AF65-F5344CB8AC3E}">
        <p14:creationId xmlns:p14="http://schemas.microsoft.com/office/powerpoint/2010/main" val="26491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EFA36-25AF-4C6D-9D9D-F0133B66C270}"/>
              </a:ext>
            </a:extLst>
          </p:cNvPr>
          <p:cNvSpPr>
            <a:spLocks noGrp="1"/>
          </p:cNvSpPr>
          <p:nvPr>
            <p:ph type="ctrTitle"/>
          </p:nvPr>
        </p:nvSpPr>
        <p:spPr>
          <a:xfrm>
            <a:off x="1524000" y="368525"/>
            <a:ext cx="9144000" cy="1150127"/>
          </a:xfrm>
        </p:spPr>
        <p:txBody>
          <a:bodyPr/>
          <a:lstStyle/>
          <a:p>
            <a:r>
              <a:rPr lang="en-GB" b="1" dirty="0"/>
              <a:t>The stats</a:t>
            </a:r>
          </a:p>
        </p:txBody>
      </p:sp>
      <p:sp>
        <p:nvSpPr>
          <p:cNvPr id="3" name="Subtitle 2">
            <a:extLst>
              <a:ext uri="{FF2B5EF4-FFF2-40B4-BE49-F238E27FC236}">
                <a16:creationId xmlns:a16="http://schemas.microsoft.com/office/drawing/2014/main" id="{2B3B3619-86C2-493F-A467-AD21AC2C14EA}"/>
              </a:ext>
            </a:extLst>
          </p:cNvPr>
          <p:cNvSpPr>
            <a:spLocks noGrp="1"/>
          </p:cNvSpPr>
          <p:nvPr>
            <p:ph type="subTitle" idx="1"/>
          </p:nvPr>
        </p:nvSpPr>
        <p:spPr>
          <a:xfrm>
            <a:off x="1906438" y="5958950"/>
            <a:ext cx="9144000" cy="530525"/>
          </a:xfrm>
        </p:spPr>
        <p:txBody>
          <a:bodyPr/>
          <a:lstStyle/>
          <a:p>
            <a:r>
              <a:rPr lang="en-GB" dirty="0"/>
              <a:t>No publication errors reported in Q3 2023</a:t>
            </a:r>
          </a:p>
        </p:txBody>
      </p:sp>
      <p:graphicFrame>
        <p:nvGraphicFramePr>
          <p:cNvPr id="4" name="Table 3">
            <a:extLst>
              <a:ext uri="{FF2B5EF4-FFF2-40B4-BE49-F238E27FC236}">
                <a16:creationId xmlns:a16="http://schemas.microsoft.com/office/drawing/2014/main" id="{F46A2CBB-AD10-5206-BDB4-BA22A2BFBC80}"/>
              </a:ext>
            </a:extLst>
          </p:cNvPr>
          <p:cNvGraphicFramePr>
            <a:graphicFrameLocks noGrp="1"/>
          </p:cNvGraphicFramePr>
          <p:nvPr>
            <p:extLst>
              <p:ext uri="{D42A27DB-BD31-4B8C-83A1-F6EECF244321}">
                <p14:modId xmlns:p14="http://schemas.microsoft.com/office/powerpoint/2010/main" val="2566913604"/>
              </p:ext>
            </p:extLst>
          </p:nvPr>
        </p:nvGraphicFramePr>
        <p:xfrm>
          <a:off x="2184400" y="1854200"/>
          <a:ext cx="6781800" cy="3606799"/>
        </p:xfrm>
        <a:graphic>
          <a:graphicData uri="http://schemas.openxmlformats.org/drawingml/2006/table">
            <a:tbl>
              <a:tblPr firstRow="1" firstCol="1" bandRow="1">
                <a:tableStyleId>{5C22544A-7EE6-4342-B048-85BDC9FD1C3A}</a:tableStyleId>
              </a:tblPr>
              <a:tblGrid>
                <a:gridCol w="6781800">
                  <a:extLst>
                    <a:ext uri="{9D8B030D-6E8A-4147-A177-3AD203B41FA5}">
                      <a16:colId xmlns:a16="http://schemas.microsoft.com/office/drawing/2014/main" val="4251183804"/>
                    </a:ext>
                  </a:extLst>
                </a:gridCol>
              </a:tblGrid>
              <a:tr h="515257">
                <a:tc>
                  <a:txBody>
                    <a:bodyPr/>
                    <a:lstStyle/>
                    <a:p>
                      <a:pPr algn="just">
                        <a:lnSpc>
                          <a:spcPct val="115000"/>
                        </a:lnSpc>
                        <a:spcAft>
                          <a:spcPts val="1000"/>
                        </a:spcAft>
                      </a:pPr>
                      <a:r>
                        <a:rPr lang="en-GB" sz="2400" dirty="0">
                          <a:effectLst/>
                        </a:rPr>
                        <a:t>Enquiries</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207587"/>
                  </a:ext>
                </a:extLst>
              </a:tr>
              <a:tr h="515257">
                <a:tc>
                  <a:txBody>
                    <a:bodyPr/>
                    <a:lstStyle/>
                    <a:p>
                      <a:pPr algn="just">
                        <a:lnSpc>
                          <a:spcPct val="115000"/>
                        </a:lnSpc>
                        <a:spcAft>
                          <a:spcPts val="1000"/>
                        </a:spcAft>
                      </a:pPr>
                      <a:r>
                        <a:rPr lang="en-GB" sz="2400" dirty="0">
                          <a:effectLst/>
                        </a:rPr>
                        <a:t>Number for this period: 19</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4922676"/>
                  </a:ext>
                </a:extLst>
              </a:tr>
              <a:tr h="515257">
                <a:tc>
                  <a:txBody>
                    <a:bodyPr/>
                    <a:lstStyle/>
                    <a:p>
                      <a:pPr>
                        <a:lnSpc>
                          <a:spcPct val="115000"/>
                        </a:lnSpc>
                        <a:spcAft>
                          <a:spcPts val="1000"/>
                        </a:spcAft>
                      </a:pPr>
                      <a:r>
                        <a:rPr lang="en-GB" sz="2400" dirty="0">
                          <a:effectLst/>
                        </a:rPr>
                        <a:t>Number of errors: 15</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9667496"/>
                  </a:ext>
                </a:extLst>
              </a:tr>
              <a:tr h="515257">
                <a:tc>
                  <a:txBody>
                    <a:bodyPr/>
                    <a:lstStyle/>
                    <a:p>
                      <a:pPr>
                        <a:lnSpc>
                          <a:spcPct val="115000"/>
                        </a:lnSpc>
                        <a:spcAft>
                          <a:spcPts val="1000"/>
                        </a:spcAft>
                      </a:pPr>
                      <a:r>
                        <a:rPr lang="en-GB" sz="2400" dirty="0">
                          <a:effectLst/>
                        </a:rPr>
                        <a:t>Number of near misses: 4</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8681476"/>
                  </a:ext>
                </a:extLst>
              </a:tr>
              <a:tr h="515257">
                <a:tc>
                  <a:txBody>
                    <a:bodyPr/>
                    <a:lstStyle/>
                    <a:p>
                      <a:pPr>
                        <a:lnSpc>
                          <a:spcPct val="115000"/>
                        </a:lnSpc>
                        <a:spcAft>
                          <a:spcPts val="1000"/>
                        </a:spcAft>
                      </a:pPr>
                      <a:r>
                        <a:rPr lang="en-GB" sz="2400" dirty="0">
                          <a:effectLst/>
                        </a:rPr>
                        <a:t>Number related to data: 3</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0395044"/>
                  </a:ext>
                </a:extLst>
              </a:tr>
              <a:tr h="515257">
                <a:tc>
                  <a:txBody>
                    <a:bodyPr/>
                    <a:lstStyle/>
                    <a:p>
                      <a:pPr>
                        <a:lnSpc>
                          <a:spcPct val="115000"/>
                        </a:lnSpc>
                        <a:spcAft>
                          <a:spcPts val="1000"/>
                        </a:spcAft>
                      </a:pPr>
                      <a:r>
                        <a:rPr lang="en-GB" sz="2400" dirty="0">
                          <a:effectLst/>
                        </a:rPr>
                        <a:t>Number related to advice: 12</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6213332"/>
                  </a:ext>
                </a:extLst>
              </a:tr>
              <a:tr h="515257">
                <a:tc>
                  <a:txBody>
                    <a:bodyPr/>
                    <a:lstStyle/>
                    <a:p>
                      <a:pPr>
                        <a:lnSpc>
                          <a:spcPct val="115000"/>
                        </a:lnSpc>
                        <a:spcAft>
                          <a:spcPts val="1000"/>
                        </a:spcAft>
                      </a:pPr>
                      <a:r>
                        <a:rPr lang="en-GB" sz="2400" dirty="0">
                          <a:effectLst/>
                        </a:rPr>
                        <a:t>Number where description ‘not known’: 4</a:t>
                      </a: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3328450"/>
                  </a:ext>
                </a:extLst>
              </a:tr>
            </a:tbl>
          </a:graphicData>
        </a:graphic>
      </p:graphicFrame>
    </p:spTree>
    <p:extLst>
      <p:ext uri="{BB962C8B-B14F-4D97-AF65-F5344CB8AC3E}">
        <p14:creationId xmlns:p14="http://schemas.microsoft.com/office/powerpoint/2010/main" val="227279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9E942-F6B9-4CD3-A3F5-8AE4379678A4}"/>
              </a:ext>
            </a:extLst>
          </p:cNvPr>
          <p:cNvSpPr>
            <a:spLocks noGrp="1"/>
          </p:cNvSpPr>
          <p:nvPr>
            <p:ph type="ctrTitle"/>
          </p:nvPr>
        </p:nvSpPr>
        <p:spPr>
          <a:xfrm>
            <a:off x="2269671" y="485549"/>
            <a:ext cx="7870372" cy="1375908"/>
          </a:xfrm>
        </p:spPr>
        <p:txBody>
          <a:bodyPr>
            <a:normAutofit fontScale="90000"/>
          </a:bodyPr>
          <a:lstStyle/>
          <a:p>
            <a:r>
              <a:rPr lang="en-GB" b="1" dirty="0"/>
              <a:t>Top 3 QRMG recommendations</a:t>
            </a:r>
          </a:p>
        </p:txBody>
      </p:sp>
      <p:graphicFrame>
        <p:nvGraphicFramePr>
          <p:cNvPr id="5" name="Table 4">
            <a:extLst>
              <a:ext uri="{FF2B5EF4-FFF2-40B4-BE49-F238E27FC236}">
                <a16:creationId xmlns:a16="http://schemas.microsoft.com/office/drawing/2014/main" id="{A56528C4-3FC8-466F-8017-6788AF650D79}"/>
              </a:ext>
            </a:extLst>
          </p:cNvPr>
          <p:cNvGraphicFramePr>
            <a:graphicFrameLocks noGrp="1"/>
          </p:cNvGraphicFramePr>
          <p:nvPr>
            <p:extLst>
              <p:ext uri="{D42A27DB-BD31-4B8C-83A1-F6EECF244321}">
                <p14:modId xmlns:p14="http://schemas.microsoft.com/office/powerpoint/2010/main" val="1669876896"/>
              </p:ext>
            </p:extLst>
          </p:nvPr>
        </p:nvGraphicFramePr>
        <p:xfrm>
          <a:off x="1752600" y="2158999"/>
          <a:ext cx="8915400" cy="4298696"/>
        </p:xfrm>
        <a:graphic>
          <a:graphicData uri="http://schemas.openxmlformats.org/drawingml/2006/table">
            <a:tbl>
              <a:tblPr firstRow="1" firstCol="1" bandRow="1"/>
              <a:tblGrid>
                <a:gridCol w="8915400">
                  <a:extLst>
                    <a:ext uri="{9D8B030D-6E8A-4147-A177-3AD203B41FA5}">
                      <a16:colId xmlns:a16="http://schemas.microsoft.com/office/drawing/2014/main" val="2648611098"/>
                    </a:ext>
                  </a:extLst>
                </a:gridCol>
              </a:tblGrid>
              <a:tr h="4213451">
                <a:tc>
                  <a:txBody>
                    <a:bodyPr/>
                    <a:lstStyle/>
                    <a:p>
                      <a:pPr algn="just">
                        <a:lnSpc>
                          <a:spcPct val="115000"/>
                        </a:lnSpc>
                        <a:spcAft>
                          <a:spcPts val="1000"/>
                        </a:spcAft>
                      </a:pPr>
                      <a:r>
                        <a:rPr lang="en-GB" sz="8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this quarter:</a:t>
                      </a:r>
                      <a:endParaRPr lang="en-GB" sz="2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GB" sz="2800" kern="1200" dirty="0">
                          <a:solidFill>
                            <a:schemeClr val="tx1"/>
                          </a:solidFill>
                          <a:effectLst/>
                          <a:latin typeface="+mn-lt"/>
                          <a:ea typeface="+mn-ea"/>
                          <a:cs typeface="+mn-cs"/>
                        </a:rPr>
                        <a:t>Take care when noting medicine names. Consider using tall man lettering for similar sounding/looking medicine names.</a:t>
                      </a:r>
                    </a:p>
                    <a:p>
                      <a:pPr marL="342900" lvl="0" indent="-342900">
                        <a:buFont typeface="Arial" panose="020B0604020202020204" pitchFamily="34" charset="0"/>
                        <a:buChar char="•"/>
                      </a:pPr>
                      <a:r>
                        <a:rPr lang="en-GB" sz="2800" kern="1200" dirty="0">
                          <a:solidFill>
                            <a:schemeClr val="tx1"/>
                          </a:solidFill>
                          <a:effectLst/>
                          <a:latin typeface="+mn-lt"/>
                          <a:ea typeface="+mn-ea"/>
                          <a:cs typeface="+mn-cs"/>
                        </a:rPr>
                        <a:t>When using past enquiries, check when the information was noted and revisit the resource as necessary.</a:t>
                      </a:r>
                    </a:p>
                    <a:p>
                      <a:pPr marL="342900" indent="-342900">
                        <a:buFont typeface="Arial" panose="020B0604020202020204" pitchFamily="34" charset="0"/>
                        <a:buChar char="•"/>
                      </a:pPr>
                      <a:r>
                        <a:rPr lang="en-GB" sz="2800" kern="1200" dirty="0">
                          <a:solidFill>
                            <a:schemeClr val="tx1"/>
                          </a:solidFill>
                          <a:effectLst/>
                          <a:latin typeface="+mn-lt"/>
                          <a:ea typeface="+mn-ea"/>
                          <a:cs typeface="+mn-cs"/>
                        </a:rPr>
                        <a:t>Contact specialist services for complicated questions or those requiring assistance, e.g. UKDILAS (UK Drugs in Lactation Advice Service).</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57150" cap="flat" cmpd="dbl" algn="ctr">
                      <a:solidFill>
                        <a:srgbClr val="0070C0"/>
                      </a:solidFill>
                      <a:prstDash val="solid"/>
                      <a:round/>
                      <a:headEnd type="none" w="med" len="med"/>
                      <a:tailEnd type="none" w="med" len="med"/>
                    </a:lnL>
                    <a:lnR w="57150" cap="flat" cmpd="dbl" algn="ctr">
                      <a:solidFill>
                        <a:srgbClr val="0070C0"/>
                      </a:solidFill>
                      <a:prstDash val="solid"/>
                      <a:round/>
                      <a:headEnd type="none" w="med" len="med"/>
                      <a:tailEnd type="none" w="med" len="med"/>
                    </a:lnR>
                    <a:lnT w="57150" cap="flat" cmpd="dbl" algn="ctr">
                      <a:solidFill>
                        <a:srgbClr val="0070C0"/>
                      </a:solidFill>
                      <a:prstDash val="solid"/>
                      <a:round/>
                      <a:headEnd type="none" w="med" len="med"/>
                      <a:tailEnd type="none" w="med" len="med"/>
                    </a:lnT>
                    <a:lnB w="57150" cap="flat" cmpd="dbl" algn="ctr">
                      <a:solidFill>
                        <a:srgbClr val="0070C0"/>
                      </a:solidFill>
                      <a:prstDash val="solid"/>
                      <a:round/>
                      <a:headEnd type="none" w="med" len="med"/>
                      <a:tailEnd type="none" w="med" len="med"/>
                    </a:lnB>
                    <a:solidFill>
                      <a:srgbClr val="FFFF00"/>
                    </a:solidFill>
                  </a:tcPr>
                </a:tc>
                <a:extLst>
                  <a:ext uri="{0D108BD9-81ED-4DB2-BD59-A6C34878D82A}">
                    <a16:rowId xmlns:a16="http://schemas.microsoft.com/office/drawing/2014/main" val="127767676"/>
                  </a:ext>
                </a:extLst>
              </a:tr>
            </a:tbl>
          </a:graphicData>
        </a:graphic>
      </p:graphicFrame>
    </p:spTree>
    <p:extLst>
      <p:ext uri="{BB962C8B-B14F-4D97-AF65-F5344CB8AC3E}">
        <p14:creationId xmlns:p14="http://schemas.microsoft.com/office/powerpoint/2010/main" val="157840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7D78-3E48-4E48-A142-13DADE047228}"/>
              </a:ext>
            </a:extLst>
          </p:cNvPr>
          <p:cNvSpPr>
            <a:spLocks noGrp="1"/>
          </p:cNvSpPr>
          <p:nvPr>
            <p:ph type="ctrTitle"/>
          </p:nvPr>
        </p:nvSpPr>
        <p:spPr>
          <a:xfrm>
            <a:off x="1524000" y="417967"/>
            <a:ext cx="9144000" cy="951366"/>
          </a:xfrm>
        </p:spPr>
        <p:txBody>
          <a:bodyPr/>
          <a:lstStyle/>
          <a:p>
            <a:r>
              <a:rPr lang="en-GB" b="1" dirty="0"/>
              <a:t>Comments</a:t>
            </a:r>
          </a:p>
        </p:txBody>
      </p:sp>
      <p:sp>
        <p:nvSpPr>
          <p:cNvPr id="3" name="Subtitle 2">
            <a:extLst>
              <a:ext uri="{FF2B5EF4-FFF2-40B4-BE49-F238E27FC236}">
                <a16:creationId xmlns:a16="http://schemas.microsoft.com/office/drawing/2014/main" id="{D47445B3-DB66-4BA0-9262-FA78204639D6}"/>
              </a:ext>
            </a:extLst>
          </p:cNvPr>
          <p:cNvSpPr>
            <a:spLocks noGrp="1"/>
          </p:cNvSpPr>
          <p:nvPr>
            <p:ph type="subTitle" idx="1"/>
          </p:nvPr>
        </p:nvSpPr>
        <p:spPr>
          <a:xfrm>
            <a:off x="1524000" y="1730829"/>
            <a:ext cx="9144000" cy="4709204"/>
          </a:xfrm>
        </p:spPr>
        <p:txBody>
          <a:bodyPr>
            <a:normAutofit lnSpcReduction="10000"/>
          </a:bodyPr>
          <a:lstStyle/>
          <a:p>
            <a:pPr algn="l"/>
            <a:r>
              <a:rPr lang="en-GB" sz="4000" dirty="0"/>
              <a:t>Most errors  involved:</a:t>
            </a:r>
          </a:p>
          <a:p>
            <a:pPr marL="342900" indent="-342900" algn="l">
              <a:buFontTx/>
              <a:buChar char="-"/>
            </a:pPr>
            <a:r>
              <a:rPr lang="en-GB" sz="1800" dirty="0">
                <a:effectLst/>
                <a:latin typeface="Arial" panose="020B0604020202020204" pitchFamily="34" charset="0"/>
                <a:ea typeface="Times New Roman" panose="02020603050405020304" pitchFamily="18" charset="0"/>
              </a:rPr>
              <a:t>Documentation problems</a:t>
            </a:r>
          </a:p>
          <a:p>
            <a:pPr marL="342900" indent="-342900" algn="l">
              <a:buFontTx/>
              <a:buChar char="-"/>
            </a:pPr>
            <a:r>
              <a:rPr lang="en-GB" sz="1800" dirty="0">
                <a:effectLst/>
                <a:latin typeface="Arial" panose="020B0604020202020204" pitchFamily="34" charset="0"/>
                <a:ea typeface="Times New Roman" panose="02020603050405020304" pitchFamily="18" charset="0"/>
              </a:rPr>
              <a:t>Inadequate research</a:t>
            </a:r>
          </a:p>
          <a:p>
            <a:pPr algn="l"/>
            <a:endParaRPr lang="en-GB" sz="4000" dirty="0"/>
          </a:p>
          <a:p>
            <a:pPr algn="l">
              <a:lnSpc>
                <a:spcPct val="115000"/>
              </a:lnSpc>
              <a:spcAft>
                <a:spcPts val="1000"/>
              </a:spcAft>
            </a:pPr>
            <a:r>
              <a:rPr lang="en-GB" sz="2200" dirty="0">
                <a:effectLst/>
                <a:latin typeface="Arial" panose="020B0604020202020204" pitchFamily="34" charset="0"/>
                <a:ea typeface="Times New Roman" panose="02020603050405020304" pitchFamily="18" charset="0"/>
                <a:cs typeface="Arial" panose="020B0604020202020204" pitchFamily="34" charset="0"/>
              </a:rPr>
              <a:t>The top enquiry type associated with choice of therapy / indications / contraindications, pharmaceutical, followed by breastfeeding. </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a:p>
            <a:pPr algn="l"/>
            <a:endParaRPr lang="en-GB" sz="4000" dirty="0"/>
          </a:p>
          <a:p>
            <a:pPr algn="l"/>
            <a:r>
              <a:rPr lang="en-GB" sz="4000" dirty="0"/>
              <a:t>Most had negligible outcome on patients with one incident reporting minor.</a:t>
            </a:r>
          </a:p>
        </p:txBody>
      </p:sp>
    </p:spTree>
    <p:extLst>
      <p:ext uri="{BB962C8B-B14F-4D97-AF65-F5344CB8AC3E}">
        <p14:creationId xmlns:p14="http://schemas.microsoft.com/office/powerpoint/2010/main" val="7751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381-FA66-4E19-8D5E-978FFCC031BC}"/>
              </a:ext>
            </a:extLst>
          </p:cNvPr>
          <p:cNvSpPr>
            <a:spLocks noGrp="1"/>
          </p:cNvSpPr>
          <p:nvPr>
            <p:ph type="ctrTitle"/>
          </p:nvPr>
        </p:nvSpPr>
        <p:spPr>
          <a:xfrm>
            <a:off x="2269670" y="452892"/>
            <a:ext cx="7870373" cy="1147308"/>
          </a:xfrm>
        </p:spPr>
        <p:txBody>
          <a:bodyPr>
            <a:normAutofit fontScale="90000"/>
          </a:bodyPr>
          <a:lstStyle/>
          <a:p>
            <a:r>
              <a:rPr lang="en-GB" b="1" dirty="0"/>
              <a:t>Q3 2023 Incident Examples</a:t>
            </a:r>
          </a:p>
        </p:txBody>
      </p:sp>
      <p:sp>
        <p:nvSpPr>
          <p:cNvPr id="3" name="Subtitle 2">
            <a:extLst>
              <a:ext uri="{FF2B5EF4-FFF2-40B4-BE49-F238E27FC236}">
                <a16:creationId xmlns:a16="http://schemas.microsoft.com/office/drawing/2014/main" id="{92EBEB92-520C-4204-A92E-B4A0A52BACE4}"/>
              </a:ext>
            </a:extLst>
          </p:cNvPr>
          <p:cNvSpPr>
            <a:spLocks noGrp="1"/>
          </p:cNvSpPr>
          <p:nvPr>
            <p:ph type="subTitle" idx="1"/>
          </p:nvPr>
        </p:nvSpPr>
        <p:spPr>
          <a:xfrm>
            <a:off x="783771" y="1747157"/>
            <a:ext cx="10597243" cy="4914900"/>
          </a:xfrm>
        </p:spPr>
        <p:txBody>
          <a:bodyPr>
            <a:normAutofit/>
          </a:bodyPr>
          <a:lstStyle/>
          <a:p>
            <a:pPr marL="342900" indent="-342900" algn="l">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I</a:t>
            </a:r>
            <a:r>
              <a:rPr lang="en-GB" sz="2000" dirty="0">
                <a:effectLst/>
                <a:latin typeface="Arial" panose="020B0604020202020204" pitchFamily="34" charset="0"/>
                <a:ea typeface="Calibri" panose="020F0502020204030204" pitchFamily="34" charset="0"/>
                <a:cs typeface="Arial" panose="020B0604020202020204" pitchFamily="34" charset="0"/>
              </a:rPr>
              <a:t>nformation for ephedrine and epinephrine were confused resulting in the user receiving the wrong information during an interim verbal update (unchecked). The enquiry related to a patient with extensive excipient allergies requiring surgery.</a:t>
            </a: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P</a:t>
            </a:r>
            <a:r>
              <a:rPr lang="en-GB" sz="2000" dirty="0">
                <a:effectLst/>
                <a:latin typeface="Arial" panose="020B0604020202020204" pitchFamily="34" charset="0"/>
                <a:ea typeface="Calibri" panose="020F0502020204030204" pitchFamily="34" charset="0"/>
                <a:cs typeface="Arial" panose="020B0604020202020204" pitchFamily="34" charset="0"/>
              </a:rPr>
              <a:t>ast enquiries were used to respond to whether a particular brand of cefalexin tablets could be cut to give half a dose. The past enquiry suggested it could be however the SmPC stated the score line was for ease of administration and did not give equal doses. The answer was based on the past enquiry alone.</a:t>
            </a: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effectLst/>
                <a:latin typeface="Arial" panose="020B0604020202020204" pitchFamily="34" charset="0"/>
                <a:ea typeface="Calibri" panose="020F0502020204030204" pitchFamily="34" charset="0"/>
                <a:cs typeface="Arial" panose="020B0604020202020204" pitchFamily="34" charset="0"/>
              </a:rPr>
              <a:t>A complex breastfeeding enquiry was researched without input from specialists such as UKDILAS. The enquiry had been researched by a trainee pharmacist and checked. UKDILAS were able to provide clarification on the half-life to use when calculating the time required for dihydrocodeine to be cleared from breast milk.</a:t>
            </a: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Sending answer to wrong enquirer (repeatedly seen in quarterly reports)</a:t>
            </a:r>
          </a:p>
          <a:p>
            <a:pPr marL="342900" indent="-342900" algn="l">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W</a:t>
            </a:r>
            <a:r>
              <a:rPr lang="en-GB" sz="2000" dirty="0">
                <a:effectLst/>
                <a:latin typeface="Arial" panose="020B0604020202020204" pitchFamily="34" charset="0"/>
                <a:ea typeface="Calibri" panose="020F0502020204030204" pitchFamily="34" charset="0"/>
                <a:cs typeface="Arial" panose="020B0604020202020204" pitchFamily="34" charset="0"/>
              </a:rPr>
              <a:t>hen the answer to switching fluoxetine to duloxetine was given over the phone. Text was read out from Maudsley as requested by the user. The incorrect information was read out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7544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367</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Incident in Medicines Information Scheme (IRMIS)</vt:lpstr>
      <vt:lpstr>The stats</vt:lpstr>
      <vt:lpstr>Top 3 QRMG recommendations</vt:lpstr>
      <vt:lpstr>Comments</vt:lpstr>
      <vt:lpstr>Q3 2023 Incident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HUSAIN, Iram (LONDON NORTH WEST UNIVERSITY HEALTHCARE NHS TRUST)</dc:creator>
  <cp:lastModifiedBy>HUSAIN, Iram (LONDON NORTH WEST UNIVERSITY HEALTHCARE NHS TRUST)</cp:lastModifiedBy>
  <cp:revision>18</cp:revision>
  <dcterms:created xsi:type="dcterms:W3CDTF">2022-03-08T11:18:28Z</dcterms:created>
  <dcterms:modified xsi:type="dcterms:W3CDTF">2024-01-10T22:45:00Z</dcterms:modified>
</cp:coreProperties>
</file>