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30275213" cy="42803763"/>
  <p:notesSz cx="6797675" cy="9928225"/>
  <p:defaultTextStyle>
    <a:defPPr>
      <a:defRPr lang="en-US"/>
    </a:defPPr>
    <a:lvl1pPr marL="0" algn="l" defTabSz="4175095" rtl="0" eaLnBrk="1" latinLnBrk="0" hangingPunct="1">
      <a:defRPr sz="8202" kern="1200">
        <a:solidFill>
          <a:schemeClr val="tx1"/>
        </a:solidFill>
        <a:latin typeface="+mn-lt"/>
        <a:ea typeface="+mn-ea"/>
        <a:cs typeface="+mn-cs"/>
      </a:defRPr>
    </a:lvl1pPr>
    <a:lvl2pPr marL="2087548" algn="l" defTabSz="4175095" rtl="0" eaLnBrk="1" latinLnBrk="0" hangingPunct="1">
      <a:defRPr sz="8202" kern="1200">
        <a:solidFill>
          <a:schemeClr val="tx1"/>
        </a:solidFill>
        <a:latin typeface="+mn-lt"/>
        <a:ea typeface="+mn-ea"/>
        <a:cs typeface="+mn-cs"/>
      </a:defRPr>
    </a:lvl2pPr>
    <a:lvl3pPr marL="4175095" algn="l" defTabSz="4175095" rtl="0" eaLnBrk="1" latinLnBrk="0" hangingPunct="1">
      <a:defRPr sz="8202" kern="1200">
        <a:solidFill>
          <a:schemeClr val="tx1"/>
        </a:solidFill>
        <a:latin typeface="+mn-lt"/>
        <a:ea typeface="+mn-ea"/>
        <a:cs typeface="+mn-cs"/>
      </a:defRPr>
    </a:lvl3pPr>
    <a:lvl4pPr marL="6262642" algn="l" defTabSz="4175095" rtl="0" eaLnBrk="1" latinLnBrk="0" hangingPunct="1">
      <a:defRPr sz="8202" kern="1200">
        <a:solidFill>
          <a:schemeClr val="tx1"/>
        </a:solidFill>
        <a:latin typeface="+mn-lt"/>
        <a:ea typeface="+mn-ea"/>
        <a:cs typeface="+mn-cs"/>
      </a:defRPr>
    </a:lvl4pPr>
    <a:lvl5pPr marL="8350192" algn="l" defTabSz="4175095" rtl="0" eaLnBrk="1" latinLnBrk="0" hangingPunct="1">
      <a:defRPr sz="8202" kern="1200">
        <a:solidFill>
          <a:schemeClr val="tx1"/>
        </a:solidFill>
        <a:latin typeface="+mn-lt"/>
        <a:ea typeface="+mn-ea"/>
        <a:cs typeface="+mn-cs"/>
      </a:defRPr>
    </a:lvl5pPr>
    <a:lvl6pPr marL="10437737" algn="l" defTabSz="4175095" rtl="0" eaLnBrk="1" latinLnBrk="0" hangingPunct="1">
      <a:defRPr sz="8202" kern="1200">
        <a:solidFill>
          <a:schemeClr val="tx1"/>
        </a:solidFill>
        <a:latin typeface="+mn-lt"/>
        <a:ea typeface="+mn-ea"/>
        <a:cs typeface="+mn-cs"/>
      </a:defRPr>
    </a:lvl6pPr>
    <a:lvl7pPr marL="12525286" algn="l" defTabSz="4175095" rtl="0" eaLnBrk="1" latinLnBrk="0" hangingPunct="1">
      <a:defRPr sz="8202" kern="1200">
        <a:solidFill>
          <a:schemeClr val="tx1"/>
        </a:solidFill>
        <a:latin typeface="+mn-lt"/>
        <a:ea typeface="+mn-ea"/>
        <a:cs typeface="+mn-cs"/>
      </a:defRPr>
    </a:lvl7pPr>
    <a:lvl8pPr marL="14612833" algn="l" defTabSz="4175095" rtl="0" eaLnBrk="1" latinLnBrk="0" hangingPunct="1">
      <a:defRPr sz="8202" kern="1200">
        <a:solidFill>
          <a:schemeClr val="tx1"/>
        </a:solidFill>
        <a:latin typeface="+mn-lt"/>
        <a:ea typeface="+mn-ea"/>
        <a:cs typeface="+mn-cs"/>
      </a:defRPr>
    </a:lvl8pPr>
    <a:lvl9pPr marL="16700381" algn="l" defTabSz="4175095" rtl="0" eaLnBrk="1" latinLnBrk="0" hangingPunct="1">
      <a:defRPr sz="820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5563"/>
    <a:srgbClr val="E2E2E2"/>
    <a:srgbClr val="ECECEC"/>
    <a:srgbClr val="848688"/>
    <a:srgbClr val="5B99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943" autoAdjust="0"/>
  </p:normalViewPr>
  <p:slideViewPr>
    <p:cSldViewPr snapToGrid="0">
      <p:cViewPr varScale="1">
        <p:scale>
          <a:sx n="12" d="100"/>
          <a:sy n="12" d="100"/>
        </p:scale>
        <p:origin x="2082" y="150"/>
      </p:cViewPr>
      <p:guideLst>
        <p:guide orient="horz" pos="13482"/>
        <p:guide pos="95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136"/>
          </a:xfrm>
          <a:prstGeom prst="rect">
            <a:avLst/>
          </a:prstGeom>
        </p:spPr>
        <p:txBody>
          <a:bodyPr vert="horz" lIns="91446" tIns="45723" rIns="91446" bIns="45723" rtlCol="0"/>
          <a:lstStyle>
            <a:lvl1pPr algn="l">
              <a:defRPr sz="1200"/>
            </a:lvl1pPr>
          </a:lstStyle>
          <a:p>
            <a:endParaRPr lang="en-GB"/>
          </a:p>
        </p:txBody>
      </p:sp>
      <p:sp>
        <p:nvSpPr>
          <p:cNvPr id="3" name="Date Placeholder 2"/>
          <p:cNvSpPr>
            <a:spLocks noGrp="1"/>
          </p:cNvSpPr>
          <p:nvPr>
            <p:ph type="dt" idx="1"/>
          </p:nvPr>
        </p:nvSpPr>
        <p:spPr>
          <a:xfrm>
            <a:off x="3850444" y="0"/>
            <a:ext cx="2945659" cy="498136"/>
          </a:xfrm>
          <a:prstGeom prst="rect">
            <a:avLst/>
          </a:prstGeom>
        </p:spPr>
        <p:txBody>
          <a:bodyPr vert="horz" lIns="91446" tIns="45723" rIns="91446" bIns="45723" rtlCol="0"/>
          <a:lstStyle>
            <a:lvl1pPr algn="r">
              <a:defRPr sz="1200"/>
            </a:lvl1pPr>
          </a:lstStyle>
          <a:p>
            <a:fld id="{703DBB24-EC88-4728-A9A9-F3685B259829}" type="datetimeFigureOut">
              <a:rPr lang="en-GB" smtClean="0"/>
              <a:t>19/10/2023</a:t>
            </a:fld>
            <a:endParaRPr lang="en-GB"/>
          </a:p>
        </p:txBody>
      </p:sp>
      <p:sp>
        <p:nvSpPr>
          <p:cNvPr id="4" name="Slide Image Placeholder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46" tIns="45723" rIns="91446" bIns="45723"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6" tIns="45723" rIns="91446" bIns="457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0092"/>
            <a:ext cx="2945659" cy="498135"/>
          </a:xfrm>
          <a:prstGeom prst="rect">
            <a:avLst/>
          </a:prstGeom>
        </p:spPr>
        <p:txBody>
          <a:bodyPr vert="horz" lIns="91446" tIns="45723" rIns="91446" bIns="45723"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30092"/>
            <a:ext cx="2945659" cy="498135"/>
          </a:xfrm>
          <a:prstGeom prst="rect">
            <a:avLst/>
          </a:prstGeom>
        </p:spPr>
        <p:txBody>
          <a:bodyPr vert="horz" lIns="91446" tIns="45723" rIns="91446" bIns="45723" rtlCol="0" anchor="b"/>
          <a:lstStyle>
            <a:lvl1pPr algn="r">
              <a:defRPr sz="1200"/>
            </a:lvl1pPr>
          </a:lstStyle>
          <a:p>
            <a:fld id="{CB147083-B5F1-4C25-93F9-50A0D7F3F166}" type="slidenum">
              <a:rPr lang="en-GB" smtClean="0"/>
              <a:t>‹#›</a:t>
            </a:fld>
            <a:endParaRPr lang="en-GB"/>
          </a:p>
        </p:txBody>
      </p:sp>
    </p:spTree>
    <p:extLst>
      <p:ext uri="{BB962C8B-B14F-4D97-AF65-F5344CB8AC3E}">
        <p14:creationId xmlns:p14="http://schemas.microsoft.com/office/powerpoint/2010/main" val="642000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B147083-B5F1-4C25-93F9-50A0D7F3F166}" type="slidenum">
              <a:rPr lang="en-GB" smtClean="0"/>
              <a:t>1</a:t>
            </a:fld>
            <a:endParaRPr lang="en-GB"/>
          </a:p>
        </p:txBody>
      </p:sp>
    </p:spTree>
    <p:extLst>
      <p:ext uri="{BB962C8B-B14F-4D97-AF65-F5344CB8AC3E}">
        <p14:creationId xmlns:p14="http://schemas.microsoft.com/office/powerpoint/2010/main" val="2895564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13296913"/>
            <a:ext cx="25733931" cy="9175066"/>
          </a:xfrm>
        </p:spPr>
        <p:txBody>
          <a:bodyPr/>
          <a:lstStyle/>
          <a:p>
            <a:r>
              <a:rPr lang="en-US"/>
              <a:t>Click to edit Master title style</a:t>
            </a:r>
            <a:endParaRPr lang="en-GB"/>
          </a:p>
        </p:txBody>
      </p:sp>
      <p:sp>
        <p:nvSpPr>
          <p:cNvPr id="3" name="Subtitle 2"/>
          <p:cNvSpPr>
            <a:spLocks noGrp="1"/>
          </p:cNvSpPr>
          <p:nvPr>
            <p:ph type="subTitle" idx="1"/>
          </p:nvPr>
        </p:nvSpPr>
        <p:spPr>
          <a:xfrm>
            <a:off x="4541282" y="24255465"/>
            <a:ext cx="21192649" cy="10938740"/>
          </a:xfrm>
        </p:spPr>
        <p:txBody>
          <a:bodyPr/>
          <a:lstStyle>
            <a:lvl1pPr marL="0" indent="0" algn="ctr">
              <a:buNone/>
              <a:defRPr>
                <a:solidFill>
                  <a:schemeClr val="tx1">
                    <a:tint val="75000"/>
                  </a:schemeClr>
                </a:solidFill>
              </a:defRPr>
            </a:lvl1pPr>
            <a:lvl2pPr marL="2086703" indent="0" algn="ctr">
              <a:buNone/>
              <a:defRPr>
                <a:solidFill>
                  <a:schemeClr val="tx1">
                    <a:tint val="75000"/>
                  </a:schemeClr>
                </a:solidFill>
              </a:defRPr>
            </a:lvl2pPr>
            <a:lvl3pPr marL="4173404" indent="0" algn="ctr">
              <a:buNone/>
              <a:defRPr>
                <a:solidFill>
                  <a:schemeClr val="tx1">
                    <a:tint val="75000"/>
                  </a:schemeClr>
                </a:solidFill>
              </a:defRPr>
            </a:lvl3pPr>
            <a:lvl4pPr marL="6260106" indent="0" algn="ctr">
              <a:buNone/>
              <a:defRPr>
                <a:solidFill>
                  <a:schemeClr val="tx1">
                    <a:tint val="75000"/>
                  </a:schemeClr>
                </a:solidFill>
              </a:defRPr>
            </a:lvl4pPr>
            <a:lvl5pPr marL="8346809" indent="0" algn="ctr">
              <a:buNone/>
              <a:defRPr>
                <a:solidFill>
                  <a:schemeClr val="tx1">
                    <a:tint val="75000"/>
                  </a:schemeClr>
                </a:solidFill>
              </a:defRPr>
            </a:lvl5pPr>
            <a:lvl6pPr marL="10433510" indent="0" algn="ctr">
              <a:buNone/>
              <a:defRPr>
                <a:solidFill>
                  <a:schemeClr val="tx1">
                    <a:tint val="75000"/>
                  </a:schemeClr>
                </a:solidFill>
              </a:defRPr>
            </a:lvl6pPr>
            <a:lvl7pPr marL="12520213" indent="0" algn="ctr">
              <a:buNone/>
              <a:defRPr>
                <a:solidFill>
                  <a:schemeClr val="tx1">
                    <a:tint val="75000"/>
                  </a:schemeClr>
                </a:solidFill>
              </a:defRPr>
            </a:lvl7pPr>
            <a:lvl8pPr marL="14606914" indent="0" algn="ctr">
              <a:buNone/>
              <a:defRPr>
                <a:solidFill>
                  <a:schemeClr val="tx1">
                    <a:tint val="75000"/>
                  </a:schemeClr>
                </a:solidFill>
              </a:defRPr>
            </a:lvl8pPr>
            <a:lvl9pPr marL="1669361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9529" y="1714138"/>
            <a:ext cx="6811923" cy="3652191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513763" y="1714138"/>
            <a:ext cx="19931181" cy="365219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533" y="27505385"/>
            <a:ext cx="25733931" cy="8501302"/>
          </a:xfrm>
        </p:spPr>
        <p:txBody>
          <a:bodyPr anchor="t"/>
          <a:lstStyle>
            <a:lvl1pPr algn="l">
              <a:defRPr sz="18235" b="1" cap="all"/>
            </a:lvl1pPr>
          </a:lstStyle>
          <a:p>
            <a:r>
              <a:rPr lang="en-US"/>
              <a:t>Click to edit Master title style</a:t>
            </a:r>
            <a:endParaRPr lang="en-GB"/>
          </a:p>
        </p:txBody>
      </p:sp>
      <p:sp>
        <p:nvSpPr>
          <p:cNvPr id="3" name="Text Placeholder 2"/>
          <p:cNvSpPr>
            <a:spLocks noGrp="1"/>
          </p:cNvSpPr>
          <p:nvPr>
            <p:ph type="body" idx="1"/>
          </p:nvPr>
        </p:nvSpPr>
        <p:spPr>
          <a:xfrm>
            <a:off x="2391533" y="18142065"/>
            <a:ext cx="25733931" cy="9363320"/>
          </a:xfrm>
        </p:spPr>
        <p:txBody>
          <a:bodyPr anchor="b"/>
          <a:lstStyle>
            <a:lvl1pPr marL="0" indent="0">
              <a:buNone/>
              <a:defRPr sz="9188">
                <a:solidFill>
                  <a:schemeClr val="tx1">
                    <a:tint val="75000"/>
                  </a:schemeClr>
                </a:solidFill>
              </a:defRPr>
            </a:lvl1pPr>
            <a:lvl2pPr marL="2086703" indent="0">
              <a:buNone/>
              <a:defRPr sz="8199">
                <a:solidFill>
                  <a:schemeClr val="tx1">
                    <a:tint val="75000"/>
                  </a:schemeClr>
                </a:solidFill>
              </a:defRPr>
            </a:lvl2pPr>
            <a:lvl3pPr marL="4173404" indent="0">
              <a:buNone/>
              <a:defRPr sz="7351">
                <a:solidFill>
                  <a:schemeClr val="tx1">
                    <a:tint val="75000"/>
                  </a:schemeClr>
                </a:solidFill>
              </a:defRPr>
            </a:lvl3pPr>
            <a:lvl4pPr marL="6260106" indent="0">
              <a:buNone/>
              <a:defRPr sz="6361">
                <a:solidFill>
                  <a:schemeClr val="tx1">
                    <a:tint val="75000"/>
                  </a:schemeClr>
                </a:solidFill>
              </a:defRPr>
            </a:lvl4pPr>
            <a:lvl5pPr marL="8346809" indent="0">
              <a:buNone/>
              <a:defRPr sz="6361">
                <a:solidFill>
                  <a:schemeClr val="tx1">
                    <a:tint val="75000"/>
                  </a:schemeClr>
                </a:solidFill>
              </a:defRPr>
            </a:lvl5pPr>
            <a:lvl6pPr marL="10433510" indent="0">
              <a:buNone/>
              <a:defRPr sz="6361">
                <a:solidFill>
                  <a:schemeClr val="tx1">
                    <a:tint val="75000"/>
                  </a:schemeClr>
                </a:solidFill>
              </a:defRPr>
            </a:lvl6pPr>
            <a:lvl7pPr marL="12520213" indent="0">
              <a:buNone/>
              <a:defRPr sz="6361">
                <a:solidFill>
                  <a:schemeClr val="tx1">
                    <a:tint val="75000"/>
                  </a:schemeClr>
                </a:solidFill>
              </a:defRPr>
            </a:lvl7pPr>
            <a:lvl8pPr marL="14606914" indent="0">
              <a:buNone/>
              <a:defRPr sz="6361">
                <a:solidFill>
                  <a:schemeClr val="tx1">
                    <a:tint val="75000"/>
                  </a:schemeClr>
                </a:solidFill>
              </a:defRPr>
            </a:lvl8pPr>
            <a:lvl9pPr marL="16693617" indent="0">
              <a:buNone/>
              <a:defRPr sz="636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513763" y="9987548"/>
            <a:ext cx="13371553" cy="28248505"/>
          </a:xfrm>
        </p:spPr>
        <p:txBody>
          <a:bodyPr/>
          <a:lstStyle>
            <a:lvl1pPr>
              <a:defRPr sz="12722"/>
            </a:lvl1pPr>
            <a:lvl2pPr>
              <a:defRPr sz="10885"/>
            </a:lvl2pPr>
            <a:lvl3pPr>
              <a:defRPr sz="9188"/>
            </a:lvl3pPr>
            <a:lvl4pPr>
              <a:defRPr sz="8199"/>
            </a:lvl4pPr>
            <a:lvl5pPr>
              <a:defRPr sz="8199"/>
            </a:lvl5pPr>
            <a:lvl6pPr>
              <a:defRPr sz="8199"/>
            </a:lvl6pPr>
            <a:lvl7pPr>
              <a:defRPr sz="8199"/>
            </a:lvl7pPr>
            <a:lvl8pPr>
              <a:defRPr sz="8199"/>
            </a:lvl8pPr>
            <a:lvl9pPr>
              <a:defRPr sz="8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15389902" y="9987548"/>
            <a:ext cx="13371553" cy="28248505"/>
          </a:xfrm>
        </p:spPr>
        <p:txBody>
          <a:bodyPr/>
          <a:lstStyle>
            <a:lvl1pPr>
              <a:defRPr sz="12722"/>
            </a:lvl1pPr>
            <a:lvl2pPr>
              <a:defRPr sz="10885"/>
            </a:lvl2pPr>
            <a:lvl3pPr>
              <a:defRPr sz="9188"/>
            </a:lvl3pPr>
            <a:lvl4pPr>
              <a:defRPr sz="8199"/>
            </a:lvl4pPr>
            <a:lvl5pPr>
              <a:defRPr sz="8199"/>
            </a:lvl5pPr>
            <a:lvl6pPr>
              <a:defRPr sz="8199"/>
            </a:lvl6pPr>
            <a:lvl7pPr>
              <a:defRPr sz="8199"/>
            </a:lvl7pPr>
            <a:lvl8pPr>
              <a:defRPr sz="8199"/>
            </a:lvl8pPr>
            <a:lvl9pPr>
              <a:defRPr sz="8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763" y="9581310"/>
            <a:ext cx="13376810" cy="3993033"/>
          </a:xfrm>
        </p:spPr>
        <p:txBody>
          <a:bodyPr anchor="b"/>
          <a:lstStyle>
            <a:lvl1pPr marL="0" indent="0">
              <a:buNone/>
              <a:defRPr sz="10885" b="1"/>
            </a:lvl1pPr>
            <a:lvl2pPr marL="2086703" indent="0">
              <a:buNone/>
              <a:defRPr sz="9188" b="1"/>
            </a:lvl2pPr>
            <a:lvl3pPr marL="4173404" indent="0">
              <a:buNone/>
              <a:defRPr sz="8199" b="1"/>
            </a:lvl3pPr>
            <a:lvl4pPr marL="6260106" indent="0">
              <a:buNone/>
              <a:defRPr sz="7351" b="1"/>
            </a:lvl4pPr>
            <a:lvl5pPr marL="8346809" indent="0">
              <a:buNone/>
              <a:defRPr sz="7351" b="1"/>
            </a:lvl5pPr>
            <a:lvl6pPr marL="10433510" indent="0">
              <a:buNone/>
              <a:defRPr sz="7351" b="1"/>
            </a:lvl6pPr>
            <a:lvl7pPr marL="12520213" indent="0">
              <a:buNone/>
              <a:defRPr sz="7351" b="1"/>
            </a:lvl7pPr>
            <a:lvl8pPr marL="14606914" indent="0">
              <a:buNone/>
              <a:defRPr sz="7351" b="1"/>
            </a:lvl8pPr>
            <a:lvl9pPr marL="16693617" indent="0">
              <a:buNone/>
              <a:defRPr sz="7351" b="1"/>
            </a:lvl9pPr>
          </a:lstStyle>
          <a:p>
            <a:pPr lvl="0"/>
            <a:r>
              <a:rPr lang="en-US"/>
              <a:t>Click to edit Master text styles</a:t>
            </a:r>
          </a:p>
        </p:txBody>
      </p:sp>
      <p:sp>
        <p:nvSpPr>
          <p:cNvPr id="4" name="Content Placeholder 3"/>
          <p:cNvSpPr>
            <a:spLocks noGrp="1"/>
          </p:cNvSpPr>
          <p:nvPr>
            <p:ph sz="half" idx="2"/>
          </p:nvPr>
        </p:nvSpPr>
        <p:spPr>
          <a:xfrm>
            <a:off x="1513763" y="13574341"/>
            <a:ext cx="13376810" cy="24661708"/>
          </a:xfrm>
        </p:spPr>
        <p:txBody>
          <a:bodyPr/>
          <a:lstStyle>
            <a:lvl1pPr>
              <a:defRPr sz="10885"/>
            </a:lvl1pPr>
            <a:lvl2pPr>
              <a:defRPr sz="9188"/>
            </a:lvl2pPr>
            <a:lvl3pPr>
              <a:defRPr sz="8199"/>
            </a:lvl3pPr>
            <a:lvl4pPr>
              <a:defRPr sz="7351"/>
            </a:lvl4pPr>
            <a:lvl5pPr>
              <a:defRPr sz="7351"/>
            </a:lvl5pPr>
            <a:lvl6pPr>
              <a:defRPr sz="7351"/>
            </a:lvl6pPr>
            <a:lvl7pPr>
              <a:defRPr sz="7351"/>
            </a:lvl7pPr>
            <a:lvl8pPr>
              <a:defRPr sz="7351"/>
            </a:lvl8pPr>
            <a:lvl9pPr>
              <a:defRPr sz="73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79391" y="9581310"/>
            <a:ext cx="13382065" cy="3993033"/>
          </a:xfrm>
        </p:spPr>
        <p:txBody>
          <a:bodyPr anchor="b"/>
          <a:lstStyle>
            <a:lvl1pPr marL="0" indent="0">
              <a:buNone/>
              <a:defRPr sz="10885" b="1"/>
            </a:lvl1pPr>
            <a:lvl2pPr marL="2086703" indent="0">
              <a:buNone/>
              <a:defRPr sz="9188" b="1"/>
            </a:lvl2pPr>
            <a:lvl3pPr marL="4173404" indent="0">
              <a:buNone/>
              <a:defRPr sz="8199" b="1"/>
            </a:lvl3pPr>
            <a:lvl4pPr marL="6260106" indent="0">
              <a:buNone/>
              <a:defRPr sz="7351" b="1"/>
            </a:lvl4pPr>
            <a:lvl5pPr marL="8346809" indent="0">
              <a:buNone/>
              <a:defRPr sz="7351" b="1"/>
            </a:lvl5pPr>
            <a:lvl6pPr marL="10433510" indent="0">
              <a:buNone/>
              <a:defRPr sz="7351" b="1"/>
            </a:lvl6pPr>
            <a:lvl7pPr marL="12520213" indent="0">
              <a:buNone/>
              <a:defRPr sz="7351" b="1"/>
            </a:lvl7pPr>
            <a:lvl8pPr marL="14606914" indent="0">
              <a:buNone/>
              <a:defRPr sz="7351" b="1"/>
            </a:lvl8pPr>
            <a:lvl9pPr marL="16693617" indent="0">
              <a:buNone/>
              <a:defRPr sz="7351" b="1"/>
            </a:lvl9pPr>
          </a:lstStyle>
          <a:p>
            <a:pPr lvl="0"/>
            <a:r>
              <a:rPr lang="en-US"/>
              <a:t>Click to edit Master text styles</a:t>
            </a:r>
          </a:p>
        </p:txBody>
      </p:sp>
      <p:sp>
        <p:nvSpPr>
          <p:cNvPr id="6" name="Content Placeholder 5"/>
          <p:cNvSpPr>
            <a:spLocks noGrp="1"/>
          </p:cNvSpPr>
          <p:nvPr>
            <p:ph sz="quarter" idx="4"/>
          </p:nvPr>
        </p:nvSpPr>
        <p:spPr>
          <a:xfrm>
            <a:off x="15379391" y="13574341"/>
            <a:ext cx="13382065" cy="24661708"/>
          </a:xfrm>
        </p:spPr>
        <p:txBody>
          <a:bodyPr/>
          <a:lstStyle>
            <a:lvl1pPr>
              <a:defRPr sz="10885"/>
            </a:lvl1pPr>
            <a:lvl2pPr>
              <a:defRPr sz="9188"/>
            </a:lvl2pPr>
            <a:lvl3pPr>
              <a:defRPr sz="8199"/>
            </a:lvl3pPr>
            <a:lvl4pPr>
              <a:defRPr sz="7351"/>
            </a:lvl4pPr>
            <a:lvl5pPr>
              <a:defRPr sz="7351"/>
            </a:lvl5pPr>
            <a:lvl6pPr>
              <a:defRPr sz="7351"/>
            </a:lvl6pPr>
            <a:lvl7pPr>
              <a:defRPr sz="7351"/>
            </a:lvl7pPr>
            <a:lvl8pPr>
              <a:defRPr sz="7351"/>
            </a:lvl8pPr>
            <a:lvl9pPr>
              <a:defRPr sz="73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2" y="1704223"/>
            <a:ext cx="9960337" cy="7252860"/>
          </a:xfrm>
        </p:spPr>
        <p:txBody>
          <a:bodyPr anchor="b"/>
          <a:lstStyle>
            <a:lvl1pPr algn="l">
              <a:defRPr sz="9188" b="1"/>
            </a:lvl1pPr>
          </a:lstStyle>
          <a:p>
            <a:r>
              <a:rPr lang="en-US"/>
              <a:t>Click to edit Master title style</a:t>
            </a:r>
            <a:endParaRPr lang="en-GB"/>
          </a:p>
        </p:txBody>
      </p:sp>
      <p:sp>
        <p:nvSpPr>
          <p:cNvPr id="3" name="Content Placeholder 2"/>
          <p:cNvSpPr>
            <a:spLocks noGrp="1"/>
          </p:cNvSpPr>
          <p:nvPr>
            <p:ph idx="1"/>
          </p:nvPr>
        </p:nvSpPr>
        <p:spPr>
          <a:xfrm>
            <a:off x="11836770" y="1704227"/>
            <a:ext cx="16924685" cy="36531826"/>
          </a:xfrm>
        </p:spPr>
        <p:txBody>
          <a:bodyPr/>
          <a:lstStyle>
            <a:lvl1pPr>
              <a:defRPr sz="14560"/>
            </a:lvl1pPr>
            <a:lvl2pPr>
              <a:defRPr sz="12722"/>
            </a:lvl2pPr>
            <a:lvl3pPr>
              <a:defRPr sz="10885"/>
            </a:lvl3pPr>
            <a:lvl4pPr>
              <a:defRPr sz="9188"/>
            </a:lvl4pPr>
            <a:lvl5pPr>
              <a:defRPr sz="9188"/>
            </a:lvl5pPr>
            <a:lvl6pPr>
              <a:defRPr sz="9188"/>
            </a:lvl6pPr>
            <a:lvl7pPr>
              <a:defRPr sz="9188"/>
            </a:lvl7pPr>
            <a:lvl8pPr>
              <a:defRPr sz="9188"/>
            </a:lvl8pPr>
            <a:lvl9pPr>
              <a:defRPr sz="91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513762" y="8957086"/>
            <a:ext cx="9960337" cy="29278966"/>
          </a:xfrm>
        </p:spPr>
        <p:txBody>
          <a:bodyPr/>
          <a:lstStyle>
            <a:lvl1pPr marL="0" indent="0">
              <a:buNone/>
              <a:defRPr sz="6361"/>
            </a:lvl1pPr>
            <a:lvl2pPr marL="2086703" indent="0">
              <a:buNone/>
              <a:defRPr sz="5513"/>
            </a:lvl2pPr>
            <a:lvl3pPr marL="4173404" indent="0">
              <a:buNone/>
              <a:defRPr sz="4524"/>
            </a:lvl3pPr>
            <a:lvl4pPr marL="6260106" indent="0">
              <a:buNone/>
              <a:defRPr sz="4099"/>
            </a:lvl4pPr>
            <a:lvl5pPr marL="8346809" indent="0">
              <a:buNone/>
              <a:defRPr sz="4099"/>
            </a:lvl5pPr>
            <a:lvl6pPr marL="10433510" indent="0">
              <a:buNone/>
              <a:defRPr sz="4099"/>
            </a:lvl6pPr>
            <a:lvl7pPr marL="12520213" indent="0">
              <a:buNone/>
              <a:defRPr sz="4099"/>
            </a:lvl7pPr>
            <a:lvl8pPr marL="14606914" indent="0">
              <a:buNone/>
              <a:defRPr sz="4099"/>
            </a:lvl8pPr>
            <a:lvl9pPr marL="16693617" indent="0">
              <a:buNone/>
              <a:defRPr sz="4099"/>
            </a:lvl9pPr>
          </a:lstStyle>
          <a:p>
            <a:pPr lvl="0"/>
            <a:r>
              <a:rPr lang="en-US"/>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153" y="29962633"/>
            <a:ext cx="18165128" cy="3537259"/>
          </a:xfrm>
        </p:spPr>
        <p:txBody>
          <a:bodyPr anchor="b"/>
          <a:lstStyle>
            <a:lvl1pPr algn="l">
              <a:defRPr sz="9188" b="1"/>
            </a:lvl1pPr>
          </a:lstStyle>
          <a:p>
            <a:r>
              <a:rPr lang="en-US"/>
              <a:t>Click to edit Master title style</a:t>
            </a:r>
            <a:endParaRPr lang="en-GB"/>
          </a:p>
        </p:txBody>
      </p:sp>
      <p:sp>
        <p:nvSpPr>
          <p:cNvPr id="3" name="Picture Placeholder 2"/>
          <p:cNvSpPr>
            <a:spLocks noGrp="1"/>
          </p:cNvSpPr>
          <p:nvPr>
            <p:ph type="pic" idx="1"/>
          </p:nvPr>
        </p:nvSpPr>
        <p:spPr>
          <a:xfrm>
            <a:off x="5934153" y="3824596"/>
            <a:ext cx="18165128" cy="25682258"/>
          </a:xfrm>
        </p:spPr>
        <p:txBody>
          <a:bodyPr/>
          <a:lstStyle>
            <a:lvl1pPr marL="0" indent="0">
              <a:buNone/>
              <a:defRPr sz="14560"/>
            </a:lvl1pPr>
            <a:lvl2pPr marL="2086703" indent="0">
              <a:buNone/>
              <a:defRPr sz="12722"/>
            </a:lvl2pPr>
            <a:lvl3pPr marL="4173404" indent="0">
              <a:buNone/>
              <a:defRPr sz="10885"/>
            </a:lvl3pPr>
            <a:lvl4pPr marL="6260106" indent="0">
              <a:buNone/>
              <a:defRPr sz="9188"/>
            </a:lvl4pPr>
            <a:lvl5pPr marL="8346809" indent="0">
              <a:buNone/>
              <a:defRPr sz="9188"/>
            </a:lvl5pPr>
            <a:lvl6pPr marL="10433510" indent="0">
              <a:buNone/>
              <a:defRPr sz="9188"/>
            </a:lvl6pPr>
            <a:lvl7pPr marL="12520213" indent="0">
              <a:buNone/>
              <a:defRPr sz="9188"/>
            </a:lvl7pPr>
            <a:lvl8pPr marL="14606914" indent="0">
              <a:buNone/>
              <a:defRPr sz="9188"/>
            </a:lvl8pPr>
            <a:lvl9pPr marL="16693617" indent="0">
              <a:buNone/>
              <a:defRPr sz="9188"/>
            </a:lvl9pPr>
          </a:lstStyle>
          <a:p>
            <a:endParaRPr lang="en-GB"/>
          </a:p>
        </p:txBody>
      </p:sp>
      <p:sp>
        <p:nvSpPr>
          <p:cNvPr id="4" name="Text Placeholder 3"/>
          <p:cNvSpPr>
            <a:spLocks noGrp="1"/>
          </p:cNvSpPr>
          <p:nvPr>
            <p:ph type="body" sz="half" idx="2"/>
          </p:nvPr>
        </p:nvSpPr>
        <p:spPr>
          <a:xfrm>
            <a:off x="5934153" y="33499894"/>
            <a:ext cx="18165128" cy="5023494"/>
          </a:xfrm>
        </p:spPr>
        <p:txBody>
          <a:bodyPr/>
          <a:lstStyle>
            <a:lvl1pPr marL="0" indent="0">
              <a:buNone/>
              <a:defRPr sz="6361"/>
            </a:lvl1pPr>
            <a:lvl2pPr marL="2086703" indent="0">
              <a:buNone/>
              <a:defRPr sz="5513"/>
            </a:lvl2pPr>
            <a:lvl3pPr marL="4173404" indent="0">
              <a:buNone/>
              <a:defRPr sz="4524"/>
            </a:lvl3pPr>
            <a:lvl4pPr marL="6260106" indent="0">
              <a:buNone/>
              <a:defRPr sz="4099"/>
            </a:lvl4pPr>
            <a:lvl5pPr marL="8346809" indent="0">
              <a:buNone/>
              <a:defRPr sz="4099"/>
            </a:lvl5pPr>
            <a:lvl6pPr marL="10433510" indent="0">
              <a:buNone/>
              <a:defRPr sz="4099"/>
            </a:lvl6pPr>
            <a:lvl7pPr marL="12520213" indent="0">
              <a:buNone/>
              <a:defRPr sz="4099"/>
            </a:lvl7pPr>
            <a:lvl8pPr marL="14606914" indent="0">
              <a:buNone/>
              <a:defRPr sz="4099"/>
            </a:lvl8pPr>
            <a:lvl9pPr marL="16693617" indent="0">
              <a:buNone/>
              <a:defRPr sz="4099"/>
            </a:lvl9pPr>
          </a:lstStyle>
          <a:p>
            <a:pPr lvl="0"/>
            <a:r>
              <a:rPr lang="en-US"/>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761" y="1714137"/>
            <a:ext cx="27247692" cy="7133961"/>
          </a:xfrm>
          <a:prstGeom prst="rect">
            <a:avLst/>
          </a:prstGeom>
        </p:spPr>
        <p:txBody>
          <a:bodyPr vert="horz" lIns="295232" tIns="147616" rIns="295232" bIns="14761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513761" y="9987548"/>
            <a:ext cx="27247692" cy="28248505"/>
          </a:xfrm>
          <a:prstGeom prst="rect">
            <a:avLst/>
          </a:prstGeom>
        </p:spPr>
        <p:txBody>
          <a:bodyPr vert="horz" lIns="295232" tIns="147616" rIns="295232" bIns="1476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513761" y="39672750"/>
            <a:ext cx="7064216" cy="2278904"/>
          </a:xfrm>
          <a:prstGeom prst="rect">
            <a:avLst/>
          </a:prstGeom>
        </p:spPr>
        <p:txBody>
          <a:bodyPr vert="horz" lIns="295232" tIns="147616" rIns="295232" bIns="147616" rtlCol="0" anchor="ctr"/>
          <a:lstStyle>
            <a:lvl1pPr algn="l">
              <a:defRPr sz="5513">
                <a:solidFill>
                  <a:schemeClr val="tx1">
                    <a:tint val="75000"/>
                  </a:schemeClr>
                </a:solidFill>
              </a:defRPr>
            </a:lvl1pPr>
          </a:lstStyle>
          <a:p>
            <a:fld id="{0EC361F0-C884-4461-819F-66D6A6A148FC}" type="datetimeFigureOut">
              <a:rPr lang="en-GB" smtClean="0"/>
              <a:pPr/>
              <a:t>19/10/2023</a:t>
            </a:fld>
            <a:endParaRPr lang="en-GB"/>
          </a:p>
        </p:txBody>
      </p:sp>
      <p:sp>
        <p:nvSpPr>
          <p:cNvPr id="5" name="Footer Placeholder 4"/>
          <p:cNvSpPr>
            <a:spLocks noGrp="1"/>
          </p:cNvSpPr>
          <p:nvPr>
            <p:ph type="ftr" sz="quarter" idx="3"/>
          </p:nvPr>
        </p:nvSpPr>
        <p:spPr>
          <a:xfrm>
            <a:off x="10344034" y="39672750"/>
            <a:ext cx="9587151" cy="2278904"/>
          </a:xfrm>
          <a:prstGeom prst="rect">
            <a:avLst/>
          </a:prstGeom>
        </p:spPr>
        <p:txBody>
          <a:bodyPr vert="horz" lIns="295232" tIns="147616" rIns="295232" bIns="147616" rtlCol="0" anchor="ctr"/>
          <a:lstStyle>
            <a:lvl1pPr algn="ctr">
              <a:defRPr sz="551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697237" y="39672750"/>
            <a:ext cx="7064216" cy="2278904"/>
          </a:xfrm>
          <a:prstGeom prst="rect">
            <a:avLst/>
          </a:prstGeom>
        </p:spPr>
        <p:txBody>
          <a:bodyPr vert="horz" lIns="295232" tIns="147616" rIns="295232" bIns="147616" rtlCol="0" anchor="ctr"/>
          <a:lstStyle>
            <a:lvl1pPr algn="r">
              <a:defRPr sz="5513">
                <a:solidFill>
                  <a:schemeClr val="tx1">
                    <a:tint val="75000"/>
                  </a:schemeClr>
                </a:solidFill>
              </a:defRPr>
            </a:lvl1pPr>
          </a:lstStyle>
          <a:p>
            <a:fld id="{B83949E1-0D25-4E06-9B23-503CBABBFB4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3404" rtl="0" eaLnBrk="1" latinLnBrk="0" hangingPunct="1">
        <a:spcBef>
          <a:spcPct val="0"/>
        </a:spcBef>
        <a:buNone/>
        <a:defRPr sz="20073" kern="1200">
          <a:solidFill>
            <a:schemeClr val="tx1"/>
          </a:solidFill>
          <a:latin typeface="+mj-lt"/>
          <a:ea typeface="+mj-ea"/>
          <a:cs typeface="+mj-cs"/>
        </a:defRPr>
      </a:lvl1pPr>
    </p:titleStyle>
    <p:bodyStyle>
      <a:lvl1pPr marL="1565026" indent="-1565026" algn="l" defTabSz="4173404" rtl="0" eaLnBrk="1" latinLnBrk="0" hangingPunct="1">
        <a:spcBef>
          <a:spcPct val="20000"/>
        </a:spcBef>
        <a:buFont typeface="Arial" pitchFamily="34" charset="0"/>
        <a:buChar char="•"/>
        <a:defRPr sz="14560" kern="1200">
          <a:solidFill>
            <a:schemeClr val="tx1"/>
          </a:solidFill>
          <a:latin typeface="+mn-lt"/>
          <a:ea typeface="+mn-ea"/>
          <a:cs typeface="+mn-cs"/>
        </a:defRPr>
      </a:lvl1pPr>
      <a:lvl2pPr marL="3390891" indent="-1304189" algn="l" defTabSz="4173404" rtl="0" eaLnBrk="1" latinLnBrk="0" hangingPunct="1">
        <a:spcBef>
          <a:spcPct val="20000"/>
        </a:spcBef>
        <a:buFont typeface="Arial" pitchFamily="34" charset="0"/>
        <a:buChar char="–"/>
        <a:defRPr sz="12722" kern="1200">
          <a:solidFill>
            <a:schemeClr val="tx1"/>
          </a:solidFill>
          <a:latin typeface="+mn-lt"/>
          <a:ea typeface="+mn-ea"/>
          <a:cs typeface="+mn-cs"/>
        </a:defRPr>
      </a:lvl2pPr>
      <a:lvl3pPr marL="5216755" indent="-1043351" algn="l" defTabSz="4173404" rtl="0" eaLnBrk="1" latinLnBrk="0" hangingPunct="1">
        <a:spcBef>
          <a:spcPct val="20000"/>
        </a:spcBef>
        <a:buFont typeface="Arial" pitchFamily="34" charset="0"/>
        <a:buChar char="•"/>
        <a:defRPr sz="10885" kern="1200">
          <a:solidFill>
            <a:schemeClr val="tx1"/>
          </a:solidFill>
          <a:latin typeface="+mn-lt"/>
          <a:ea typeface="+mn-ea"/>
          <a:cs typeface="+mn-cs"/>
        </a:defRPr>
      </a:lvl3pPr>
      <a:lvl4pPr marL="7303458"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4pPr>
      <a:lvl5pPr marL="9390159"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5pPr>
      <a:lvl6pPr marL="11476861"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6pPr>
      <a:lvl7pPr marL="13563564"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7pPr>
      <a:lvl8pPr marL="15650265"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8pPr>
      <a:lvl9pPr marL="17736968" indent="-1043351" algn="l" defTabSz="4173404" rtl="0" eaLnBrk="1" latinLnBrk="0" hangingPunct="1">
        <a:spcBef>
          <a:spcPct val="20000"/>
        </a:spcBef>
        <a:buFont typeface="Arial" pitchFamily="34" charset="0"/>
        <a:buChar char="•"/>
        <a:defRPr sz="9188" kern="1200">
          <a:solidFill>
            <a:schemeClr val="tx1"/>
          </a:solidFill>
          <a:latin typeface="+mn-lt"/>
          <a:ea typeface="+mn-ea"/>
          <a:cs typeface="+mn-cs"/>
        </a:defRPr>
      </a:lvl9pPr>
    </p:bodyStyle>
    <p:otherStyle>
      <a:defPPr>
        <a:defRPr lang="en-US"/>
      </a:defPPr>
      <a:lvl1pPr marL="0" algn="l" defTabSz="4173404" rtl="0" eaLnBrk="1" latinLnBrk="0" hangingPunct="1">
        <a:defRPr sz="8199" kern="1200">
          <a:solidFill>
            <a:schemeClr val="tx1"/>
          </a:solidFill>
          <a:latin typeface="+mn-lt"/>
          <a:ea typeface="+mn-ea"/>
          <a:cs typeface="+mn-cs"/>
        </a:defRPr>
      </a:lvl1pPr>
      <a:lvl2pPr marL="2086703" algn="l" defTabSz="4173404" rtl="0" eaLnBrk="1" latinLnBrk="0" hangingPunct="1">
        <a:defRPr sz="8199" kern="1200">
          <a:solidFill>
            <a:schemeClr val="tx1"/>
          </a:solidFill>
          <a:latin typeface="+mn-lt"/>
          <a:ea typeface="+mn-ea"/>
          <a:cs typeface="+mn-cs"/>
        </a:defRPr>
      </a:lvl2pPr>
      <a:lvl3pPr marL="4173404" algn="l" defTabSz="4173404" rtl="0" eaLnBrk="1" latinLnBrk="0" hangingPunct="1">
        <a:defRPr sz="8199" kern="1200">
          <a:solidFill>
            <a:schemeClr val="tx1"/>
          </a:solidFill>
          <a:latin typeface="+mn-lt"/>
          <a:ea typeface="+mn-ea"/>
          <a:cs typeface="+mn-cs"/>
        </a:defRPr>
      </a:lvl3pPr>
      <a:lvl4pPr marL="6260106" algn="l" defTabSz="4173404" rtl="0" eaLnBrk="1" latinLnBrk="0" hangingPunct="1">
        <a:defRPr sz="8199" kern="1200">
          <a:solidFill>
            <a:schemeClr val="tx1"/>
          </a:solidFill>
          <a:latin typeface="+mn-lt"/>
          <a:ea typeface="+mn-ea"/>
          <a:cs typeface="+mn-cs"/>
        </a:defRPr>
      </a:lvl4pPr>
      <a:lvl5pPr marL="8346809" algn="l" defTabSz="4173404" rtl="0" eaLnBrk="1" latinLnBrk="0" hangingPunct="1">
        <a:defRPr sz="8199" kern="1200">
          <a:solidFill>
            <a:schemeClr val="tx1"/>
          </a:solidFill>
          <a:latin typeface="+mn-lt"/>
          <a:ea typeface="+mn-ea"/>
          <a:cs typeface="+mn-cs"/>
        </a:defRPr>
      </a:lvl5pPr>
      <a:lvl6pPr marL="10433510" algn="l" defTabSz="4173404" rtl="0" eaLnBrk="1" latinLnBrk="0" hangingPunct="1">
        <a:defRPr sz="8199" kern="1200">
          <a:solidFill>
            <a:schemeClr val="tx1"/>
          </a:solidFill>
          <a:latin typeface="+mn-lt"/>
          <a:ea typeface="+mn-ea"/>
          <a:cs typeface="+mn-cs"/>
        </a:defRPr>
      </a:lvl6pPr>
      <a:lvl7pPr marL="12520213" algn="l" defTabSz="4173404" rtl="0" eaLnBrk="1" latinLnBrk="0" hangingPunct="1">
        <a:defRPr sz="8199" kern="1200">
          <a:solidFill>
            <a:schemeClr val="tx1"/>
          </a:solidFill>
          <a:latin typeface="+mn-lt"/>
          <a:ea typeface="+mn-ea"/>
          <a:cs typeface="+mn-cs"/>
        </a:defRPr>
      </a:lvl7pPr>
      <a:lvl8pPr marL="14606914" algn="l" defTabSz="4173404" rtl="0" eaLnBrk="1" latinLnBrk="0" hangingPunct="1">
        <a:defRPr sz="8199" kern="1200">
          <a:solidFill>
            <a:schemeClr val="tx1"/>
          </a:solidFill>
          <a:latin typeface="+mn-lt"/>
          <a:ea typeface="+mn-ea"/>
          <a:cs typeface="+mn-cs"/>
        </a:defRPr>
      </a:lvl8pPr>
      <a:lvl9pPr marL="16693617" algn="l" defTabSz="4173404" rtl="0" eaLnBrk="1" latinLnBrk="0" hangingPunct="1">
        <a:defRPr sz="81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6E5B62-71E8-60CB-5D09-5DFF97D123DF}"/>
              </a:ext>
            </a:extLst>
          </p:cNvPr>
          <p:cNvSpPr/>
          <p:nvPr/>
        </p:nvSpPr>
        <p:spPr>
          <a:xfrm>
            <a:off x="267147" y="18319759"/>
            <a:ext cx="14747255" cy="105836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8200">
              <a:cs typeface="Calibri"/>
            </a:endParaRPr>
          </a:p>
        </p:txBody>
      </p:sp>
      <p:pic>
        <p:nvPicPr>
          <p:cNvPr id="7" name="Picture 6" descr="Text&#10;&#10;Description automatically generated">
            <a:extLst>
              <a:ext uri="{FF2B5EF4-FFF2-40B4-BE49-F238E27FC236}">
                <a16:creationId xmlns:a16="http://schemas.microsoft.com/office/drawing/2014/main" id="{0460A882-CDD3-4F99-98A3-DFA942297F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749908" y="127670"/>
            <a:ext cx="7452690" cy="1818856"/>
          </a:xfrm>
          <a:prstGeom prst="rect">
            <a:avLst/>
          </a:prstGeom>
        </p:spPr>
      </p:pic>
      <p:cxnSp>
        <p:nvCxnSpPr>
          <p:cNvPr id="12" name="Straight Connector 11">
            <a:extLst>
              <a:ext uri="{FF2B5EF4-FFF2-40B4-BE49-F238E27FC236}">
                <a16:creationId xmlns:a16="http://schemas.microsoft.com/office/drawing/2014/main" id="{A4408C41-0C2D-489F-B213-EE23113D1E91}"/>
              </a:ext>
            </a:extLst>
          </p:cNvPr>
          <p:cNvCxnSpPr>
            <a:cxnSpLocks/>
          </p:cNvCxnSpPr>
          <p:nvPr/>
        </p:nvCxnSpPr>
        <p:spPr>
          <a:xfrm>
            <a:off x="581567" y="2463777"/>
            <a:ext cx="29816" cy="6868034"/>
          </a:xfrm>
          <a:prstGeom prst="line">
            <a:avLst/>
          </a:prstGeom>
          <a:ln w="38100">
            <a:solidFill>
              <a:srgbClr val="425563"/>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1BB0217-F66C-AE66-9006-9818D4335FBA}"/>
              </a:ext>
            </a:extLst>
          </p:cNvPr>
          <p:cNvSpPr txBox="1"/>
          <p:nvPr/>
        </p:nvSpPr>
        <p:spPr>
          <a:xfrm>
            <a:off x="1090525" y="1858111"/>
            <a:ext cx="13513864" cy="6001643"/>
          </a:xfrm>
          <a:prstGeom prst="rect">
            <a:avLst/>
          </a:prstGeom>
          <a:noFill/>
        </p:spPr>
        <p:txBody>
          <a:bodyPr wrap="square" lIns="91440" tIns="45720" rIns="91440" bIns="45720" rtlCol="0" anchor="t">
            <a:spAutoFit/>
          </a:bodyPr>
          <a:lstStyle/>
          <a:p>
            <a:r>
              <a:rPr lang="en-GB" sz="9600" b="1" dirty="0">
                <a:solidFill>
                  <a:srgbClr val="425563"/>
                </a:solidFill>
              </a:rPr>
              <a:t>Medicines advice out-of-hours - supporting the </a:t>
            </a:r>
            <a:br>
              <a:rPr lang="en-GB" sz="9600" b="1" dirty="0">
                <a:solidFill>
                  <a:srgbClr val="425563"/>
                </a:solidFill>
              </a:rPr>
            </a:br>
            <a:r>
              <a:rPr lang="en-GB" sz="9600" b="1" dirty="0">
                <a:solidFill>
                  <a:srgbClr val="425563"/>
                </a:solidFill>
              </a:rPr>
              <a:t>on-call workforce to make safe decisions  </a:t>
            </a:r>
            <a:endParaRPr lang="en-GB" sz="9600" b="1" dirty="0">
              <a:solidFill>
                <a:srgbClr val="425563"/>
              </a:solidFill>
              <a:cs typeface="Calibri"/>
            </a:endParaRPr>
          </a:p>
        </p:txBody>
      </p:sp>
      <p:sp>
        <p:nvSpPr>
          <p:cNvPr id="15" name="TextBox 14">
            <a:extLst>
              <a:ext uri="{FF2B5EF4-FFF2-40B4-BE49-F238E27FC236}">
                <a16:creationId xmlns:a16="http://schemas.microsoft.com/office/drawing/2014/main" id="{B130D36F-1589-736A-4F95-A57067BECEB3}"/>
              </a:ext>
            </a:extLst>
          </p:cNvPr>
          <p:cNvSpPr txBox="1"/>
          <p:nvPr/>
        </p:nvSpPr>
        <p:spPr>
          <a:xfrm>
            <a:off x="466533" y="10082204"/>
            <a:ext cx="14047085" cy="788549"/>
          </a:xfrm>
          <a:prstGeom prst="rect">
            <a:avLst/>
          </a:prstGeom>
          <a:noFill/>
        </p:spPr>
        <p:txBody>
          <a:bodyPr wrap="square" lIns="91440" tIns="45720" rIns="91440" bIns="45720" rtlCol="0" anchor="t">
            <a:spAutoFit/>
          </a:bodyPr>
          <a:lstStyle/>
          <a:p>
            <a:r>
              <a:rPr lang="en-GB" sz="4500" b="1" u="sng" dirty="0">
                <a:solidFill>
                  <a:srgbClr val="425563"/>
                </a:solidFill>
              </a:rPr>
              <a:t>INTRODUCTION</a:t>
            </a:r>
            <a:endParaRPr lang="en-GB" sz="4500" b="1" u="sng" dirty="0">
              <a:solidFill>
                <a:srgbClr val="425563"/>
              </a:solidFill>
              <a:cs typeface="Calibri"/>
            </a:endParaRPr>
          </a:p>
        </p:txBody>
      </p:sp>
      <p:sp>
        <p:nvSpPr>
          <p:cNvPr id="18" name="TextBox 17">
            <a:extLst>
              <a:ext uri="{FF2B5EF4-FFF2-40B4-BE49-F238E27FC236}">
                <a16:creationId xmlns:a16="http://schemas.microsoft.com/office/drawing/2014/main" id="{F0DA3B4D-CB29-8943-25B3-230E13F8A3BC}"/>
              </a:ext>
            </a:extLst>
          </p:cNvPr>
          <p:cNvSpPr txBox="1"/>
          <p:nvPr/>
        </p:nvSpPr>
        <p:spPr>
          <a:xfrm>
            <a:off x="381254" y="10933121"/>
            <a:ext cx="14521736" cy="6609502"/>
          </a:xfrm>
          <a:prstGeom prst="rect">
            <a:avLst/>
          </a:prstGeom>
          <a:noFill/>
        </p:spPr>
        <p:txBody>
          <a:bodyPr wrap="square" lIns="91440" tIns="45720" rIns="91440" bIns="45720" rtlCol="0" anchor="t">
            <a:spAutoFit/>
          </a:bodyPr>
          <a:lstStyle/>
          <a:p>
            <a:pPr algn="just"/>
            <a:r>
              <a:rPr lang="en-GB" sz="3850" b="0" i="0" dirty="0">
                <a:solidFill>
                  <a:srgbClr val="000000"/>
                </a:solidFill>
                <a:effectLst/>
                <a:latin typeface="Calibri"/>
                <a:cs typeface="Arial"/>
              </a:rPr>
              <a:t>Medicines advice is an integral part of the NHS pharmacy on-call service which is typically delivered by newly qualified staff.</a:t>
            </a:r>
            <a:r>
              <a:rPr lang="en-GB" sz="3850" b="0" i="0" baseline="30000" dirty="0">
                <a:solidFill>
                  <a:srgbClr val="000000"/>
                </a:solidFill>
                <a:effectLst/>
                <a:latin typeface="Calibri"/>
                <a:cs typeface="Arial"/>
              </a:rPr>
              <a:t>1</a:t>
            </a:r>
            <a:r>
              <a:rPr lang="en-GB" sz="3850" b="0" i="0" dirty="0">
                <a:solidFill>
                  <a:srgbClr val="000000"/>
                </a:solidFill>
                <a:effectLst/>
                <a:latin typeface="Calibri"/>
                <a:cs typeface="Arial"/>
              </a:rPr>
              <a:t> Thorough training for this role is crucial prior to starting, to ensure that pharmacists are equipped with the knowledge and skills to solve clinical problems that may arise out-of-hours. </a:t>
            </a:r>
            <a:r>
              <a:rPr lang="en-GB" sz="3850" b="0" i="0" dirty="0">
                <a:solidFill>
                  <a:srgbClr val="212121"/>
                </a:solidFill>
                <a:effectLst/>
                <a:latin typeface="Calibri"/>
                <a:cs typeface="Arial"/>
              </a:rPr>
              <a:t>At UHS, pharmacists undergo a structured face-to-face teaching programme and complete a module on the Medicines Learning Portal before starting an on-call role. This service evaluation study aimed to understand the type of medicines advice enquiries received out-of-hours, the information resources used, and answers given </a:t>
            </a:r>
            <a:r>
              <a:rPr lang="en-GB" sz="3850" b="0" i="0" dirty="0">
                <a:solidFill>
                  <a:srgbClr val="000000"/>
                </a:solidFill>
                <a:effectLst/>
                <a:latin typeface="Calibri"/>
                <a:cs typeface="Arial"/>
              </a:rPr>
              <a:t>to ensure that the teaching remains relevant and that our pharmacists are trained to undertake this role effectively and safely.</a:t>
            </a:r>
            <a:endParaRPr lang="en-GB" sz="3850" dirty="0">
              <a:latin typeface="Calibri"/>
              <a:cs typeface="Arial"/>
            </a:endParaRPr>
          </a:p>
        </p:txBody>
      </p:sp>
      <p:sp>
        <p:nvSpPr>
          <p:cNvPr id="19" name="TextBox 18">
            <a:extLst>
              <a:ext uri="{FF2B5EF4-FFF2-40B4-BE49-F238E27FC236}">
                <a16:creationId xmlns:a16="http://schemas.microsoft.com/office/drawing/2014/main" id="{974AB1EE-8837-E1B2-0A8B-E4FD43EC2196}"/>
              </a:ext>
            </a:extLst>
          </p:cNvPr>
          <p:cNvSpPr txBox="1"/>
          <p:nvPr/>
        </p:nvSpPr>
        <p:spPr>
          <a:xfrm>
            <a:off x="855905" y="8151378"/>
            <a:ext cx="14047085" cy="584775"/>
          </a:xfrm>
          <a:prstGeom prst="rect">
            <a:avLst/>
          </a:prstGeom>
          <a:noFill/>
        </p:spPr>
        <p:txBody>
          <a:bodyPr wrap="square" lIns="91440" tIns="45720" rIns="91440" bIns="45720" rtlCol="0" anchor="t">
            <a:spAutoFit/>
          </a:bodyPr>
          <a:lstStyle/>
          <a:p>
            <a:r>
              <a:rPr lang="en-GB" sz="3200" b="1" u="sng" dirty="0">
                <a:solidFill>
                  <a:srgbClr val="425563"/>
                </a:solidFill>
              </a:rPr>
              <a:t>Authors</a:t>
            </a:r>
            <a:endParaRPr lang="en-GB" sz="3200" b="1" u="sng" dirty="0">
              <a:solidFill>
                <a:srgbClr val="425563"/>
              </a:solidFill>
              <a:cs typeface="Calibri"/>
            </a:endParaRPr>
          </a:p>
        </p:txBody>
      </p:sp>
      <p:sp>
        <p:nvSpPr>
          <p:cNvPr id="20" name="TextBox 19">
            <a:extLst>
              <a:ext uri="{FF2B5EF4-FFF2-40B4-BE49-F238E27FC236}">
                <a16:creationId xmlns:a16="http://schemas.microsoft.com/office/drawing/2014/main" id="{6D4D7E62-97C9-E772-9E01-EBF423475DA6}"/>
              </a:ext>
            </a:extLst>
          </p:cNvPr>
          <p:cNvSpPr txBox="1"/>
          <p:nvPr/>
        </p:nvSpPr>
        <p:spPr>
          <a:xfrm>
            <a:off x="918407" y="8947091"/>
            <a:ext cx="13843506" cy="769441"/>
          </a:xfrm>
          <a:prstGeom prst="rect">
            <a:avLst/>
          </a:prstGeom>
          <a:noFill/>
        </p:spPr>
        <p:txBody>
          <a:bodyPr wrap="square" lIns="91440" tIns="45720" rIns="91440" bIns="45720" rtlCol="0" anchor="t">
            <a:spAutoFit/>
          </a:bodyPr>
          <a:lstStyle/>
          <a:p>
            <a:pPr algn="just"/>
            <a:r>
              <a:rPr lang="en-GB" sz="2200" dirty="0">
                <a:solidFill>
                  <a:srgbClr val="000000"/>
                </a:solidFill>
                <a:latin typeface="Calibri"/>
                <a:cs typeface="Arial"/>
              </a:rPr>
              <a:t>Trainee pharmacist: </a:t>
            </a:r>
            <a:r>
              <a:rPr lang="en-GB" sz="2200" b="0" i="0" dirty="0">
                <a:solidFill>
                  <a:srgbClr val="000000"/>
                </a:solidFill>
                <a:effectLst/>
                <a:latin typeface="Calibri"/>
                <a:cs typeface="Arial"/>
              </a:rPr>
              <a:t>Sally </a:t>
            </a:r>
            <a:r>
              <a:rPr lang="en-GB" sz="2200" dirty="0">
                <a:solidFill>
                  <a:srgbClr val="000000"/>
                </a:solidFill>
                <a:latin typeface="Calibri"/>
                <a:cs typeface="Arial"/>
              </a:rPr>
              <a:t>Badin,</a:t>
            </a:r>
            <a:r>
              <a:rPr lang="en-GB" sz="2200" b="0" i="0" dirty="0">
                <a:solidFill>
                  <a:srgbClr val="000000"/>
                </a:solidFill>
                <a:effectLst/>
                <a:latin typeface="Calibri"/>
                <a:cs typeface="Arial"/>
              </a:rPr>
              <a:t> Supervising pharmacists: Angela </a:t>
            </a:r>
            <a:r>
              <a:rPr lang="en-GB" sz="2200" b="0" i="0" dirty="0" err="1">
                <a:solidFill>
                  <a:srgbClr val="000000"/>
                </a:solidFill>
                <a:effectLst/>
                <a:latin typeface="Calibri"/>
                <a:cs typeface="Arial"/>
              </a:rPr>
              <a:t>Badiani</a:t>
            </a:r>
            <a:r>
              <a:rPr lang="en-GB" sz="2200" b="0" i="0" dirty="0">
                <a:solidFill>
                  <a:srgbClr val="000000"/>
                </a:solidFill>
                <a:effectLst/>
                <a:latin typeface="Calibri"/>
                <a:cs typeface="Arial"/>
              </a:rPr>
              <a:t>, </a:t>
            </a:r>
            <a:r>
              <a:rPr lang="en-GB" sz="2200" b="0" i="0" dirty="0">
                <a:solidFill>
                  <a:srgbClr val="000000"/>
                </a:solidFill>
                <a:effectLst/>
                <a:latin typeface="Calibri"/>
                <a:cs typeface="Calibri"/>
              </a:rPr>
              <a:t>Lauren Williams</a:t>
            </a:r>
          </a:p>
          <a:p>
            <a:pPr algn="just"/>
            <a:r>
              <a:rPr lang="en-GB" sz="2200" dirty="0">
                <a:solidFill>
                  <a:srgbClr val="000000"/>
                </a:solidFill>
                <a:latin typeface="Calibri"/>
                <a:cs typeface="Calibri"/>
              </a:rPr>
              <a:t>University Hospital Southampton NHS Trust</a:t>
            </a:r>
            <a:r>
              <a:rPr lang="en-GB" sz="2200" dirty="0">
                <a:solidFill>
                  <a:srgbClr val="000000"/>
                </a:solidFill>
                <a:latin typeface="Calibri"/>
                <a:cs typeface="Arial"/>
              </a:rPr>
              <a:t> </a:t>
            </a:r>
            <a:endParaRPr lang="en-GB" sz="2200" dirty="0">
              <a:latin typeface="Calibri"/>
              <a:cs typeface="Calibri"/>
            </a:endParaRPr>
          </a:p>
        </p:txBody>
      </p:sp>
      <p:sp>
        <p:nvSpPr>
          <p:cNvPr id="24" name="TextBox 23">
            <a:extLst>
              <a:ext uri="{FF2B5EF4-FFF2-40B4-BE49-F238E27FC236}">
                <a16:creationId xmlns:a16="http://schemas.microsoft.com/office/drawing/2014/main" id="{5DCBA986-B795-7D3A-D62A-6849AF82CAB5}"/>
              </a:ext>
            </a:extLst>
          </p:cNvPr>
          <p:cNvSpPr txBox="1"/>
          <p:nvPr/>
        </p:nvSpPr>
        <p:spPr>
          <a:xfrm>
            <a:off x="662475" y="18598862"/>
            <a:ext cx="4326640" cy="788549"/>
          </a:xfrm>
          <a:prstGeom prst="rect">
            <a:avLst/>
          </a:prstGeom>
          <a:noFill/>
        </p:spPr>
        <p:txBody>
          <a:bodyPr wrap="square" lIns="91440" tIns="45720" rIns="91440" bIns="45720" rtlCol="0" anchor="t">
            <a:spAutoFit/>
          </a:bodyPr>
          <a:lstStyle/>
          <a:p>
            <a:r>
              <a:rPr lang="en-GB" sz="4500" b="1" u="sng" dirty="0">
                <a:solidFill>
                  <a:srgbClr val="425563"/>
                </a:solidFill>
              </a:rPr>
              <a:t>OBJECTIVES</a:t>
            </a:r>
            <a:endParaRPr lang="en-GB" sz="4500" b="1" u="sng" dirty="0">
              <a:solidFill>
                <a:srgbClr val="425563"/>
              </a:solidFill>
              <a:cs typeface="Calibri"/>
            </a:endParaRPr>
          </a:p>
        </p:txBody>
      </p:sp>
      <p:sp>
        <p:nvSpPr>
          <p:cNvPr id="26" name="TextBox 25">
            <a:extLst>
              <a:ext uri="{FF2B5EF4-FFF2-40B4-BE49-F238E27FC236}">
                <a16:creationId xmlns:a16="http://schemas.microsoft.com/office/drawing/2014/main" id="{4AE21FD7-4E4C-6866-D8F6-E35C353EADFF}"/>
              </a:ext>
            </a:extLst>
          </p:cNvPr>
          <p:cNvSpPr txBox="1"/>
          <p:nvPr/>
        </p:nvSpPr>
        <p:spPr>
          <a:xfrm>
            <a:off x="656519" y="19629742"/>
            <a:ext cx="6289212" cy="9210214"/>
          </a:xfrm>
          <a:prstGeom prst="rect">
            <a:avLst/>
          </a:prstGeom>
          <a:noFill/>
        </p:spPr>
        <p:txBody>
          <a:bodyPr wrap="square" lIns="91440" tIns="45720" rIns="91440" bIns="45720" rtlCol="0" anchor="t">
            <a:spAutoFit/>
          </a:bodyPr>
          <a:lstStyle/>
          <a:p>
            <a:pPr rtl="0" fontAlgn="base">
              <a:buFont typeface="Arial" panose="020B0604020202020204" pitchFamily="34" charset="0"/>
              <a:buChar char="•"/>
            </a:pPr>
            <a:r>
              <a:rPr lang="en-GB" sz="3850" b="0" i="0" dirty="0">
                <a:solidFill>
                  <a:srgbClr val="425563"/>
                </a:solidFill>
                <a:effectLst/>
                <a:latin typeface="Calibri"/>
                <a:cs typeface="Calibri"/>
              </a:rPr>
              <a:t>To identify a retrospective sample of medicines advice enquiries answered </a:t>
            </a:r>
            <a:br>
              <a:rPr lang="en-GB" sz="3850" b="0" i="0" dirty="0">
                <a:solidFill>
                  <a:srgbClr val="425563"/>
                </a:solidFill>
                <a:effectLst/>
                <a:latin typeface="Calibri"/>
                <a:cs typeface="Calibri"/>
              </a:rPr>
            </a:br>
            <a:r>
              <a:rPr lang="en-GB" sz="3850" b="0" i="0" dirty="0">
                <a:solidFill>
                  <a:srgbClr val="425563"/>
                </a:solidFill>
                <a:effectLst/>
                <a:latin typeface="Calibri"/>
                <a:cs typeface="Calibri"/>
              </a:rPr>
              <a:t>out-of-hours.  </a:t>
            </a:r>
          </a:p>
          <a:p>
            <a:pPr rtl="0" fontAlgn="base">
              <a:buFont typeface="Arial" panose="020B0604020202020204" pitchFamily="34" charset="0"/>
              <a:buChar char="•"/>
            </a:pPr>
            <a:r>
              <a:rPr lang="en-GB" sz="3850" b="0" i="0" dirty="0">
                <a:solidFill>
                  <a:srgbClr val="425563"/>
                </a:solidFill>
                <a:effectLst/>
                <a:latin typeface="Calibri"/>
                <a:cs typeface="Calibri"/>
              </a:rPr>
              <a:t>To record different enquiry categories (e.g. drug interactions, adverse effects etc.) and patient types (e.g. patients with renal disease, children etc.). </a:t>
            </a:r>
          </a:p>
          <a:p>
            <a:pPr rtl="0" fontAlgn="base">
              <a:buFont typeface="Arial" panose="020B0604020202020204" pitchFamily="34" charset="0"/>
              <a:buChar char="•"/>
            </a:pPr>
            <a:r>
              <a:rPr lang="en-GB" sz="3850" b="0" i="0" dirty="0">
                <a:solidFill>
                  <a:srgbClr val="425563"/>
                </a:solidFill>
                <a:effectLst/>
                <a:latin typeface="Calibri"/>
                <a:cs typeface="Calibri"/>
              </a:rPr>
              <a:t>To identify whether there are any medicines that are frequently asked about.  </a:t>
            </a:r>
          </a:p>
          <a:p>
            <a:pPr rtl="0" fontAlgn="base">
              <a:buFont typeface="Arial" panose="020B0604020202020204" pitchFamily="34" charset="0"/>
              <a:buChar char="•"/>
            </a:pPr>
            <a:r>
              <a:rPr lang="en-GB" sz="3850" b="0" i="0" dirty="0">
                <a:solidFill>
                  <a:srgbClr val="425563"/>
                </a:solidFill>
                <a:effectLst/>
                <a:latin typeface="Calibri"/>
                <a:cs typeface="Calibri"/>
              </a:rPr>
              <a:t>To determine whether the advice given was correct.   </a:t>
            </a:r>
          </a:p>
        </p:txBody>
      </p:sp>
      <p:sp>
        <p:nvSpPr>
          <p:cNvPr id="27" name="TextBox 26">
            <a:extLst>
              <a:ext uri="{FF2B5EF4-FFF2-40B4-BE49-F238E27FC236}">
                <a16:creationId xmlns:a16="http://schemas.microsoft.com/office/drawing/2014/main" id="{3CC710FD-E76E-0405-A40B-F77085422A2B}"/>
              </a:ext>
            </a:extLst>
          </p:cNvPr>
          <p:cNvSpPr txBox="1"/>
          <p:nvPr/>
        </p:nvSpPr>
        <p:spPr>
          <a:xfrm>
            <a:off x="7414296" y="18670208"/>
            <a:ext cx="4326640" cy="788549"/>
          </a:xfrm>
          <a:prstGeom prst="rect">
            <a:avLst/>
          </a:prstGeom>
          <a:noFill/>
        </p:spPr>
        <p:txBody>
          <a:bodyPr wrap="square" lIns="91440" tIns="45720" rIns="91440" bIns="45720" rtlCol="0" anchor="t">
            <a:spAutoFit/>
          </a:bodyPr>
          <a:lstStyle/>
          <a:p>
            <a:r>
              <a:rPr lang="en-GB" sz="4500" b="1" u="sng" dirty="0">
                <a:solidFill>
                  <a:srgbClr val="425563"/>
                </a:solidFill>
              </a:rPr>
              <a:t>METHODOLOGY</a:t>
            </a:r>
            <a:endParaRPr lang="en-GB" sz="4500" b="1" u="sng" dirty="0">
              <a:solidFill>
                <a:srgbClr val="425563"/>
              </a:solidFill>
              <a:cs typeface="Calibri"/>
            </a:endParaRPr>
          </a:p>
        </p:txBody>
      </p:sp>
      <p:sp>
        <p:nvSpPr>
          <p:cNvPr id="28" name="TextBox 27">
            <a:extLst>
              <a:ext uri="{FF2B5EF4-FFF2-40B4-BE49-F238E27FC236}">
                <a16:creationId xmlns:a16="http://schemas.microsoft.com/office/drawing/2014/main" id="{8E220F1F-BEB7-74BE-5215-E771CA39157F}"/>
              </a:ext>
            </a:extLst>
          </p:cNvPr>
          <p:cNvSpPr txBox="1"/>
          <p:nvPr/>
        </p:nvSpPr>
        <p:spPr>
          <a:xfrm>
            <a:off x="7370589" y="19629742"/>
            <a:ext cx="7108399" cy="8602355"/>
          </a:xfrm>
          <a:prstGeom prst="rect">
            <a:avLst/>
          </a:prstGeom>
          <a:noFill/>
        </p:spPr>
        <p:txBody>
          <a:bodyPr wrap="square" lIns="91440" tIns="45720" rIns="91440" bIns="45720" rtlCol="0" anchor="t">
            <a:spAutoFit/>
          </a:bodyPr>
          <a:lstStyle/>
          <a:p>
            <a:r>
              <a:rPr lang="en-GB" sz="3850" dirty="0">
                <a:solidFill>
                  <a:srgbClr val="425563"/>
                </a:solidFill>
                <a:latin typeface="Calibri"/>
                <a:cs typeface="Arial"/>
              </a:rPr>
              <a:t>Clinical enquires entered out-of-hours into the “On Call Manager’’ database at UHS for the period of July - September 2022 were reviewed retrospectively. The data were sorted using Microsoft Excel into enquiry category, name of medicine in question, and drug therapeutic class. The answers were peer reviewed by an experienced Medicines Advice pharmacist to ensure accurate advice was given. This study did not require ethics approval.</a:t>
            </a:r>
            <a:endParaRPr lang="en-US" sz="3850" dirty="0">
              <a:solidFill>
                <a:srgbClr val="425563"/>
              </a:solidFill>
              <a:latin typeface="Calibri"/>
              <a:cs typeface="Calibri"/>
            </a:endParaRPr>
          </a:p>
        </p:txBody>
      </p:sp>
      <p:sp>
        <p:nvSpPr>
          <p:cNvPr id="29" name="TextBox 28">
            <a:extLst>
              <a:ext uri="{FF2B5EF4-FFF2-40B4-BE49-F238E27FC236}">
                <a16:creationId xmlns:a16="http://schemas.microsoft.com/office/drawing/2014/main" id="{DDD728DA-BE6A-FFAC-63A3-23DAEA9173CC}"/>
              </a:ext>
            </a:extLst>
          </p:cNvPr>
          <p:cNvSpPr txBox="1"/>
          <p:nvPr/>
        </p:nvSpPr>
        <p:spPr>
          <a:xfrm>
            <a:off x="466533" y="29379398"/>
            <a:ext cx="5705119" cy="788549"/>
          </a:xfrm>
          <a:prstGeom prst="rect">
            <a:avLst/>
          </a:prstGeom>
          <a:noFill/>
        </p:spPr>
        <p:txBody>
          <a:bodyPr wrap="square" lIns="91440" tIns="45720" rIns="91440" bIns="45720" rtlCol="0" anchor="t">
            <a:spAutoFit/>
          </a:bodyPr>
          <a:lstStyle/>
          <a:p>
            <a:r>
              <a:rPr lang="en-GB" sz="4500" b="1" u="sng" dirty="0">
                <a:solidFill>
                  <a:srgbClr val="425563"/>
                </a:solidFill>
              </a:rPr>
              <a:t>RESULTS</a:t>
            </a:r>
          </a:p>
        </p:txBody>
      </p:sp>
      <p:sp>
        <p:nvSpPr>
          <p:cNvPr id="35" name="TextBox 34">
            <a:extLst>
              <a:ext uri="{FF2B5EF4-FFF2-40B4-BE49-F238E27FC236}">
                <a16:creationId xmlns:a16="http://schemas.microsoft.com/office/drawing/2014/main" id="{DE8E43D4-F8E6-A966-1DD8-56A26D3A352F}"/>
              </a:ext>
            </a:extLst>
          </p:cNvPr>
          <p:cNvSpPr txBox="1"/>
          <p:nvPr/>
        </p:nvSpPr>
        <p:spPr>
          <a:xfrm>
            <a:off x="15439260" y="20304618"/>
            <a:ext cx="14355461" cy="1138773"/>
          </a:xfrm>
          <a:prstGeom prst="rect">
            <a:avLst/>
          </a:prstGeom>
          <a:noFill/>
        </p:spPr>
        <p:txBody>
          <a:bodyPr wrap="square" lIns="91440" tIns="45720" rIns="91440" bIns="45720" rtlCol="0" anchor="t">
            <a:spAutoFit/>
          </a:bodyPr>
          <a:lstStyle/>
          <a:p>
            <a:pPr algn="just"/>
            <a:r>
              <a:rPr lang="en-GB" sz="3400" dirty="0">
                <a:solidFill>
                  <a:srgbClr val="425563"/>
                </a:solidFill>
                <a:cs typeface="Calibri"/>
              </a:rPr>
              <a:t>Figure 2: Percentage of most asked about drug classes received in the 3- month-period. Only the 19 most common drug classes have been included. </a:t>
            </a:r>
            <a:endParaRPr lang="en-US" sz="8200" dirty="0">
              <a:solidFill>
                <a:srgbClr val="425563"/>
              </a:solidFill>
              <a:cs typeface="Calibri"/>
            </a:endParaRPr>
          </a:p>
        </p:txBody>
      </p:sp>
      <p:sp>
        <p:nvSpPr>
          <p:cNvPr id="44" name="TextBox 43">
            <a:extLst>
              <a:ext uri="{FF2B5EF4-FFF2-40B4-BE49-F238E27FC236}">
                <a16:creationId xmlns:a16="http://schemas.microsoft.com/office/drawing/2014/main" id="{C0D18BC3-C254-3615-F922-F3FEF4C7471B}"/>
              </a:ext>
            </a:extLst>
          </p:cNvPr>
          <p:cNvSpPr txBox="1"/>
          <p:nvPr/>
        </p:nvSpPr>
        <p:spPr>
          <a:xfrm>
            <a:off x="15570873" y="29262410"/>
            <a:ext cx="4326640" cy="788549"/>
          </a:xfrm>
          <a:prstGeom prst="rect">
            <a:avLst/>
          </a:prstGeom>
          <a:noFill/>
        </p:spPr>
        <p:txBody>
          <a:bodyPr wrap="square" lIns="91440" tIns="45720" rIns="91440" bIns="45720" rtlCol="0" anchor="t">
            <a:spAutoFit/>
          </a:bodyPr>
          <a:lstStyle/>
          <a:p>
            <a:r>
              <a:rPr lang="en-GB" sz="4500" b="1" u="sng" dirty="0">
                <a:solidFill>
                  <a:schemeClr val="bg1"/>
                </a:solidFill>
              </a:rPr>
              <a:t>CONCLUSION</a:t>
            </a:r>
            <a:endParaRPr lang="en-GB" sz="4500" b="1" u="sng" dirty="0">
              <a:solidFill>
                <a:schemeClr val="bg1"/>
              </a:solidFill>
              <a:cs typeface="Calibri"/>
            </a:endParaRPr>
          </a:p>
        </p:txBody>
      </p:sp>
      <p:sp>
        <p:nvSpPr>
          <p:cNvPr id="46" name="Rectangle 45">
            <a:extLst>
              <a:ext uri="{FF2B5EF4-FFF2-40B4-BE49-F238E27FC236}">
                <a16:creationId xmlns:a16="http://schemas.microsoft.com/office/drawing/2014/main" id="{A8C116B1-05AF-761C-514E-7159B0B4162E}"/>
              </a:ext>
            </a:extLst>
          </p:cNvPr>
          <p:cNvSpPr/>
          <p:nvPr/>
        </p:nvSpPr>
        <p:spPr>
          <a:xfrm>
            <a:off x="-37494" y="40742073"/>
            <a:ext cx="30291286" cy="2035810"/>
          </a:xfrm>
          <a:prstGeom prst="rect">
            <a:avLst/>
          </a:prstGeom>
          <a:solidFill>
            <a:srgbClr val="42556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1550">
              <a:cs typeface="Calibri"/>
            </a:endParaRPr>
          </a:p>
        </p:txBody>
      </p:sp>
      <p:sp>
        <p:nvSpPr>
          <p:cNvPr id="48" name="TextBox 47">
            <a:extLst>
              <a:ext uri="{FF2B5EF4-FFF2-40B4-BE49-F238E27FC236}">
                <a16:creationId xmlns:a16="http://schemas.microsoft.com/office/drawing/2014/main" id="{57F10B79-9863-C7A3-3E70-B0EF60255615}"/>
              </a:ext>
            </a:extLst>
          </p:cNvPr>
          <p:cNvSpPr txBox="1"/>
          <p:nvPr/>
        </p:nvSpPr>
        <p:spPr>
          <a:xfrm>
            <a:off x="61240" y="41193873"/>
            <a:ext cx="30141357" cy="1107996"/>
          </a:xfrm>
          <a:prstGeom prst="rect">
            <a:avLst/>
          </a:prstGeom>
          <a:noFill/>
        </p:spPr>
        <p:txBody>
          <a:bodyPr wrap="square" lIns="91440" tIns="45720" rIns="91440" bIns="45720" rtlCol="0" anchor="t">
            <a:spAutoFit/>
          </a:bodyPr>
          <a:lstStyle/>
          <a:p>
            <a:pPr algn="ctr"/>
            <a:r>
              <a:rPr lang="en-GB" sz="6600" b="1" dirty="0">
                <a:solidFill>
                  <a:schemeClr val="bg1"/>
                </a:solidFill>
              </a:rPr>
              <a:t>Southampton Pharmacy Research Centre</a:t>
            </a:r>
            <a:endParaRPr lang="en-GB" sz="6600" b="1" dirty="0">
              <a:solidFill>
                <a:schemeClr val="bg1"/>
              </a:solidFill>
              <a:cs typeface="Calibri"/>
            </a:endParaRPr>
          </a:p>
        </p:txBody>
      </p:sp>
      <p:sp>
        <p:nvSpPr>
          <p:cNvPr id="2" name="Rectangle 1">
            <a:extLst>
              <a:ext uri="{FF2B5EF4-FFF2-40B4-BE49-F238E27FC236}">
                <a16:creationId xmlns:a16="http://schemas.microsoft.com/office/drawing/2014/main" id="{E038DC61-747D-182B-51B7-3D86B80CB5FC}"/>
              </a:ext>
            </a:extLst>
          </p:cNvPr>
          <p:cNvSpPr/>
          <p:nvPr/>
        </p:nvSpPr>
        <p:spPr>
          <a:xfrm>
            <a:off x="15295215" y="21925276"/>
            <a:ext cx="14747255" cy="70948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8200" dirty="0">
              <a:cs typeface="Calibri"/>
            </a:endParaRPr>
          </a:p>
        </p:txBody>
      </p:sp>
      <p:sp>
        <p:nvSpPr>
          <p:cNvPr id="3" name="TextBox 2">
            <a:extLst>
              <a:ext uri="{FF2B5EF4-FFF2-40B4-BE49-F238E27FC236}">
                <a16:creationId xmlns:a16="http://schemas.microsoft.com/office/drawing/2014/main" id="{F5F3BBE0-DA93-04E5-D984-A3BA0C6739D9}"/>
              </a:ext>
            </a:extLst>
          </p:cNvPr>
          <p:cNvSpPr txBox="1"/>
          <p:nvPr/>
        </p:nvSpPr>
        <p:spPr>
          <a:xfrm>
            <a:off x="15482317" y="22120767"/>
            <a:ext cx="8704092" cy="784830"/>
          </a:xfrm>
          <a:prstGeom prst="rect">
            <a:avLst/>
          </a:prstGeom>
          <a:noFill/>
        </p:spPr>
        <p:txBody>
          <a:bodyPr wrap="square" lIns="91440" tIns="45720" rIns="91440" bIns="45720" rtlCol="0" anchor="t">
            <a:spAutoFit/>
          </a:bodyPr>
          <a:lstStyle/>
          <a:p>
            <a:r>
              <a:rPr lang="en-GB" sz="4500" b="1" u="sng" dirty="0">
                <a:solidFill>
                  <a:srgbClr val="425563"/>
                </a:solidFill>
                <a:cs typeface="Calibri"/>
              </a:rPr>
              <a:t>EXAMPLE ENQUIRIES</a:t>
            </a:r>
            <a:endParaRPr lang="en-GB" sz="1100" dirty="0">
              <a:cs typeface="Calibri"/>
            </a:endParaRPr>
          </a:p>
        </p:txBody>
      </p:sp>
      <p:cxnSp>
        <p:nvCxnSpPr>
          <p:cNvPr id="4" name="Straight Connector 3">
            <a:extLst>
              <a:ext uri="{FF2B5EF4-FFF2-40B4-BE49-F238E27FC236}">
                <a16:creationId xmlns:a16="http://schemas.microsoft.com/office/drawing/2014/main" id="{0C37FF1B-F050-BA68-27CF-8CD160A390A1}"/>
              </a:ext>
            </a:extLst>
          </p:cNvPr>
          <p:cNvCxnSpPr>
            <a:cxnSpLocks/>
          </p:cNvCxnSpPr>
          <p:nvPr/>
        </p:nvCxnSpPr>
        <p:spPr>
          <a:xfrm>
            <a:off x="6979426" y="19806161"/>
            <a:ext cx="0" cy="8425936"/>
          </a:xfrm>
          <a:prstGeom prst="line">
            <a:avLst/>
          </a:prstGeom>
          <a:ln w="38100">
            <a:solidFill>
              <a:srgbClr val="425563"/>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BB4F3209-80CC-123C-D7CC-0AF7832FC101}"/>
              </a:ext>
            </a:extLst>
          </p:cNvPr>
          <p:cNvSpPr txBox="1"/>
          <p:nvPr/>
        </p:nvSpPr>
        <p:spPr>
          <a:xfrm>
            <a:off x="15372224" y="11651172"/>
            <a:ext cx="14355461" cy="615553"/>
          </a:xfrm>
          <a:prstGeom prst="rect">
            <a:avLst/>
          </a:prstGeom>
          <a:noFill/>
        </p:spPr>
        <p:txBody>
          <a:bodyPr wrap="square" lIns="91440" tIns="45720" rIns="91440" bIns="45720" rtlCol="0" anchor="t">
            <a:spAutoFit/>
          </a:bodyPr>
          <a:lstStyle/>
          <a:p>
            <a:pPr algn="just"/>
            <a:r>
              <a:rPr lang="en-GB" sz="3400" dirty="0">
                <a:solidFill>
                  <a:srgbClr val="425563"/>
                </a:solidFill>
                <a:cs typeface="Calibri"/>
              </a:rPr>
              <a:t>Figure 1: Percentage of categories  of enquiries received in the 3-month-period.</a:t>
            </a:r>
            <a:endParaRPr lang="en-US" sz="8200" dirty="0">
              <a:solidFill>
                <a:srgbClr val="425563"/>
              </a:solidFill>
              <a:cs typeface="Calibri"/>
            </a:endParaRPr>
          </a:p>
        </p:txBody>
      </p:sp>
      <p:sp>
        <p:nvSpPr>
          <p:cNvPr id="17" name="TextBox 16">
            <a:extLst>
              <a:ext uri="{FF2B5EF4-FFF2-40B4-BE49-F238E27FC236}">
                <a16:creationId xmlns:a16="http://schemas.microsoft.com/office/drawing/2014/main" id="{2DB8D7F4-0984-F471-3CF9-9847368350BC}"/>
              </a:ext>
            </a:extLst>
          </p:cNvPr>
          <p:cNvSpPr txBox="1"/>
          <p:nvPr/>
        </p:nvSpPr>
        <p:spPr>
          <a:xfrm>
            <a:off x="15295215" y="23101088"/>
            <a:ext cx="14546419" cy="55630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315" indent="-742950" algn="just">
              <a:buFont typeface="+mj-lt"/>
              <a:buAutoNum type="arabicPeriod"/>
            </a:pPr>
            <a:r>
              <a:rPr lang="en-GB" sz="3850" dirty="0">
                <a:solidFill>
                  <a:srgbClr val="425563"/>
                </a:solidFill>
                <a:cs typeface="Calibri"/>
              </a:rPr>
              <a:t>Administration of carbamazepine for patients who were nil by mouth. The pharmacist advised a switch to the equivalent dose of suppositories.</a:t>
            </a:r>
            <a:endParaRPr lang="en-US" sz="3850" dirty="0"/>
          </a:p>
          <a:p>
            <a:pPr marL="742315" indent="-742950" algn="just">
              <a:buFont typeface="+mj-lt"/>
              <a:buAutoNum type="arabicPeriod"/>
            </a:pPr>
            <a:r>
              <a:rPr lang="en-GB" sz="3850" dirty="0">
                <a:solidFill>
                  <a:srgbClr val="425563"/>
                </a:solidFill>
              </a:rPr>
              <a:t>Compatibility of ketamine, TPN, metronidazole, meropenem and </a:t>
            </a:r>
            <a:r>
              <a:rPr lang="en-GB" sz="3850" dirty="0" err="1">
                <a:solidFill>
                  <a:srgbClr val="425563"/>
                </a:solidFill>
              </a:rPr>
              <a:t>AmBisome</a:t>
            </a:r>
            <a:r>
              <a:rPr lang="en-GB" sz="3850" dirty="0">
                <a:solidFill>
                  <a:srgbClr val="425563"/>
                </a:solidFill>
              </a:rPr>
              <a:t> via a double lumen Hickman line. The pharmacist advised to not administer using the same line as unsuitable. </a:t>
            </a:r>
          </a:p>
          <a:p>
            <a:pPr marL="742315" indent="-742950" algn="just">
              <a:buFont typeface="+mj-lt"/>
              <a:buAutoNum type="arabicPeriod"/>
            </a:pPr>
            <a:r>
              <a:rPr lang="en-GB" sz="3850" dirty="0">
                <a:solidFill>
                  <a:srgbClr val="425563"/>
                </a:solidFill>
              </a:rPr>
              <a:t>Administration of praziquantel for hydatid disease caused by tapeworm in a patient with an NG tube. The pharmacist advised on possible administration and referred to appropriate team. </a:t>
            </a:r>
          </a:p>
        </p:txBody>
      </p:sp>
      <p:sp>
        <p:nvSpPr>
          <p:cNvPr id="9" name="TextBox 8">
            <a:extLst>
              <a:ext uri="{FF2B5EF4-FFF2-40B4-BE49-F238E27FC236}">
                <a16:creationId xmlns:a16="http://schemas.microsoft.com/office/drawing/2014/main" id="{5D654951-EC78-5482-D426-82EE3FBA9032}"/>
              </a:ext>
            </a:extLst>
          </p:cNvPr>
          <p:cNvSpPr txBox="1"/>
          <p:nvPr/>
        </p:nvSpPr>
        <p:spPr>
          <a:xfrm>
            <a:off x="466533" y="30251288"/>
            <a:ext cx="14589031" cy="9818072"/>
          </a:xfrm>
          <a:prstGeom prst="rect">
            <a:avLst/>
          </a:prstGeom>
          <a:noFill/>
        </p:spPr>
        <p:txBody>
          <a:bodyPr wrap="square" rtlCol="0">
            <a:spAutoFit/>
          </a:bodyPr>
          <a:lstStyle/>
          <a:p>
            <a:pPr algn="just" rtl="0" fontAlgn="base"/>
            <a:r>
              <a:rPr lang="en-GB" sz="3850" dirty="0">
                <a:solidFill>
                  <a:srgbClr val="212121"/>
                </a:solidFill>
                <a:latin typeface="Calibri"/>
                <a:cs typeface="Arial"/>
              </a:rPr>
              <a:t>A total of 709 calls were received during the data collection period, with 173 (24.4%) of these calls requiring medicines advice. </a:t>
            </a:r>
          </a:p>
          <a:p>
            <a:pPr algn="just" rtl="0" fontAlgn="base"/>
            <a:endParaRPr lang="en-GB" sz="3850" dirty="0">
              <a:solidFill>
                <a:srgbClr val="212121"/>
              </a:solidFill>
              <a:latin typeface="Calibri"/>
              <a:cs typeface="Arial"/>
            </a:endParaRPr>
          </a:p>
          <a:p>
            <a:pPr algn="just" fontAlgn="base"/>
            <a:r>
              <a:rPr lang="en-GB" sz="3850" dirty="0">
                <a:solidFill>
                  <a:srgbClr val="212121"/>
                </a:solidFill>
                <a:latin typeface="Calibri"/>
                <a:cs typeface="Arial"/>
              </a:rPr>
              <a:t>Most of the calls related to administration advice in adults (n=46, 26.6%), followed by choice of therapy (n=39, 22.5%), managing delays in patients receiving treatment (n=30, 17.3%), adult dosing (n=30, 17.3%), and pharmaceutical issues (n=14, 8.1% )(Figure 1).</a:t>
            </a:r>
          </a:p>
          <a:p>
            <a:pPr algn="just" rtl="0" fontAlgn="base"/>
            <a:endParaRPr lang="en-GB" sz="3850" dirty="0">
              <a:solidFill>
                <a:srgbClr val="212121"/>
              </a:solidFill>
              <a:latin typeface="Calibri"/>
              <a:cs typeface="Arial"/>
            </a:endParaRPr>
          </a:p>
          <a:p>
            <a:pPr algn="just" rtl="0" fontAlgn="base"/>
            <a:r>
              <a:rPr lang="en-GB" sz="3850" dirty="0">
                <a:solidFill>
                  <a:srgbClr val="212121"/>
                </a:solidFill>
                <a:latin typeface="Calibri"/>
                <a:cs typeface="Arial"/>
              </a:rPr>
              <a:t>Antibiotics were the most asked about group of medicines (n=24, 13.9%) (Figure 2), with gentamicin, vancomycin and metronidazole being mentioned in 4 calls each.</a:t>
            </a:r>
          </a:p>
          <a:p>
            <a:pPr algn="just" rtl="0" fontAlgn="base"/>
            <a:endParaRPr lang="en-GB" sz="3850" dirty="0">
              <a:solidFill>
                <a:srgbClr val="212121"/>
              </a:solidFill>
              <a:latin typeface="Calibri"/>
              <a:cs typeface="Arial"/>
            </a:endParaRPr>
          </a:p>
          <a:p>
            <a:pPr algn="just" rtl="0" fontAlgn="base"/>
            <a:r>
              <a:rPr lang="en-GB" sz="3850" dirty="0">
                <a:solidFill>
                  <a:srgbClr val="212121"/>
                </a:solidFill>
                <a:latin typeface="Calibri"/>
                <a:cs typeface="Arial"/>
              </a:rPr>
              <a:t>Unfortunately, 36.4% (n= 63) of calls received were unable to be peer reviewed due to a lack of documentation or unclear advice. Of the calls that were peer reviewed, only one (0.6%) was considered inappropriate advice. </a:t>
            </a:r>
          </a:p>
        </p:txBody>
      </p:sp>
      <p:sp>
        <p:nvSpPr>
          <p:cNvPr id="32" name="TextBox 31">
            <a:extLst>
              <a:ext uri="{FF2B5EF4-FFF2-40B4-BE49-F238E27FC236}">
                <a16:creationId xmlns:a16="http://schemas.microsoft.com/office/drawing/2014/main" id="{8502F19A-70CF-07E4-9351-0586B969E911}"/>
              </a:ext>
            </a:extLst>
          </p:cNvPr>
          <p:cNvSpPr txBox="1"/>
          <p:nvPr/>
        </p:nvSpPr>
        <p:spPr>
          <a:xfrm>
            <a:off x="15720428" y="37738912"/>
            <a:ext cx="3787170" cy="784830"/>
          </a:xfrm>
          <a:prstGeom prst="rect">
            <a:avLst/>
          </a:prstGeom>
          <a:noFill/>
        </p:spPr>
        <p:txBody>
          <a:bodyPr wrap="square" rtlCol="0">
            <a:spAutoFit/>
          </a:bodyPr>
          <a:lstStyle/>
          <a:p>
            <a:r>
              <a:rPr lang="en-GB" sz="4500" b="1" u="sng" dirty="0">
                <a:solidFill>
                  <a:srgbClr val="425563"/>
                </a:solidFill>
              </a:rPr>
              <a:t>REFERENCE</a:t>
            </a:r>
            <a:endParaRPr lang="en-GB" sz="4500" b="1" dirty="0">
              <a:solidFill>
                <a:srgbClr val="425563"/>
              </a:solidFill>
            </a:endParaRPr>
          </a:p>
        </p:txBody>
      </p:sp>
      <p:sp>
        <p:nvSpPr>
          <p:cNvPr id="33" name="TextBox 32">
            <a:extLst>
              <a:ext uri="{FF2B5EF4-FFF2-40B4-BE49-F238E27FC236}">
                <a16:creationId xmlns:a16="http://schemas.microsoft.com/office/drawing/2014/main" id="{979CA696-E885-8DFA-53E3-D2ECE1B720EB}"/>
              </a:ext>
            </a:extLst>
          </p:cNvPr>
          <p:cNvSpPr txBox="1"/>
          <p:nvPr/>
        </p:nvSpPr>
        <p:spPr>
          <a:xfrm>
            <a:off x="15680302" y="38557899"/>
            <a:ext cx="13415881" cy="1708160"/>
          </a:xfrm>
          <a:prstGeom prst="rect">
            <a:avLst/>
          </a:prstGeom>
          <a:noFill/>
        </p:spPr>
        <p:txBody>
          <a:bodyPr wrap="square" rtlCol="0">
            <a:spAutoFit/>
          </a:bodyPr>
          <a:lstStyle/>
          <a:p>
            <a:pPr marL="514350" indent="-514350">
              <a:buFont typeface="+mj-lt"/>
              <a:buAutoNum type="arabicPeriod"/>
            </a:pPr>
            <a:r>
              <a:rPr lang="en-GB" sz="3500" b="0" i="0" dirty="0">
                <a:effectLst/>
              </a:rPr>
              <a:t>Cheeseman MP, Rutter, P. On-call hospital pharmacy services in NHS England: service provision and documentation of medicines advice calls. </a:t>
            </a:r>
            <a:r>
              <a:rPr lang="en-GB" sz="3500" b="0" i="0" dirty="0" err="1">
                <a:effectLst/>
              </a:rPr>
              <a:t>Eur</a:t>
            </a:r>
            <a:r>
              <a:rPr lang="en-GB" sz="3500" b="0" i="0" dirty="0">
                <a:effectLst/>
              </a:rPr>
              <a:t> J Hosp Pharm 2016;23:11-15. </a:t>
            </a:r>
            <a:endParaRPr lang="en-GB" sz="3500" dirty="0"/>
          </a:p>
        </p:txBody>
      </p:sp>
      <p:pic>
        <p:nvPicPr>
          <p:cNvPr id="6" name="Picture 2">
            <a:extLst>
              <a:ext uri="{FF2B5EF4-FFF2-40B4-BE49-F238E27FC236}">
                <a16:creationId xmlns:a16="http://schemas.microsoft.com/office/drawing/2014/main" id="{FB432716-309D-56CD-D51F-315FD8DCD6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95215" y="3071889"/>
            <a:ext cx="14186057" cy="836360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7CE0DCB-5EB5-D6D9-24B5-A8FD00B9BC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95215" y="12950055"/>
            <a:ext cx="14186057" cy="702619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a:extLst>
              <a:ext uri="{FF2B5EF4-FFF2-40B4-BE49-F238E27FC236}">
                <a16:creationId xmlns:a16="http://schemas.microsoft.com/office/drawing/2014/main" id="{CEA707F9-7AE0-AD75-BA37-DEC4A1F948E0}"/>
              </a:ext>
            </a:extLst>
          </p:cNvPr>
          <p:cNvSpPr/>
          <p:nvPr/>
        </p:nvSpPr>
        <p:spPr>
          <a:xfrm>
            <a:off x="15337523" y="29440037"/>
            <a:ext cx="14704948" cy="7974965"/>
          </a:xfrm>
          <a:prstGeom prst="rect">
            <a:avLst/>
          </a:prstGeom>
          <a:solidFill>
            <a:srgbClr val="5B99B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endParaRPr lang="en-GB"/>
          </a:p>
        </p:txBody>
      </p:sp>
      <p:sp>
        <p:nvSpPr>
          <p:cNvPr id="21" name="TextBox 44">
            <a:extLst>
              <a:ext uri="{FF2B5EF4-FFF2-40B4-BE49-F238E27FC236}">
                <a16:creationId xmlns:a16="http://schemas.microsoft.com/office/drawing/2014/main" id="{F5FC7484-B5E8-A464-5F87-10DC57CE46E0}"/>
              </a:ext>
            </a:extLst>
          </p:cNvPr>
          <p:cNvSpPr txBox="1"/>
          <p:nvPr/>
        </p:nvSpPr>
        <p:spPr>
          <a:xfrm>
            <a:off x="15693390" y="30630595"/>
            <a:ext cx="13713128" cy="6801485"/>
          </a:xfrm>
          <a:prstGeom prst="rect">
            <a:avLst/>
          </a:prstGeom>
          <a:noFill/>
        </p:spPr>
        <p:txBody>
          <a:bodyPr wrap="square" lIns="91440" tIns="45720" rIns="91440" bIns="45720" rtlCol="0" anchor="t">
            <a:spAutoFit/>
          </a:bodyPr>
          <a:lstStyle/>
          <a:p>
            <a:pPr algn="just">
              <a:lnSpc>
                <a:spcPct val="107000"/>
              </a:lnSpc>
              <a:spcAft>
                <a:spcPts val="800"/>
              </a:spcAft>
            </a:pPr>
            <a:r>
              <a:rPr lang="en-GB" sz="3950" kern="12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Over the 3-month study period, one quarter of calls received by the UHS on-call pharmacy team required the provision of medicines advice. This reinforces the importance of teaching the core aspects of clinical problem solving to pharmacists before undertaking an on-call role. Most calls related to administering medicines in adults, choosing medicines, with antibiotics, TPN and COVID treatments being the most common therapeutic classes. The advice given was judged appropriate in most cases. The medicines advice on-call teaching programme will be reviewed to ensure that the content remains comprehensive and relevant.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4">
            <a:extLst>
              <a:ext uri="{FF2B5EF4-FFF2-40B4-BE49-F238E27FC236}">
                <a16:creationId xmlns:a16="http://schemas.microsoft.com/office/drawing/2014/main" id="{62DB2CFA-7547-FD36-5EFC-2A66EA078CA9}"/>
              </a:ext>
            </a:extLst>
          </p:cNvPr>
          <p:cNvSpPr txBox="1"/>
          <p:nvPr/>
        </p:nvSpPr>
        <p:spPr>
          <a:xfrm>
            <a:off x="15664004" y="29609670"/>
            <a:ext cx="5476167" cy="800412"/>
          </a:xfrm>
          <a:prstGeom prst="rect">
            <a:avLst/>
          </a:prstGeom>
          <a:noFill/>
        </p:spPr>
        <p:txBody>
          <a:bodyPr wrap="square" rtlCol="0">
            <a:spAutoFit/>
          </a:bodyPr>
          <a:lstStyle/>
          <a:p>
            <a:pPr>
              <a:lnSpc>
                <a:spcPct val="107000"/>
              </a:lnSpc>
              <a:spcAft>
                <a:spcPts val="800"/>
              </a:spcAft>
            </a:pPr>
            <a:r>
              <a:rPr lang="en-GB" sz="4500" b="1" u="sng" kern="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CONCLUSION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bca02aa-98da-45a9-bb8f-1c729cd315f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DE5886BA75AD499ADB87BBD6C5E707" ma:contentTypeVersion="6" ma:contentTypeDescription="Create a new document." ma:contentTypeScope="" ma:versionID="6e3df791db051efb32e0c55ee63fd74c">
  <xsd:schema xmlns:xsd="http://www.w3.org/2001/XMLSchema" xmlns:xs="http://www.w3.org/2001/XMLSchema" xmlns:p="http://schemas.microsoft.com/office/2006/metadata/properties" xmlns:ns3="1bca02aa-98da-45a9-bb8f-1c729cd315f0" xmlns:ns4="b79a722c-3e5c-4a98-877c-4bdfe69d45cb" targetNamespace="http://schemas.microsoft.com/office/2006/metadata/properties" ma:root="true" ma:fieldsID="d8a7350d9089e2b3f1e2418a37d7aae2" ns3:_="" ns4:_="">
    <xsd:import namespace="1bca02aa-98da-45a9-bb8f-1c729cd315f0"/>
    <xsd:import namespace="b79a722c-3e5c-4a98-877c-4bdfe69d45c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ca02aa-98da-45a9-bb8f-1c729cd315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9a722c-3e5c-4a98-877c-4bdfe69d45c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58CEC4-7F59-43DA-B9B5-F3540A5D89DF}">
  <ds:schemaRef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b79a722c-3e5c-4a98-877c-4bdfe69d45cb"/>
    <ds:schemaRef ds:uri="http://schemas.microsoft.com/office/2006/metadata/properties"/>
    <ds:schemaRef ds:uri="http://purl.org/dc/terms/"/>
    <ds:schemaRef ds:uri="1bca02aa-98da-45a9-bb8f-1c729cd315f0"/>
    <ds:schemaRef ds:uri="http://purl.org/dc/dcmitype/"/>
    <ds:schemaRef ds:uri="http://purl.org/dc/elements/1.1/"/>
  </ds:schemaRefs>
</ds:datastoreItem>
</file>

<file path=customXml/itemProps2.xml><?xml version="1.0" encoding="utf-8"?>
<ds:datastoreItem xmlns:ds="http://schemas.openxmlformats.org/officeDocument/2006/customXml" ds:itemID="{1DF9E94F-61D3-4ECF-B09A-9BB6B452F0FE}">
  <ds:schemaRefs>
    <ds:schemaRef ds:uri="http://schemas.microsoft.com/sharepoint/v3/contenttype/forms"/>
  </ds:schemaRefs>
</ds:datastoreItem>
</file>

<file path=customXml/itemProps3.xml><?xml version="1.0" encoding="utf-8"?>
<ds:datastoreItem xmlns:ds="http://schemas.openxmlformats.org/officeDocument/2006/customXml" ds:itemID="{4E8DDC2B-155C-4CAF-A82D-403CDEDD7270}">
  <ds:schemaRefs>
    <ds:schemaRef ds:uri="1bca02aa-98da-45a9-bb8f-1c729cd315f0"/>
    <ds:schemaRef ds:uri="b79a722c-3e5c-4a98-877c-4bdfe69d45c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498</TotalTime>
  <Words>734</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Patise, Anuchana</dc:creator>
  <cp:lastModifiedBy>Thompson Clare - Office Manager</cp:lastModifiedBy>
  <cp:revision>103</cp:revision>
  <cp:lastPrinted>2023-10-18T13:31:10Z</cp:lastPrinted>
  <dcterms:created xsi:type="dcterms:W3CDTF">2017-03-21T10:39:58Z</dcterms:created>
  <dcterms:modified xsi:type="dcterms:W3CDTF">2023-10-19T10:15:20Z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0x01010051DE5886BA75AD499ADB87BBD6C5E707</vt:lpwstr>
  </property>
</Properties>
</file>