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2" r:id="rId5"/>
    <p:sldId id="261" r:id="rId6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256C694-0DA2-4DD0-83CF-F25E80D2E183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8FD155-F553-43F3-805B-5494B142F42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800199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effectLst/>
                <a:latin typeface="Arial"/>
                <a:ea typeface="Times New Roman"/>
              </a:rPr>
              <a:t>Re-engineering of Medicines Information Service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36912"/>
            <a:ext cx="7772400" cy="237626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3000" dirty="0" smtClean="0"/>
              <a:t>Lisa Lloyd, Senior Pharmacy Technician, Medicines Information</a:t>
            </a:r>
          </a:p>
          <a:p>
            <a:pPr algn="ctr"/>
            <a:r>
              <a:rPr lang="en-GB" sz="3000" dirty="0" smtClean="0"/>
              <a:t>Fiona Bevan, Pharmacist Team Leader, Medicines Safety</a:t>
            </a:r>
          </a:p>
          <a:p>
            <a:pPr algn="ctr"/>
            <a:r>
              <a:rPr lang="en-GB" sz="3000" dirty="0" smtClean="0"/>
              <a:t>UNIVERSITY HOSPITALS </a:t>
            </a:r>
          </a:p>
          <a:p>
            <a:pPr algn="ctr"/>
            <a:r>
              <a:rPr lang="en-GB" sz="3000" dirty="0" smtClean="0"/>
              <a:t>OF THE NORTH MIDLANDS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45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latin typeface="Arial"/>
                <a:ea typeface="Calibri"/>
              </a:rPr>
              <a:t>Historically  UHNM MI well </a:t>
            </a:r>
            <a:r>
              <a:rPr lang="en-GB" sz="2800" dirty="0">
                <a:latin typeface="Arial"/>
                <a:ea typeface="Calibri"/>
              </a:rPr>
              <a:t>resourced department </a:t>
            </a:r>
            <a:r>
              <a:rPr lang="en-GB" sz="2800" dirty="0" smtClean="0">
                <a:latin typeface="Arial"/>
                <a:ea typeface="Calibri"/>
              </a:rPr>
              <a:t>handling </a:t>
            </a:r>
            <a:r>
              <a:rPr lang="en-GB" sz="2800" dirty="0">
                <a:latin typeface="Arial"/>
                <a:ea typeface="Calibri"/>
              </a:rPr>
              <a:t>wide range of enquiries </a:t>
            </a:r>
            <a:r>
              <a:rPr lang="en-GB" sz="2800" dirty="0" smtClean="0">
                <a:latin typeface="Arial"/>
                <a:ea typeface="Calibri"/>
              </a:rPr>
              <a:t>and well regarded throughout the Trust.  Significant training of junior rotational staff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latin typeface="Arial"/>
                <a:ea typeface="Calibri"/>
              </a:rPr>
              <a:t>Inability </a:t>
            </a:r>
            <a:r>
              <a:rPr lang="en-GB" sz="2800" dirty="0">
                <a:latin typeface="Arial"/>
                <a:ea typeface="Calibri"/>
              </a:rPr>
              <a:t>to recruit a suitable candidate </a:t>
            </a:r>
            <a:r>
              <a:rPr lang="en-GB" sz="2800" dirty="0" smtClean="0">
                <a:latin typeface="Arial"/>
                <a:ea typeface="Calibri"/>
              </a:rPr>
              <a:t>to fill vacancy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latin typeface="Arial"/>
                <a:ea typeface="Calibri"/>
              </a:rPr>
              <a:t>In line with </a:t>
            </a:r>
            <a:r>
              <a:rPr lang="en-GB" sz="2800" dirty="0">
                <a:latin typeface="Arial"/>
                <a:ea typeface="Calibri"/>
              </a:rPr>
              <a:t>Carter principles </a:t>
            </a:r>
            <a:r>
              <a:rPr lang="en-GB" sz="2800" dirty="0" smtClean="0">
                <a:latin typeface="Arial"/>
                <a:ea typeface="Calibri"/>
              </a:rPr>
              <a:t>reviewed </a:t>
            </a:r>
            <a:r>
              <a:rPr lang="en-GB" sz="2800" dirty="0">
                <a:latin typeface="Arial"/>
                <a:ea typeface="Calibri"/>
              </a:rPr>
              <a:t>the MI </a:t>
            </a:r>
            <a:r>
              <a:rPr lang="en-GB" sz="2800" dirty="0" smtClean="0">
                <a:latin typeface="Arial"/>
                <a:ea typeface="Calibri"/>
              </a:rPr>
              <a:t>service </a:t>
            </a:r>
            <a:r>
              <a:rPr lang="en-GB" sz="2800" dirty="0">
                <a:latin typeface="Arial"/>
                <a:ea typeface="Calibri"/>
              </a:rPr>
              <a:t>and the impact </a:t>
            </a:r>
            <a:r>
              <a:rPr lang="en-GB" sz="2800" dirty="0" smtClean="0">
                <a:latin typeface="Arial"/>
                <a:ea typeface="Calibri"/>
              </a:rPr>
              <a:t>of </a:t>
            </a:r>
            <a:r>
              <a:rPr lang="en-GB" sz="2800" dirty="0">
                <a:latin typeface="Arial"/>
                <a:ea typeface="Calibri"/>
              </a:rPr>
              <a:t>various options on patient safety, resources, support for pharmacists and other healthcare professionals and training of staff.  </a:t>
            </a:r>
            <a:endParaRPr lang="en-GB" sz="2800" dirty="0" smtClean="0">
              <a:latin typeface="Arial"/>
              <a:ea typeface="Calibri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latin typeface="Arial"/>
                <a:ea typeface="Calibri"/>
              </a:rPr>
              <a:t>Existing models </a:t>
            </a:r>
            <a:r>
              <a:rPr lang="en-GB" sz="2800" dirty="0">
                <a:latin typeface="Arial"/>
                <a:ea typeface="Calibri"/>
              </a:rPr>
              <a:t>of </a:t>
            </a:r>
            <a:r>
              <a:rPr lang="en-GB" sz="2800" dirty="0" smtClean="0">
                <a:latin typeface="Arial"/>
                <a:ea typeface="Calibri"/>
              </a:rPr>
              <a:t>MI at the time: </a:t>
            </a:r>
            <a:endParaRPr lang="en-GB" sz="2800" dirty="0">
              <a:latin typeface="Arial"/>
              <a:ea typeface="Calibri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latin typeface="Arial"/>
                <a:ea typeface="Calibri"/>
              </a:rPr>
              <a:t>provision of whole service in house  - challenges to recruit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latin typeface="Arial"/>
                <a:ea typeface="Calibri"/>
              </a:rPr>
              <a:t>outsourcing the whole service to a regional provider with no MI service or resources at the base hospital – lose ability to train juniors/provision of patient helpline</a:t>
            </a: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sz="2800" dirty="0" smtClean="0">
              <a:latin typeface="Arial"/>
              <a:ea typeface="Calibri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800" dirty="0" smtClean="0">
              <a:latin typeface="Arial"/>
              <a:ea typeface="Calibri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800" dirty="0" smtClean="0">
              <a:latin typeface="Arial"/>
              <a:ea typeface="Calibri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latin typeface="Times New Roman"/>
              <a:ea typeface="Times New Roman"/>
            </a:endParaRP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981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Options Appraisal/Staffing Review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Preferred option: </a:t>
            </a:r>
            <a:r>
              <a:rPr lang="en-GB" dirty="0"/>
              <a:t>working in collaboration with a regional </a:t>
            </a:r>
            <a:r>
              <a:rPr lang="en-GB" dirty="0" smtClean="0"/>
              <a:t>partner:</a:t>
            </a:r>
          </a:p>
          <a:p>
            <a:pPr lvl="1"/>
            <a:r>
              <a:rPr lang="en-GB" dirty="0" smtClean="0"/>
              <a:t>outsource </a:t>
            </a:r>
            <a:r>
              <a:rPr lang="en-GB" dirty="0"/>
              <a:t>level 2 and 3 enquiries </a:t>
            </a:r>
            <a:r>
              <a:rPr lang="en-GB" dirty="0" smtClean="0"/>
              <a:t>to regional partner</a:t>
            </a:r>
          </a:p>
          <a:p>
            <a:pPr lvl="1"/>
            <a:r>
              <a:rPr lang="en-GB" dirty="0" smtClean="0"/>
              <a:t>retain MI service </a:t>
            </a:r>
            <a:r>
              <a:rPr lang="en-GB" dirty="0"/>
              <a:t>at UHNM able to receive and triage </a:t>
            </a:r>
            <a:r>
              <a:rPr lang="en-GB" dirty="0" smtClean="0"/>
              <a:t>enquiries, patient </a:t>
            </a:r>
            <a:r>
              <a:rPr lang="en-GB" dirty="0"/>
              <a:t>helpline and </a:t>
            </a:r>
            <a:r>
              <a:rPr lang="en-GB" dirty="0" smtClean="0"/>
              <a:t>responding to level </a:t>
            </a:r>
            <a:r>
              <a:rPr lang="en-GB" dirty="0"/>
              <a:t>1 </a:t>
            </a:r>
            <a:r>
              <a:rPr lang="en-GB" dirty="0" smtClean="0"/>
              <a:t>enquiries.</a:t>
            </a:r>
          </a:p>
          <a:p>
            <a:r>
              <a:rPr lang="en-GB" dirty="0" smtClean="0"/>
              <a:t>Preferred Option for staffing</a:t>
            </a:r>
          </a:p>
          <a:p>
            <a:pPr lvl="1"/>
            <a:r>
              <a:rPr lang="en-GB" dirty="0" smtClean="0"/>
              <a:t>Dedicated </a:t>
            </a:r>
            <a:r>
              <a:rPr lang="en-GB" dirty="0"/>
              <a:t>manager for the service to ensure quality  assurance</a:t>
            </a:r>
          </a:p>
          <a:p>
            <a:pPr lvl="1"/>
            <a:r>
              <a:rPr lang="en-GB" dirty="0"/>
              <a:t>Ability of the service to be able to respond in a timely manner to </a:t>
            </a:r>
            <a:r>
              <a:rPr lang="en-GB" dirty="0" smtClean="0"/>
              <a:t>patient </a:t>
            </a:r>
            <a:r>
              <a:rPr lang="en-GB" dirty="0"/>
              <a:t>helpline.</a:t>
            </a:r>
          </a:p>
          <a:p>
            <a:pPr lvl="1"/>
            <a:r>
              <a:rPr lang="en-GB" dirty="0"/>
              <a:t>Single point of contact for all medicines related enquiries </a:t>
            </a:r>
          </a:p>
          <a:p>
            <a:pPr lvl="1"/>
            <a:r>
              <a:rPr lang="en-GB" dirty="0"/>
              <a:t>Maintenance of </a:t>
            </a:r>
            <a:r>
              <a:rPr lang="en-GB" dirty="0" smtClean="0"/>
              <a:t>in-house </a:t>
            </a:r>
            <a:r>
              <a:rPr lang="en-GB" dirty="0"/>
              <a:t>MI Databank to ensure </a:t>
            </a:r>
            <a:r>
              <a:rPr lang="en-GB" dirty="0" smtClean="0"/>
              <a:t>knowledge </a:t>
            </a:r>
            <a:r>
              <a:rPr lang="en-GB" dirty="0"/>
              <a:t>gained from </a:t>
            </a:r>
            <a:r>
              <a:rPr lang="en-GB" dirty="0" smtClean="0"/>
              <a:t> </a:t>
            </a:r>
            <a:r>
              <a:rPr lang="en-GB" dirty="0"/>
              <a:t>enquiries </a:t>
            </a:r>
            <a:r>
              <a:rPr lang="en-GB" dirty="0" smtClean="0"/>
              <a:t>retained </a:t>
            </a:r>
            <a:r>
              <a:rPr lang="en-GB" dirty="0"/>
              <a:t>for future use.</a:t>
            </a:r>
          </a:p>
          <a:p>
            <a:pPr lvl="1"/>
            <a:r>
              <a:rPr lang="en-GB" dirty="0"/>
              <a:t>Opportunities for developing the Pharmacy Technician role</a:t>
            </a:r>
          </a:p>
          <a:p>
            <a:pPr lvl="1"/>
            <a:r>
              <a:rPr lang="en-GB" dirty="0"/>
              <a:t>Opportunities for training of band 7 pharmacists in MI and Medicines Safety</a:t>
            </a:r>
          </a:p>
          <a:p>
            <a:pPr lvl="1"/>
            <a:r>
              <a:rPr lang="en-GB" dirty="0"/>
              <a:t>Ability to train </a:t>
            </a:r>
            <a:r>
              <a:rPr lang="en-GB" dirty="0" smtClean="0"/>
              <a:t>seven </a:t>
            </a:r>
            <a:r>
              <a:rPr lang="en-GB" dirty="0"/>
              <a:t>pre-</a:t>
            </a:r>
            <a:r>
              <a:rPr lang="en-GB" dirty="0" err="1"/>
              <a:t>regs</a:t>
            </a:r>
            <a:r>
              <a:rPr lang="en-GB" dirty="0"/>
              <a:t> </a:t>
            </a:r>
            <a:r>
              <a:rPr lang="en-GB" dirty="0" smtClean="0"/>
              <a:t>&amp; </a:t>
            </a:r>
            <a:r>
              <a:rPr lang="en-GB" dirty="0"/>
              <a:t>five student technicians in </a:t>
            </a:r>
            <a:r>
              <a:rPr lang="en-GB" dirty="0" smtClean="0"/>
              <a:t>MI</a:t>
            </a:r>
            <a:endParaRPr lang="en-GB" dirty="0"/>
          </a:p>
          <a:p>
            <a:pPr lvl="1"/>
            <a:r>
              <a:rPr lang="en-GB" dirty="0"/>
              <a:t>Ability to develop a training package for all </a:t>
            </a:r>
            <a:r>
              <a:rPr lang="en-GB" dirty="0" smtClean="0"/>
              <a:t>pharmacists </a:t>
            </a:r>
            <a:r>
              <a:rPr lang="en-GB" dirty="0"/>
              <a:t>in basic MI skills to enable them to confidently and competently undertake their role on-call and on the wards.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4659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en-GB" dirty="0" smtClean="0"/>
              <a:t>The </a:t>
            </a:r>
            <a:r>
              <a:rPr lang="en-GB" dirty="0"/>
              <a:t>eventual service </a:t>
            </a:r>
            <a:r>
              <a:rPr lang="en-GB" dirty="0" smtClean="0"/>
              <a:t>developed:</a:t>
            </a:r>
            <a:endParaRPr lang="en-GB" dirty="0"/>
          </a:p>
          <a:p>
            <a:r>
              <a:rPr lang="en-GB" dirty="0"/>
              <a:t>UHNM MI centre </a:t>
            </a:r>
            <a:r>
              <a:rPr lang="en-GB" dirty="0" smtClean="0"/>
              <a:t>managed </a:t>
            </a:r>
            <a:r>
              <a:rPr lang="en-GB" dirty="0"/>
              <a:t>by newly created </a:t>
            </a:r>
            <a:r>
              <a:rPr lang="en-GB" dirty="0" smtClean="0"/>
              <a:t>band </a:t>
            </a:r>
            <a:r>
              <a:rPr lang="en-GB" dirty="0"/>
              <a:t>6 Pharmacy Technician with 0.5 WTE rotational band 7 pharmacist (6 month rotation).  </a:t>
            </a:r>
          </a:p>
          <a:p>
            <a:r>
              <a:rPr lang="en-GB" dirty="0"/>
              <a:t>All enquiries initially </a:t>
            </a:r>
            <a:r>
              <a:rPr lang="en-GB" dirty="0" smtClean="0"/>
              <a:t>addressed and triaged at </a:t>
            </a:r>
            <a:r>
              <a:rPr lang="en-GB" dirty="0"/>
              <a:t>UHNM MI by email, phone or in person. </a:t>
            </a:r>
            <a:endParaRPr lang="en-GB" dirty="0" smtClean="0"/>
          </a:p>
          <a:p>
            <a:r>
              <a:rPr lang="en-GB" dirty="0" smtClean="0"/>
              <a:t>Simple </a:t>
            </a:r>
            <a:r>
              <a:rPr lang="en-GB" dirty="0"/>
              <a:t>(level 1) enquiries </a:t>
            </a:r>
            <a:r>
              <a:rPr lang="en-GB" dirty="0" smtClean="0"/>
              <a:t>answered </a:t>
            </a:r>
            <a:r>
              <a:rPr lang="en-GB" dirty="0"/>
              <a:t>by </a:t>
            </a:r>
            <a:r>
              <a:rPr lang="en-GB" dirty="0" smtClean="0"/>
              <a:t>UHNM </a:t>
            </a:r>
            <a:r>
              <a:rPr lang="en-GB" dirty="0"/>
              <a:t>team.  </a:t>
            </a:r>
            <a:endParaRPr lang="en-GB" dirty="0" smtClean="0"/>
          </a:p>
          <a:p>
            <a:r>
              <a:rPr lang="en-GB" dirty="0" smtClean="0"/>
              <a:t>More </a:t>
            </a:r>
            <a:r>
              <a:rPr lang="en-GB" dirty="0"/>
              <a:t>complex (level 2 and level 3) enquiries </a:t>
            </a:r>
            <a:r>
              <a:rPr lang="en-GB" dirty="0" smtClean="0"/>
              <a:t>referred </a:t>
            </a:r>
            <a:r>
              <a:rPr lang="en-GB" dirty="0"/>
              <a:t>to Trent MI. </a:t>
            </a:r>
          </a:p>
          <a:p>
            <a:r>
              <a:rPr lang="en-GB" dirty="0"/>
              <a:t>The Medicines Safety Lead pharmacist to supervise and support </a:t>
            </a:r>
            <a:endParaRPr lang="en-GB" dirty="0" smtClean="0"/>
          </a:p>
          <a:p>
            <a:r>
              <a:rPr lang="en-GB" dirty="0" smtClean="0"/>
              <a:t>senior </a:t>
            </a:r>
            <a:r>
              <a:rPr lang="en-GB" dirty="0"/>
              <a:t>tech </a:t>
            </a:r>
            <a:r>
              <a:rPr lang="en-GB" dirty="0" smtClean="0"/>
              <a:t>to undertake </a:t>
            </a:r>
            <a:r>
              <a:rPr lang="en-GB" dirty="0"/>
              <a:t>national MI training course for accredited technicians.</a:t>
            </a:r>
          </a:p>
          <a:p>
            <a:r>
              <a:rPr lang="en-GB" dirty="0"/>
              <a:t>Information Governance arrangements </a:t>
            </a:r>
            <a:r>
              <a:rPr lang="en-GB" dirty="0" smtClean="0"/>
              <a:t>approved </a:t>
            </a:r>
            <a:r>
              <a:rPr lang="en-GB" dirty="0"/>
              <a:t>by both Trusts.  </a:t>
            </a:r>
          </a:p>
          <a:p>
            <a:r>
              <a:rPr lang="en-GB" dirty="0"/>
              <a:t>Trent MI undertake the research into the enquiry and provide </a:t>
            </a:r>
            <a:r>
              <a:rPr lang="en-GB" dirty="0" smtClean="0"/>
              <a:t>response to </a:t>
            </a:r>
            <a:r>
              <a:rPr lang="en-GB" dirty="0"/>
              <a:t>enquirer. </a:t>
            </a:r>
            <a:r>
              <a:rPr lang="en-GB" dirty="0" smtClean="0"/>
              <a:t>Copy </a:t>
            </a:r>
            <a:r>
              <a:rPr lang="en-GB" dirty="0"/>
              <a:t>of the response </a:t>
            </a:r>
            <a:r>
              <a:rPr lang="en-GB" dirty="0" smtClean="0"/>
              <a:t>sent </a:t>
            </a:r>
            <a:r>
              <a:rPr lang="en-GB" dirty="0"/>
              <a:t>to UHNM to be retained on the Pharmacy MI </a:t>
            </a:r>
            <a:r>
              <a:rPr lang="en-GB" dirty="0" smtClean="0"/>
              <a:t>databank</a:t>
            </a:r>
            <a:endParaRPr lang="en-GB" dirty="0"/>
          </a:p>
          <a:p>
            <a:r>
              <a:rPr lang="en-GB" dirty="0"/>
              <a:t>A programme for pre-</a:t>
            </a:r>
            <a:r>
              <a:rPr lang="en-GB" dirty="0" err="1"/>
              <a:t>reg</a:t>
            </a:r>
            <a:r>
              <a:rPr lang="en-GB" dirty="0"/>
              <a:t> and student tech training </a:t>
            </a:r>
            <a:r>
              <a:rPr lang="en-GB" dirty="0" smtClean="0"/>
              <a:t>supported </a:t>
            </a:r>
            <a:r>
              <a:rPr lang="en-GB" dirty="0"/>
              <a:t>by Trent.  Students to be based at UHNM and encouraged and supported to take in and answer enquiries.</a:t>
            </a:r>
          </a:p>
          <a:p>
            <a:r>
              <a:rPr lang="en-GB" dirty="0" smtClean="0"/>
              <a:t>The </a:t>
            </a:r>
            <a:r>
              <a:rPr lang="en-GB" dirty="0"/>
              <a:t>Senior Pharmacy Technician and the band 7 pharmacist both spent a day with the Trent MI team as part of their learning and development and ensuring quality control of the UHNM service.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25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GB" dirty="0" smtClean="0"/>
              <a:t>Changes </a:t>
            </a:r>
            <a:r>
              <a:rPr lang="en-GB" dirty="0"/>
              <a:t>in </a:t>
            </a:r>
            <a:r>
              <a:rPr lang="en-GB" dirty="0" smtClean="0"/>
              <a:t>delivery of MI service has </a:t>
            </a:r>
            <a:r>
              <a:rPr lang="en-GB" dirty="0"/>
              <a:t>achieved the following outcomes:</a:t>
            </a:r>
          </a:p>
          <a:p>
            <a:endParaRPr lang="en-GB" dirty="0"/>
          </a:p>
          <a:p>
            <a:r>
              <a:rPr lang="en-GB" dirty="0" smtClean="0"/>
              <a:t>In </a:t>
            </a:r>
            <a:r>
              <a:rPr lang="en-GB" dirty="0"/>
              <a:t>line with Carter </a:t>
            </a:r>
            <a:r>
              <a:rPr lang="en-GB" dirty="0" smtClean="0"/>
              <a:t>principles: </a:t>
            </a:r>
          </a:p>
          <a:p>
            <a:pPr lvl="1"/>
            <a:r>
              <a:rPr lang="en-GB" dirty="0" smtClean="0"/>
              <a:t>MI </a:t>
            </a:r>
            <a:r>
              <a:rPr lang="en-GB" dirty="0"/>
              <a:t>the </a:t>
            </a:r>
            <a:r>
              <a:rPr lang="en-GB" dirty="0" smtClean="0"/>
              <a:t>service </a:t>
            </a:r>
            <a:r>
              <a:rPr lang="en-GB" dirty="0"/>
              <a:t>now delivered through collaboration with regional MI service.</a:t>
            </a:r>
          </a:p>
          <a:p>
            <a:pPr lvl="1"/>
            <a:r>
              <a:rPr lang="en-GB" dirty="0" smtClean="0"/>
              <a:t>significant </a:t>
            </a:r>
            <a:r>
              <a:rPr lang="en-GB" dirty="0"/>
              <a:t>skill mix </a:t>
            </a:r>
            <a:r>
              <a:rPr lang="en-GB" dirty="0" smtClean="0"/>
              <a:t>reconfiguring </a:t>
            </a:r>
          </a:p>
          <a:p>
            <a:pPr lvl="1"/>
            <a:r>
              <a:rPr lang="en-GB" dirty="0" smtClean="0"/>
              <a:t>development </a:t>
            </a:r>
            <a:r>
              <a:rPr lang="en-GB" dirty="0"/>
              <a:t>for Pharmacy technicians into new, exciting role.  </a:t>
            </a:r>
            <a:endParaRPr lang="en-GB" dirty="0" smtClean="0"/>
          </a:p>
          <a:p>
            <a:pPr lvl="1"/>
            <a:r>
              <a:rPr lang="en-GB" dirty="0" smtClean="0"/>
              <a:t>Training </a:t>
            </a:r>
            <a:r>
              <a:rPr lang="en-GB" dirty="0"/>
              <a:t>and development in line with national MI accredited technician training course. </a:t>
            </a:r>
          </a:p>
          <a:p>
            <a:r>
              <a:rPr lang="en-GB" dirty="0" smtClean="0"/>
              <a:t>Band </a:t>
            </a:r>
            <a:r>
              <a:rPr lang="en-GB" dirty="0"/>
              <a:t>7 pharmacists given opportunity to learn MI skills and work as part of Medicines Safety team, supporting projects to reduce harm from medication </a:t>
            </a:r>
            <a:r>
              <a:rPr lang="en-GB" dirty="0" smtClean="0"/>
              <a:t>error – excellent feedback on rotation</a:t>
            </a:r>
            <a:endParaRPr lang="en-GB" dirty="0"/>
          </a:p>
          <a:p>
            <a:r>
              <a:rPr lang="en-GB" dirty="0" smtClean="0"/>
              <a:t>UHNM retained </a:t>
            </a:r>
            <a:r>
              <a:rPr lang="en-GB" dirty="0"/>
              <a:t>an MI answering service so that customers still get a personal response relevant to UHNM </a:t>
            </a:r>
            <a:r>
              <a:rPr lang="en-GB" dirty="0" smtClean="0"/>
              <a:t>guidelines – positive feedback, enquiry numbers increasing</a:t>
            </a:r>
            <a:endParaRPr lang="en-GB" dirty="0"/>
          </a:p>
          <a:p>
            <a:pPr lvl="0">
              <a:buClr>
                <a:srgbClr val="2DA2BF"/>
              </a:buClr>
            </a:pPr>
            <a:r>
              <a:rPr lang="en-GB" dirty="0" smtClean="0"/>
              <a:t>UHNM effectively </a:t>
            </a:r>
            <a:r>
              <a:rPr lang="en-GB" dirty="0"/>
              <a:t>provide Patient’s Medicines Helpline post </a:t>
            </a:r>
            <a:r>
              <a:rPr lang="en-GB" dirty="0" smtClean="0"/>
              <a:t>discharge or outpatient appointment. </a:t>
            </a:r>
            <a:r>
              <a:rPr lang="en-GB" dirty="0" smtClean="0">
                <a:solidFill>
                  <a:prstClr val="black"/>
                </a:solidFill>
              </a:rPr>
              <a:t>Continued </a:t>
            </a:r>
            <a:r>
              <a:rPr lang="en-GB" dirty="0">
                <a:solidFill>
                  <a:prstClr val="black"/>
                </a:solidFill>
              </a:rPr>
              <a:t>through COVID with increase demand for patient </a:t>
            </a:r>
            <a:r>
              <a:rPr lang="en-GB" dirty="0" smtClean="0">
                <a:solidFill>
                  <a:prstClr val="black"/>
                </a:solidFill>
              </a:rPr>
              <a:t>helpline.</a:t>
            </a:r>
          </a:p>
          <a:p>
            <a:pPr lvl="0">
              <a:buClr>
                <a:srgbClr val="2DA2BF"/>
              </a:buClr>
            </a:pPr>
            <a:endParaRPr lang="en-GB" dirty="0">
              <a:solidFill>
                <a:prstClr val="black"/>
              </a:solidFill>
            </a:endParaRP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</p:spPr>
        <p:txBody>
          <a:bodyPr>
            <a:normAutofit fontScale="90000"/>
          </a:bodyPr>
          <a:lstStyle/>
          <a:p>
            <a:pPr marL="365760" lvl="0" indent="-256032">
              <a:spcBef>
                <a:spcPts val="400"/>
              </a:spcBef>
            </a:pPr>
            <a:r>
              <a:rPr lang="en-GB" sz="4000" b="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en-GB" sz="4000" b="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en-GB" sz="4000" b="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>Discussion</a:t>
            </a:r>
            <a:r>
              <a:rPr lang="en-GB" sz="1500" b="0" dirty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en-GB" sz="1500" b="0" dirty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23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</TotalTime>
  <Words>630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Re-engineering of Medicines Information Service</vt:lpstr>
      <vt:lpstr>Background</vt:lpstr>
      <vt:lpstr>Options Appraisal/Staffing Review</vt:lpstr>
      <vt:lpstr>Results</vt:lpstr>
      <vt:lpstr> Discussion </vt:lpstr>
    </vt:vector>
  </TitlesOfParts>
  <Company>University Hospitals of North Midlands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Re-engineering of Medicines Information Service</dc:title>
  <dc:creator>bevanf91</dc:creator>
  <cp:lastModifiedBy>Booth, Lynne</cp:lastModifiedBy>
  <cp:revision>13</cp:revision>
  <cp:lastPrinted>2020-08-26T15:32:14Z</cp:lastPrinted>
  <dcterms:created xsi:type="dcterms:W3CDTF">2020-08-26T13:53:10Z</dcterms:created>
  <dcterms:modified xsi:type="dcterms:W3CDTF">2020-09-01T10:29:18Z</dcterms:modified>
</cp:coreProperties>
</file>