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8"/>
  </p:notesMasterIdLst>
  <p:sldIdLst>
    <p:sldId id="263" r:id="rId2"/>
    <p:sldId id="267" r:id="rId3"/>
    <p:sldId id="268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9"/>
    <p:restoredTop sz="93446"/>
  </p:normalViewPr>
  <p:slideViewPr>
    <p:cSldViewPr snapToGrid="0" snapToObjects="1">
      <p:cViewPr varScale="1">
        <p:scale>
          <a:sx n="59" d="100"/>
          <a:sy n="59" d="100"/>
        </p:scale>
        <p:origin x="216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095D3-29A9-214C-8208-7179761DD7D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D3D62-B138-7A44-AA2B-F83D87728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0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9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52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83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8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4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5308-E0ED-6A42-8365-12A37FC2885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4961ED-DD4D-2A47-B0C5-185F9C7B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776B-A4ED-1450-1C7B-363E57B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3042173"/>
            <a:ext cx="8596668" cy="689811"/>
          </a:xfrm>
        </p:spPr>
        <p:txBody>
          <a:bodyPr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40CB-B394-B0D4-5C1C-D0EF258F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81" y="3991983"/>
            <a:ext cx="11018486" cy="2439703"/>
          </a:xfrm>
        </p:spPr>
        <p:txBody>
          <a:bodyPr>
            <a:normAutofit/>
          </a:bodyPr>
          <a:lstStyle/>
          <a:p>
            <a:r>
              <a:rPr lang="en-US" sz="2400" dirty="0"/>
              <a:t>Suggestion of health inequalities present amongst users of the MI advice line – dependent upon geographical location.</a:t>
            </a:r>
          </a:p>
          <a:p>
            <a:endParaRPr lang="en-US" sz="1000" dirty="0"/>
          </a:p>
          <a:p>
            <a:r>
              <a:rPr lang="en-US" sz="2400" dirty="0"/>
              <a:t>Hypothesis – “Patients from the most deprived areas of Sheffield are less likely to use the MI advice line.”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A5382-55FF-2817-52BD-B16EAB1842C3}"/>
              </a:ext>
            </a:extLst>
          </p:cNvPr>
          <p:cNvSpPr txBox="1"/>
          <p:nvPr/>
        </p:nvSpPr>
        <p:spPr>
          <a:xfrm>
            <a:off x="967398" y="526916"/>
            <a:ext cx="10775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Evaluation of the geographical location of users of the Medicines Advice Line at Sheffield Teaching Hospitals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29A98-4A3E-8510-327E-DEF82B519266}"/>
              </a:ext>
            </a:extLst>
          </p:cNvPr>
          <p:cNvSpPr txBox="1"/>
          <p:nvPr/>
        </p:nvSpPr>
        <p:spPr>
          <a:xfrm>
            <a:off x="3184019" y="1780931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Project Lead: Charlie Bradford, Foundation Pharmacist</a:t>
            </a:r>
          </a:p>
          <a:p>
            <a:pPr algn="ctr"/>
            <a:r>
              <a:rPr lang="en-US" dirty="0"/>
              <a:t>Supervisor: Matt Clarke, Medicines Information Manager </a:t>
            </a:r>
          </a:p>
        </p:txBody>
      </p:sp>
      <p:pic>
        <p:nvPicPr>
          <p:cNvPr id="11" name="Picture 2" descr="Sheffield Teaching Hospital - Home">
            <a:extLst>
              <a:ext uri="{FF2B5EF4-FFF2-40B4-BE49-F238E27FC236}">
                <a16:creationId xmlns:a16="http://schemas.microsoft.com/office/drawing/2014/main" id="{EF04280C-B972-8C1B-F07C-F3429BDD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94" y="2071927"/>
            <a:ext cx="3812661" cy="10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udio Recording 1 Nov 2022 at 20:59:09" descr="Audio Recording 1 Nov 2022 at 20:59:09">
            <a:hlinkClick r:id="" action="ppaction://media"/>
            <a:extLst>
              <a:ext uri="{FF2B5EF4-FFF2-40B4-BE49-F238E27FC236}">
                <a16:creationId xmlns:a16="http://schemas.microsoft.com/office/drawing/2014/main" id="{F3172234-966F-D530-A5F0-49C974E10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3690" y="2574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776B-A4ED-1450-1C7B-363E57B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Aims and Objectives</a:t>
            </a:r>
          </a:p>
        </p:txBody>
      </p:sp>
      <p:sp>
        <p:nvSpPr>
          <p:cNvPr id="17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40CB-B394-B0D4-5C1C-D0EF258F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65" y="1612900"/>
            <a:ext cx="10900670" cy="5042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Main aim: Evaluate the geographical locations of users of the MI advice line, and if health inequalities are present formulate a plan to improve access to the service.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project consisted of two parts: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Heatmap – based upon the geographical location of members of the public who used the MI advice line, to identify low and high use areas.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Patient Questionnaire – selected an area of low use to ask previously discharged patients why they did or did not use the MI advice line.</a:t>
            </a:r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215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776B-A4ED-1450-1C7B-363E57B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40CB-B394-B0D4-5C1C-D0EF258F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80" y="1458258"/>
            <a:ext cx="10999187" cy="4944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Part 1 (Heatmap) </a:t>
            </a:r>
          </a:p>
          <a:p>
            <a:pPr marL="0" indent="0">
              <a:buNone/>
            </a:pPr>
            <a:r>
              <a:rPr lang="en-US" sz="2400" dirty="0"/>
              <a:t>MI databank was used to analyse all calls received from members of the public between 01/04/2020 – 31/03/2021. The following data was recorded:</a:t>
            </a:r>
          </a:p>
          <a:p>
            <a:pPr lvl="1"/>
            <a:r>
              <a:rPr lang="en-US" sz="2200" dirty="0"/>
              <a:t>Postcode of the caller</a:t>
            </a:r>
          </a:p>
          <a:p>
            <a:pPr lvl="1"/>
            <a:r>
              <a:rPr lang="en-US" sz="2200" dirty="0"/>
              <a:t>Age</a:t>
            </a:r>
          </a:p>
          <a:p>
            <a:pPr lvl="1"/>
            <a:r>
              <a:rPr lang="en-US" sz="2200" dirty="0"/>
              <a:t>Gender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Part 2 (Patient Questionnaire) </a:t>
            </a:r>
          </a:p>
          <a:p>
            <a:pPr marL="0" indent="0">
              <a:buNone/>
            </a:pPr>
            <a:r>
              <a:rPr lang="en-US" sz="2400" dirty="0"/>
              <a:t>An area displaying low use of the advice line was selected and a questionnaire was sent to 100 patients from this area, discharged from STH between 01/04/2020 – 31/03/2021.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538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776B-A4ED-1450-1C7B-363E57B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Results – Heatmap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40CB-B394-B0D4-5C1C-D0EF258F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682" y="1712629"/>
            <a:ext cx="5994256" cy="5072781"/>
          </a:xfrm>
        </p:spPr>
        <p:txBody>
          <a:bodyPr>
            <a:normAutofit/>
          </a:bodyPr>
          <a:lstStyle/>
          <a:p>
            <a:r>
              <a:rPr lang="en-US" dirty="0"/>
              <a:t>A total of 326 calls were received from members of the public in Sheffield.</a:t>
            </a:r>
          </a:p>
          <a:p>
            <a:r>
              <a:rPr lang="en-US" dirty="0"/>
              <a:t>Mean caller age = 66.1 years old.</a:t>
            </a:r>
          </a:p>
          <a:p>
            <a:r>
              <a:rPr lang="en-US" dirty="0"/>
              <a:t>53% of calls were from females, 47% from males.</a:t>
            </a:r>
          </a:p>
          <a:p>
            <a:r>
              <a:rPr lang="en-US" dirty="0"/>
              <a:t>Areas of lowest use were Burngreave (n = 1) and Bradfield (n = 2).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Calls per 1,000 people</a:t>
            </a:r>
            <a:r>
              <a:rPr lang="en-US" dirty="0"/>
              <a:t>:</a:t>
            </a:r>
            <a:endParaRPr lang="en-US" sz="1000" dirty="0"/>
          </a:p>
          <a:p>
            <a:r>
              <a:rPr lang="en-US" dirty="0"/>
              <a:t>Sheffield = 0.59</a:t>
            </a:r>
          </a:p>
          <a:p>
            <a:r>
              <a:rPr lang="en-US" dirty="0"/>
              <a:t>Burngreave = 0.03</a:t>
            </a:r>
          </a:p>
          <a:p>
            <a:r>
              <a:rPr lang="en-US" dirty="0"/>
              <a:t>Bradfield = 0.12</a:t>
            </a:r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1CC8147-6448-4ED3-5337-8FEB72F57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2" t="34521" r="33006" b="18287"/>
          <a:stretch/>
        </p:blipFill>
        <p:spPr>
          <a:xfrm>
            <a:off x="770965" y="1744476"/>
            <a:ext cx="5156057" cy="4269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663432-2431-15A5-47D0-61B7F38A4BBB}"/>
              </a:ext>
            </a:extLst>
          </p:cNvPr>
          <p:cNvSpPr/>
          <p:nvPr/>
        </p:nvSpPr>
        <p:spPr>
          <a:xfrm>
            <a:off x="3074852" y="3592449"/>
            <a:ext cx="682752" cy="6827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3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776B-A4ED-1450-1C7B-363E57B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26068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Results – Patient Questionnaire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40CB-B394-B0D4-5C1C-D0EF258F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98" y="1750360"/>
            <a:ext cx="5456602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Q1. Is English your first language?</a:t>
            </a:r>
          </a:p>
          <a:p>
            <a:pPr marL="0" indent="0">
              <a:buNone/>
            </a:pPr>
            <a:r>
              <a:rPr lang="en-US" sz="1600" dirty="0"/>
              <a:t>- Yes = 6</a:t>
            </a:r>
          </a:p>
          <a:p>
            <a:pPr marL="0" indent="0">
              <a:buNone/>
            </a:pPr>
            <a:r>
              <a:rPr lang="en-US" sz="1600" dirty="0"/>
              <a:t>- No = 1 (Arabic)</a:t>
            </a:r>
          </a:p>
          <a:p>
            <a:pPr marL="0" indent="0">
              <a:buNone/>
            </a:pPr>
            <a:r>
              <a:rPr lang="en-US" sz="2000" dirty="0"/>
              <a:t>Q2. Were you previously aware of the MI advice line?</a:t>
            </a:r>
          </a:p>
          <a:p>
            <a:pPr marL="0" indent="0">
              <a:buNone/>
            </a:pPr>
            <a:r>
              <a:rPr lang="en-US" sz="1600" dirty="0"/>
              <a:t>- Yes = 2</a:t>
            </a:r>
          </a:p>
          <a:p>
            <a:pPr marL="0" indent="0">
              <a:buNone/>
            </a:pPr>
            <a:r>
              <a:rPr lang="en-US" sz="1600" dirty="0"/>
              <a:t>- No = 5</a:t>
            </a:r>
          </a:p>
          <a:p>
            <a:pPr marL="0" indent="0">
              <a:buNone/>
            </a:pPr>
            <a:r>
              <a:rPr lang="en-US" sz="2000" dirty="0"/>
              <a:t>Q3. If you were previously unaware of the service, would you use it in future if you had a medicines related query?</a:t>
            </a:r>
          </a:p>
          <a:p>
            <a:pPr marL="0" indent="0">
              <a:buNone/>
            </a:pPr>
            <a:r>
              <a:rPr lang="en-US" sz="1600" dirty="0"/>
              <a:t>- Yes = 5</a:t>
            </a:r>
          </a:p>
          <a:p>
            <a:pPr marL="0" indent="0">
              <a:buNone/>
            </a:pPr>
            <a:r>
              <a:rPr lang="en-US" sz="1600" dirty="0"/>
              <a:t>- No = 0</a:t>
            </a:r>
          </a:p>
          <a:p>
            <a:pPr marL="0" indent="0">
              <a:buNone/>
            </a:pPr>
            <a:r>
              <a:rPr lang="en-US" sz="1600" dirty="0"/>
              <a:t>- N/A = 2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9C7A3C-50E0-8E2F-F0A0-AE3D2CCF0D8C}"/>
              </a:ext>
            </a:extLst>
          </p:cNvPr>
          <p:cNvSpPr txBox="1">
            <a:spLocks/>
          </p:cNvSpPr>
          <p:nvPr/>
        </p:nvSpPr>
        <p:spPr>
          <a:xfrm>
            <a:off x="6299200" y="1736913"/>
            <a:ext cx="5863167" cy="4902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Q4. If you were aware of the service, why did you not use it?</a:t>
            </a:r>
          </a:p>
          <a:p>
            <a:pPr>
              <a:buFontTx/>
              <a:buChar char="-"/>
            </a:pPr>
            <a:r>
              <a:rPr lang="en-GB" sz="1600" dirty="0"/>
              <a:t>I had no questions so did not require this service = 2</a:t>
            </a:r>
          </a:p>
          <a:p>
            <a:pPr marL="0" indent="0">
              <a:buNone/>
            </a:pPr>
            <a:r>
              <a:rPr lang="en-US" sz="2000" dirty="0"/>
              <a:t>Q5. Did you receive a copy of your discharge summary when you left hospital?</a:t>
            </a:r>
          </a:p>
          <a:p>
            <a:pPr>
              <a:buFontTx/>
              <a:buChar char="-"/>
            </a:pPr>
            <a:r>
              <a:rPr lang="en-US" sz="1600" dirty="0"/>
              <a:t>Yes = 5</a:t>
            </a:r>
          </a:p>
          <a:p>
            <a:pPr>
              <a:buFontTx/>
              <a:buChar char="-"/>
            </a:pPr>
            <a:r>
              <a:rPr lang="en-US" sz="1600" dirty="0"/>
              <a:t>No = 1</a:t>
            </a:r>
          </a:p>
          <a:p>
            <a:pPr>
              <a:buFontTx/>
              <a:buChar char="-"/>
            </a:pPr>
            <a:r>
              <a:rPr lang="en-US" sz="1600" dirty="0"/>
              <a:t>Unsure = 1</a:t>
            </a:r>
          </a:p>
          <a:p>
            <a:pPr marL="0" indent="0">
              <a:buNone/>
            </a:pPr>
            <a:r>
              <a:rPr lang="en-US" sz="2000" dirty="0"/>
              <a:t>Q6. Was there a yellow MI</a:t>
            </a:r>
          </a:p>
          <a:p>
            <a:pPr marL="0" indent="0">
              <a:buNone/>
            </a:pPr>
            <a:r>
              <a:rPr lang="en-US" sz="2000" dirty="0"/>
              <a:t>leaflet provided with </a:t>
            </a:r>
          </a:p>
          <a:p>
            <a:pPr marL="0" indent="0">
              <a:buNone/>
            </a:pPr>
            <a:r>
              <a:rPr lang="en-US" sz="2000" dirty="0"/>
              <a:t>your medication?</a:t>
            </a:r>
          </a:p>
          <a:p>
            <a:pPr>
              <a:buFontTx/>
              <a:buChar char="-"/>
            </a:pPr>
            <a:r>
              <a:rPr lang="en-US" sz="1600" dirty="0"/>
              <a:t>Yes = 3</a:t>
            </a:r>
          </a:p>
          <a:p>
            <a:pPr>
              <a:buFontTx/>
              <a:buChar char="-"/>
            </a:pPr>
            <a:r>
              <a:rPr lang="en-US" sz="1600" dirty="0"/>
              <a:t>No = 4</a:t>
            </a:r>
          </a:p>
          <a:p>
            <a:endParaRPr lang="en-US" dirty="0"/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50067A5-BD6A-E228-FD40-D7B8A73C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2" t="11777" r="35212" b="34185"/>
          <a:stretch/>
        </p:blipFill>
        <p:spPr bwMode="auto">
          <a:xfrm>
            <a:off x="9566560" y="3539534"/>
            <a:ext cx="2147074" cy="305176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882A02-4DCC-3DCF-7C14-C1617D6BD6AD}"/>
              </a:ext>
            </a:extLst>
          </p:cNvPr>
          <p:cNvCxnSpPr>
            <a:cxnSpLocks/>
          </p:cNvCxnSpPr>
          <p:nvPr/>
        </p:nvCxnSpPr>
        <p:spPr>
          <a:xfrm>
            <a:off x="6024282" y="1385047"/>
            <a:ext cx="0" cy="516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CC0F2EC-37D5-149F-A841-229B77DF7AC5}"/>
              </a:ext>
            </a:extLst>
          </p:cNvPr>
          <p:cNvSpPr txBox="1"/>
          <p:nvPr/>
        </p:nvSpPr>
        <p:spPr>
          <a:xfrm>
            <a:off x="639409" y="1111923"/>
            <a:ext cx="53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responses received = 7</a:t>
            </a:r>
          </a:p>
        </p:txBody>
      </p:sp>
    </p:spTree>
    <p:extLst>
      <p:ext uri="{BB962C8B-B14F-4D97-AF65-F5344CB8AC3E}">
        <p14:creationId xmlns:p14="http://schemas.microsoft.com/office/powerpoint/2010/main" val="168335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776B-A4ED-1450-1C7B-363E57B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609600"/>
            <a:ext cx="10900669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40CB-B394-B0D4-5C1C-D0EF258F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97" y="1518120"/>
            <a:ext cx="10900669" cy="1320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/>
              <a:t>Low use of the MI advice line in Burngreave.</a:t>
            </a:r>
          </a:p>
          <a:p>
            <a:pPr algn="ctr"/>
            <a:r>
              <a:rPr lang="en-US" sz="2400" dirty="0"/>
              <a:t>Most users of the advice line are elderly (65+).</a:t>
            </a:r>
          </a:p>
          <a:p>
            <a:pPr algn="ctr"/>
            <a:r>
              <a:rPr lang="en-US" sz="2400" dirty="0"/>
              <a:t>There is a lack of awareness of the service.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97D512-F5C6-89CE-EE8C-3B463A256DD3}"/>
              </a:ext>
            </a:extLst>
          </p:cNvPr>
          <p:cNvSpPr txBox="1">
            <a:spLocks/>
          </p:cNvSpPr>
          <p:nvPr/>
        </p:nvSpPr>
        <p:spPr>
          <a:xfrm>
            <a:off x="842596" y="3298359"/>
            <a:ext cx="10900669" cy="977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Future Work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21A295A-5C51-7C18-906D-977229A7366A}"/>
              </a:ext>
            </a:extLst>
          </p:cNvPr>
          <p:cNvSpPr txBox="1">
            <a:spLocks/>
          </p:cNvSpPr>
          <p:nvPr/>
        </p:nvSpPr>
        <p:spPr>
          <a:xfrm>
            <a:off x="578224" y="3848101"/>
            <a:ext cx="11165042" cy="2552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sz="2200" dirty="0"/>
              <a:t>Advertise the MI advice line service e.g. In patient waiting areas.</a:t>
            </a:r>
          </a:p>
          <a:p>
            <a:pPr algn="ctr"/>
            <a:r>
              <a:rPr lang="en-US" sz="2200" dirty="0"/>
              <a:t>Encourage dispensers and accuracy checkers to include the MI advice line leaflet with discharge medication.</a:t>
            </a:r>
          </a:p>
          <a:p>
            <a:pPr algn="ctr"/>
            <a:r>
              <a:rPr lang="en-US" sz="2200" dirty="0"/>
              <a:t>Additional project researching why patients from Burngreave do not access the service, which uses an alternative to a posted patient questionnaire e.g. via email or telephone.</a:t>
            </a:r>
          </a:p>
          <a:p>
            <a:pPr algn="ctr"/>
            <a:r>
              <a:rPr lang="en-US" sz="2200" dirty="0"/>
              <a:t>Send another patient questionnaire translated into multiple languages.</a:t>
            </a:r>
          </a:p>
        </p:txBody>
      </p:sp>
    </p:spTree>
    <p:extLst>
      <p:ext uri="{BB962C8B-B14F-4D97-AF65-F5344CB8AC3E}">
        <p14:creationId xmlns:p14="http://schemas.microsoft.com/office/powerpoint/2010/main" val="3441888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{20ACA837-56B2-BE4B-A2A7-20F4893F6CD0}tf10001060_mac</Template>
  <TotalTime>21758</TotalTime>
  <Words>577</Words>
  <Application>Microsoft Macintosh PowerPoint</Application>
  <PresentationFormat>Widescreen</PresentationFormat>
  <Paragraphs>67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Project Background</vt:lpstr>
      <vt:lpstr>Aims and Objectives</vt:lpstr>
      <vt:lpstr>Methods</vt:lpstr>
      <vt:lpstr>Results – Heatmap</vt:lpstr>
      <vt:lpstr>Results – Patient Questionnaire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geographical location of users of the Medicines Advice Line at Sheffield Teaching Hospitals</dc:title>
  <dc:creator>Charlie Bradford (PGT)</dc:creator>
  <cp:lastModifiedBy>Charlie Bradford (PGT)</cp:lastModifiedBy>
  <cp:revision>46</cp:revision>
  <dcterms:created xsi:type="dcterms:W3CDTF">2022-04-17T13:47:18Z</dcterms:created>
  <dcterms:modified xsi:type="dcterms:W3CDTF">2022-11-01T21:01:05Z</dcterms:modified>
</cp:coreProperties>
</file>