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854" r:id="rId2"/>
  </p:sldMasterIdLst>
  <p:notesMasterIdLst>
    <p:notesMasterId r:id="rId8"/>
  </p:notesMasterIdLst>
  <p:handoutMasterIdLst>
    <p:handoutMasterId r:id="rId9"/>
  </p:handoutMasterIdLst>
  <p:sldIdLst>
    <p:sldId id="278" r:id="rId3"/>
    <p:sldId id="279" r:id="rId4"/>
    <p:sldId id="280" r:id="rId5"/>
    <p:sldId id="281" r:id="rId6"/>
    <p:sldId id="282" r:id="rId7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B239"/>
    <a:srgbClr val="005179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275" autoAdjust="0"/>
  </p:normalViewPr>
  <p:slideViewPr>
    <p:cSldViewPr snapToObjects="1">
      <p:cViewPr varScale="1">
        <p:scale>
          <a:sx n="100" d="100"/>
          <a:sy n="100" d="100"/>
        </p:scale>
        <p:origin x="191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nuth-dept04\RDTC\rnas\OuDat\Medinfo\UKMI\UKMI%20Conference\2020\Remote%20working%20poster\Data\RDTC%20homeworking%20poster-data_Aug%202020-midb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nuth-dept04\RDTC\rnas\OuDat\Medinfo\UKMI\UKMI%20Conference\2020\Remote%20working%20poster\Data\RDTC%20homeworking%20poster-data_Aug%202020-midb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nuth-dept04\RDTC\rnas\OuDat\Medinfo\UKMI\UKMI%20Conference\2020\Remote%20working%20poster\Data\RDTC%20homeworking%20poster-data_Aug%202020-midb.xlsx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Average wait times (seconds)</a:t>
            </a:r>
          </a:p>
        </c:rich>
      </c:tx>
      <c:layout>
        <c:manualLayout>
          <c:xMode val="edge"/>
          <c:yMode val="edge"/>
          <c:x val="0.21870739195182809"/>
          <c:y val="2.25429908469708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552175439438112"/>
          <c:y val="0.18384201401430325"/>
          <c:w val="0.84124645385818053"/>
          <c:h val="0.606968503937007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Liberty!$B$16</c:f>
              <c:strCache>
                <c:ptCount val="1"/>
                <c:pt idx="0">
                  <c:v>Average wait times (seconds)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1-7D55-4924-9C7F-C464A7DA186C}"/>
              </c:ext>
            </c:extLst>
          </c:dPt>
          <c:dPt>
            <c:idx val="1"/>
            <c:invertIfNegative val="0"/>
            <c:bubble3D val="0"/>
            <c:spPr>
              <a:solidFill>
                <a:srgbClr val="0000FF"/>
              </a:solidFill>
            </c:spPr>
            <c:extLst>
              <c:ext xmlns:c16="http://schemas.microsoft.com/office/drawing/2014/chart" uri="{C3380CC4-5D6E-409C-BE32-E72D297353CC}">
                <c16:uniqueId val="{00000003-7D55-4924-9C7F-C464A7DA186C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5-7D55-4924-9C7F-C464A7DA186C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/>
              </a:solidFill>
            </c:spPr>
            <c:extLst>
              <c:ext xmlns:c16="http://schemas.microsoft.com/office/drawing/2014/chart" uri="{C3380CC4-5D6E-409C-BE32-E72D297353CC}">
                <c16:uniqueId val="{00000007-7D55-4924-9C7F-C464A7DA186C}"/>
              </c:ext>
            </c:extLst>
          </c:dPt>
          <c:dPt>
            <c:idx val="4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9-7D55-4924-9C7F-C464A7DA186C}"/>
              </c:ext>
            </c:extLst>
          </c:dPt>
          <c:dPt>
            <c:idx val="5"/>
            <c:invertIfNegative val="0"/>
            <c:bubble3D val="0"/>
            <c:spPr>
              <a:solidFill>
                <a:srgbClr val="0000FF"/>
              </a:solidFill>
            </c:spPr>
            <c:extLst>
              <c:ext xmlns:c16="http://schemas.microsoft.com/office/drawing/2014/chart" uri="{C3380CC4-5D6E-409C-BE32-E72D297353CC}">
                <c16:uniqueId val="{0000000B-7D55-4924-9C7F-C464A7DA186C}"/>
              </c:ext>
            </c:extLst>
          </c:dPt>
          <c:dPt>
            <c:idx val="6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D-7D55-4924-9C7F-C464A7DA186C}"/>
              </c:ext>
            </c:extLst>
          </c:dPt>
          <c:dLbls>
            <c:dLbl>
              <c:idx val="0"/>
              <c:layout>
                <c:manualLayout>
                  <c:x val="0.69583040671992358"/>
                  <c:y val="0.2699998509917284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D55-4924-9C7F-C464A7DA186C}"/>
                </c:ext>
              </c:extLst>
            </c:dLbl>
            <c:dLbl>
              <c:idx val="1"/>
              <c:layout>
                <c:manualLayout>
                  <c:x val="-0.13973643413637807"/>
                  <c:y val="-0.12761538926058175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D55-4924-9C7F-C464A7DA186C}"/>
                </c:ext>
              </c:extLst>
            </c:dLbl>
            <c:dLbl>
              <c:idx val="2"/>
              <c:layout>
                <c:manualLayout>
                  <c:x val="-0.1368848947227547"/>
                  <c:y val="0.43473320068982985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D55-4924-9C7F-C464A7DA186C}"/>
                </c:ext>
              </c:extLst>
            </c:dLbl>
            <c:dLbl>
              <c:idx val="3"/>
              <c:layout>
                <c:manualLayout>
                  <c:x val="-0.14535755281826135"/>
                  <c:y val="-5.370101255041773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7D55-4924-9C7F-C464A7DA186C}"/>
                </c:ext>
              </c:extLst>
            </c:dLbl>
            <c:dLbl>
              <c:idx val="4"/>
              <c:layout>
                <c:manualLayout>
                  <c:x val="-0.1397364341363781"/>
                  <c:y val="8.5346448152571919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39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7D55-4924-9C7F-C464A7DA186C}"/>
                </c:ext>
              </c:extLst>
            </c:dLbl>
            <c:dLbl>
              <c:idx val="5"/>
              <c:layout>
                <c:manualLayout>
                  <c:x val="-0.13403290621244429"/>
                  <c:y val="0.127809100013567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7D55-4924-9C7F-C464A7DA186C}"/>
                </c:ext>
              </c:extLst>
            </c:dLbl>
            <c:dLbl>
              <c:idx val="6"/>
              <c:layout>
                <c:manualLayout>
                  <c:x val="0"/>
                  <c:y val="0.1202066026150401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37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D55-4924-9C7F-C464A7DA18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="t" anchorCtr="1"/>
              <a:lstStyle/>
              <a:p>
                <a:pPr>
                  <a:defRPr b="1"/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Liberty!$C$14:$H$15</c:f>
              <c:multiLvlStrCache>
                <c:ptCount val="6"/>
                <c:lvl>
                  <c:pt idx="0">
                    <c:v>2019</c:v>
                  </c:pt>
                  <c:pt idx="1">
                    <c:v>2020</c:v>
                  </c:pt>
                  <c:pt idx="2">
                    <c:v>2019</c:v>
                  </c:pt>
                  <c:pt idx="3">
                    <c:v>2020</c:v>
                  </c:pt>
                  <c:pt idx="4">
                    <c:v>2019</c:v>
                  </c:pt>
                  <c:pt idx="5">
                    <c:v>2020</c:v>
                  </c:pt>
                </c:lvl>
                <c:lvl>
                  <c:pt idx="0">
                    <c:v>May</c:v>
                  </c:pt>
                  <c:pt idx="2">
                    <c:v>June</c:v>
                  </c:pt>
                  <c:pt idx="4">
                    <c:v>July</c:v>
                  </c:pt>
                </c:lvl>
              </c:multiLvlStrCache>
            </c:multiLvlStrRef>
          </c:cat>
          <c:val>
            <c:numRef>
              <c:f>Liberty!$C$16:$H$16</c:f>
              <c:numCache>
                <c:formatCode>mm:ss.0</c:formatCode>
                <c:ptCount val="6"/>
                <c:pt idx="0">
                  <c:v>6.018518518518519E-4</c:v>
                </c:pt>
                <c:pt idx="1">
                  <c:v>3.0092592592592595E-4</c:v>
                </c:pt>
                <c:pt idx="2">
                  <c:v>6.5972222222222213E-4</c:v>
                </c:pt>
                <c:pt idx="3">
                  <c:v>4.5138888888888892E-4</c:v>
                </c:pt>
                <c:pt idx="4">
                  <c:v>4.1666666666666669E-4</c:v>
                </c:pt>
                <c:pt idx="5">
                  <c:v>4.2824074074074075E-4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D55-4924-9C7F-C464A7DA18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40"/>
        <c:axId val="139373568"/>
        <c:axId val="139375360"/>
      </c:barChart>
      <c:catAx>
        <c:axId val="1393735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39375360"/>
        <c:crosses val="autoZero"/>
        <c:auto val="1"/>
        <c:lblAlgn val="ctr"/>
        <c:lblOffset val="100"/>
        <c:noMultiLvlLbl val="0"/>
      </c:catAx>
      <c:valAx>
        <c:axId val="139375360"/>
        <c:scaling>
          <c:orientation val="minMax"/>
        </c:scaling>
        <c:delete val="0"/>
        <c:axPos val="l"/>
        <c:numFmt formatCode="mm:ss.0" sourceLinked="1"/>
        <c:majorTickMark val="none"/>
        <c:minorTickMark val="none"/>
        <c:tickLblPos val="nextTo"/>
        <c:crossAx val="13937356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Liberty!$B$11</c:f>
              <c:strCache>
                <c:ptCount val="1"/>
                <c:pt idx="0">
                  <c:v>No. of  Calls Answered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1-0A62-4A30-BF61-E906ACD33FAE}"/>
              </c:ext>
            </c:extLst>
          </c:dPt>
          <c:dPt>
            <c:idx val="1"/>
            <c:invertIfNegative val="0"/>
            <c:bubble3D val="0"/>
            <c:spPr>
              <a:solidFill>
                <a:srgbClr val="0000FF"/>
              </a:solidFill>
            </c:spPr>
            <c:extLst>
              <c:ext xmlns:c16="http://schemas.microsoft.com/office/drawing/2014/chart" uri="{C3380CC4-5D6E-409C-BE32-E72D297353CC}">
                <c16:uniqueId val="{00000003-0A62-4A30-BF61-E906ACD33FAE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5-0A62-4A30-BF61-E906ACD33FAE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/>
              </a:solidFill>
            </c:spPr>
            <c:extLst>
              <c:ext xmlns:c16="http://schemas.microsoft.com/office/drawing/2014/chart" uri="{C3380CC4-5D6E-409C-BE32-E72D297353CC}">
                <c16:uniqueId val="{00000007-0A62-4A30-BF61-E906ACD33FAE}"/>
              </c:ext>
            </c:extLst>
          </c:dPt>
          <c:dPt>
            <c:idx val="4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9-0A62-4A30-BF61-E906ACD33FAE}"/>
              </c:ext>
            </c:extLst>
          </c:dPt>
          <c:dPt>
            <c:idx val="5"/>
            <c:invertIfNegative val="0"/>
            <c:bubble3D val="0"/>
            <c:spPr>
              <a:solidFill>
                <a:srgbClr val="0000FF"/>
              </a:solidFill>
            </c:spPr>
            <c:extLst>
              <c:ext xmlns:c16="http://schemas.microsoft.com/office/drawing/2014/chart" uri="{C3380CC4-5D6E-409C-BE32-E72D297353CC}">
                <c16:uniqueId val="{0000000B-0A62-4A30-BF61-E906ACD33FAE}"/>
              </c:ext>
            </c:extLst>
          </c:dPt>
          <c:dPt>
            <c:idx val="6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D-0A62-4A30-BF61-E906ACD33FA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Liberty!$C$9:$H$10</c:f>
              <c:multiLvlStrCache>
                <c:ptCount val="6"/>
                <c:lvl>
                  <c:pt idx="0">
                    <c:v>2019</c:v>
                  </c:pt>
                  <c:pt idx="1">
                    <c:v>2020</c:v>
                  </c:pt>
                  <c:pt idx="2">
                    <c:v>2019</c:v>
                  </c:pt>
                  <c:pt idx="3">
                    <c:v>2020</c:v>
                  </c:pt>
                  <c:pt idx="4">
                    <c:v>2019</c:v>
                  </c:pt>
                  <c:pt idx="5">
                    <c:v>2020</c:v>
                  </c:pt>
                </c:lvl>
                <c:lvl>
                  <c:pt idx="0">
                    <c:v>May</c:v>
                  </c:pt>
                  <c:pt idx="2">
                    <c:v>June</c:v>
                  </c:pt>
                  <c:pt idx="4">
                    <c:v>July</c:v>
                  </c:pt>
                </c:lvl>
              </c:multiLvlStrCache>
            </c:multiLvlStrRef>
          </c:cat>
          <c:val>
            <c:numRef>
              <c:f>Liberty!$C$11:$H$11</c:f>
              <c:numCache>
                <c:formatCode>General</c:formatCode>
                <c:ptCount val="6"/>
                <c:pt idx="0">
                  <c:v>131</c:v>
                </c:pt>
                <c:pt idx="1">
                  <c:v>87</c:v>
                </c:pt>
                <c:pt idx="2">
                  <c:v>129</c:v>
                </c:pt>
                <c:pt idx="3">
                  <c:v>96</c:v>
                </c:pt>
                <c:pt idx="4">
                  <c:v>149</c:v>
                </c:pt>
                <c:pt idx="5">
                  <c:v>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A62-4A30-BF61-E906ACD33F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40"/>
        <c:axId val="139763072"/>
        <c:axId val="139785344"/>
      </c:barChart>
      <c:catAx>
        <c:axId val="1397630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39785344"/>
        <c:crosses val="autoZero"/>
        <c:auto val="1"/>
        <c:lblAlgn val="ctr"/>
        <c:lblOffset val="100"/>
        <c:noMultiLvlLbl val="0"/>
      </c:catAx>
      <c:valAx>
        <c:axId val="1397853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13976307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/>
              <a:t>Average time taken (min)</a:t>
            </a:r>
          </a:p>
        </c:rich>
      </c:tx>
      <c:layout>
        <c:manualLayout>
          <c:xMode val="edge"/>
          <c:yMode val="edge"/>
          <c:x val="0.33193069098228528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904402121382378"/>
          <c:y val="1.9043640755288159E-2"/>
          <c:w val="0.75660953592023583"/>
          <c:h val="0.832619568387284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MIDB!$A$3:$B$3</c:f>
              <c:strCache>
                <c:ptCount val="1"/>
                <c:pt idx="0">
                  <c:v>AVG time taken(min)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1-C9D8-44D3-8C13-F4292DB0918F}"/>
              </c:ext>
            </c:extLst>
          </c:dPt>
          <c:dPt>
            <c:idx val="1"/>
            <c:invertIfNegative val="0"/>
            <c:bubble3D val="0"/>
            <c:spPr>
              <a:solidFill>
                <a:srgbClr val="0000FF"/>
              </a:solidFill>
            </c:spPr>
            <c:extLst>
              <c:ext xmlns:c16="http://schemas.microsoft.com/office/drawing/2014/chart" uri="{C3380CC4-5D6E-409C-BE32-E72D297353CC}">
                <c16:uniqueId val="{00000003-C9D8-44D3-8C13-F4292DB0918F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5-C9D8-44D3-8C13-F4292DB0918F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/>
              </a:solidFill>
            </c:spPr>
            <c:extLst>
              <c:ext xmlns:c16="http://schemas.microsoft.com/office/drawing/2014/chart" uri="{C3380CC4-5D6E-409C-BE32-E72D297353CC}">
                <c16:uniqueId val="{00000007-C9D8-44D3-8C13-F4292DB0918F}"/>
              </c:ext>
            </c:extLst>
          </c:dPt>
          <c:dPt>
            <c:idx val="4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9-C9D8-44D3-8C13-F4292DB0918F}"/>
              </c:ext>
            </c:extLst>
          </c:dPt>
          <c:dPt>
            <c:idx val="5"/>
            <c:invertIfNegative val="0"/>
            <c:bubble3D val="0"/>
            <c:spPr>
              <a:solidFill>
                <a:srgbClr val="0000FF"/>
              </a:solidFill>
            </c:spPr>
            <c:extLst>
              <c:ext xmlns:c16="http://schemas.microsoft.com/office/drawing/2014/chart" uri="{C3380CC4-5D6E-409C-BE32-E72D297353CC}">
                <c16:uniqueId val="{0000000B-C9D8-44D3-8C13-F4292DB0918F}"/>
              </c:ext>
            </c:extLst>
          </c:dPt>
          <c:dPt>
            <c:idx val="6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D-C9D8-44D3-8C13-F4292DB0918F}"/>
              </c:ext>
            </c:extLst>
          </c:dPt>
          <c:dPt>
            <c:idx val="7"/>
            <c:invertIfNegative val="0"/>
            <c:bubble3D val="0"/>
            <c:spPr>
              <a:solidFill>
                <a:srgbClr val="0000FF"/>
              </a:solidFill>
            </c:spPr>
            <c:extLst>
              <c:ext xmlns:c16="http://schemas.microsoft.com/office/drawing/2014/chart" uri="{C3380CC4-5D6E-409C-BE32-E72D297353CC}">
                <c16:uniqueId val="{0000000F-C9D8-44D3-8C13-F4292DB0918F}"/>
              </c:ext>
            </c:extLst>
          </c:dPt>
          <c:dLbls>
            <c:dLbl>
              <c:idx val="0"/>
              <c:layout>
                <c:manualLayout>
                  <c:x val="2.2308264589282023E-17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9D8-44D3-8C13-F4292DB091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MIDB!$C$1:$J$2</c:f>
              <c:multiLvlStrCache>
                <c:ptCount val="8"/>
                <c:lvl>
                  <c:pt idx="0">
                    <c:v>2019</c:v>
                  </c:pt>
                  <c:pt idx="1">
                    <c:v>2020</c:v>
                  </c:pt>
                  <c:pt idx="2">
                    <c:v>2019</c:v>
                  </c:pt>
                  <c:pt idx="3">
                    <c:v>2020</c:v>
                  </c:pt>
                  <c:pt idx="4">
                    <c:v>2019</c:v>
                  </c:pt>
                  <c:pt idx="5">
                    <c:v>2020</c:v>
                  </c:pt>
                  <c:pt idx="6">
                    <c:v>2019</c:v>
                  </c:pt>
                  <c:pt idx="7">
                    <c:v>2020</c:v>
                  </c:pt>
                </c:lvl>
                <c:lvl>
                  <c:pt idx="0">
                    <c:v>April</c:v>
                  </c:pt>
                  <c:pt idx="2">
                    <c:v>May</c:v>
                  </c:pt>
                  <c:pt idx="4">
                    <c:v>June</c:v>
                  </c:pt>
                  <c:pt idx="6">
                    <c:v>July</c:v>
                  </c:pt>
                </c:lvl>
              </c:multiLvlStrCache>
            </c:multiLvlStrRef>
          </c:cat>
          <c:val>
            <c:numRef>
              <c:f>MIDB!$C$3:$J$3</c:f>
              <c:numCache>
                <c:formatCode>General</c:formatCode>
                <c:ptCount val="8"/>
                <c:pt idx="0">
                  <c:v>42</c:v>
                </c:pt>
                <c:pt idx="1">
                  <c:v>50</c:v>
                </c:pt>
                <c:pt idx="2">
                  <c:v>44</c:v>
                </c:pt>
                <c:pt idx="3">
                  <c:v>45</c:v>
                </c:pt>
                <c:pt idx="4">
                  <c:v>51</c:v>
                </c:pt>
                <c:pt idx="5">
                  <c:v>48</c:v>
                </c:pt>
                <c:pt idx="6">
                  <c:v>41</c:v>
                </c:pt>
                <c:pt idx="7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C9D8-44D3-8C13-F4292DB091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0240000"/>
        <c:axId val="140241536"/>
      </c:barChart>
      <c:catAx>
        <c:axId val="1402400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40241536"/>
        <c:crosses val="autoZero"/>
        <c:auto val="1"/>
        <c:lblAlgn val="ctr"/>
        <c:lblOffset val="100"/>
        <c:noMultiLvlLbl val="0"/>
      </c:catAx>
      <c:valAx>
        <c:axId val="1402415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024000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918AC097-F364-4452-8C84-65E8E9896B4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28DDE169-5CBC-49D5-9BBC-71563824A34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CF00905C-DA7E-483C-A7A6-756BC03C69CF}" type="datetimeFigureOut">
              <a:rPr lang="en-GB" altLang="en-US"/>
              <a:pPr>
                <a:defRPr/>
              </a:pPr>
              <a:t>24/08/2020</a:t>
            </a:fld>
            <a:endParaRPr lang="en-GB" altLang="en-US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4483432F-FEEC-4CFE-A285-08E255BDBAE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297F263C-8FE7-403B-8F70-40F5B7B4574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D16F4C4-DC10-4133-A8A5-C389746810D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6C3E64-26A8-4FB9-8BE5-CA0C27D62E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98FE24-6BCA-47CE-B900-239A1812997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6A6CF9E4-561E-4461-BBA4-9F1D3762412D}" type="datetimeFigureOut">
              <a:rPr lang="en-GB"/>
              <a:pPr>
                <a:defRPr/>
              </a:pPr>
              <a:t>24/08/2020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B3F9F41-711A-4D15-BD55-D5768061988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573A0A2-7D4A-410A-B0E7-8B171167A6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FB1F60-9633-4BF4-8877-77F530E7E41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70668F-7C37-42EA-8DA0-720BC28C38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8C5C2E7-EBA6-4F5F-A38D-B10DA1EDBD4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A27B48C9-0C48-4F9B-937C-797E1AEFB00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E38EF331-F253-477A-BA75-F046C127E7C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8FD3B472-C860-4ACB-907D-C8B68947F7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B918849-DE3C-4158-ADD5-0528CCD3A8A9}" type="slidenum">
              <a:rPr lang="en-GB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14D8739D-4B45-4310-988E-765839F7C95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27E52B15-3672-4035-B9CE-DD2ED06E6EA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51A3EC5A-FBD9-492B-A411-096799780A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F47B659-0386-465D-B0C1-3C95CE16DB31}" type="slidenum">
              <a:rPr lang="en-GB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C9B01355-2732-4046-B448-20775198758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E889DF3C-867E-44D1-8A36-5E91E6FC66E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3D52CFA3-6F96-44B8-8F45-05BE89DECC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A77B7D2-DB9E-4684-BC83-A520333160BE}" type="slidenum">
              <a:rPr lang="en-GB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CE06B-EEC7-4392-ACA3-03A06D60B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69A58-BD29-49A2-B5E2-D9B9A87988EA}" type="datetimeFigureOut">
              <a:rPr lang="en-US"/>
              <a:pPr>
                <a:defRPr/>
              </a:pPr>
              <a:t>8/24/2020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90DC4F-5A15-455F-A6BB-08BB45E84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CB889E-4A11-45A7-9750-4900BD70A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437CC-9096-4E59-A679-842C5D229A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0452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93995-E486-471F-8BF8-3B7472CBA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39EFF5-2036-4113-88DC-40D09A499AEC}" type="datetimeFigureOut">
              <a:rPr lang="en-US"/>
              <a:pPr>
                <a:defRPr/>
              </a:pPr>
              <a:t>8/24/2020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4E567-FBB4-4005-BDBF-5D067E216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908A07-68B2-44DC-A3D3-476796BF0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B4A24-A484-47FE-A031-E34CBCB6BC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0997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BB0A91-1D5B-4482-A260-EAAB2A215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3EA7ED-1579-4375-BFE1-34FADED6F031}" type="datetimeFigureOut">
              <a:rPr lang="en-US"/>
              <a:pPr>
                <a:defRPr/>
              </a:pPr>
              <a:t>8/24/2020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52754-29FF-420E-90DE-DFE6853C7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C3CCCC-C9B1-4D3D-A55F-77DE9E852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830BF-BFFD-450C-8D64-3E7FE2BB27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131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A523B4C-A6CE-4D9A-9784-6E5D025FE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6C5A9-2096-4018-A13F-A67EA0661453}" type="datetimeFigureOut">
              <a:rPr lang="en-US"/>
              <a:pPr>
                <a:defRPr/>
              </a:pPr>
              <a:t>8/24/2020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1963018-7D4C-48E5-BB2A-9B31255D1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250A20B-83DF-4244-B8BD-49553A8BF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E5139-56B0-40F4-ACAE-4BC50A0C0B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9329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113F4E2-6980-428F-8F73-9CBD46135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BC810-A2D3-4199-B25A-BA86EB71FA99}" type="datetimeFigureOut">
              <a:rPr lang="en-US"/>
              <a:pPr>
                <a:defRPr/>
              </a:pPr>
              <a:t>8/24/2020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40145D5-ED93-49F7-B5C9-8B52F8053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5B7A567-CB0F-4E7C-B769-54DA5ED56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A8091-D11E-4DFC-9EEA-0D40B3F5F7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1246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6A36970-836F-40BB-82C9-12AF34FB2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87C7E-CD09-4382-8C26-B59505858B0A}" type="datetimeFigureOut">
              <a:rPr lang="en-US"/>
              <a:pPr>
                <a:defRPr/>
              </a:pPr>
              <a:t>8/24/2020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1D67454-91F5-47FB-AD05-C34FB0A0A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BC43025-7A1D-437C-8FF0-AA7122D30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7AC36-EB18-4DC3-BF05-760F17E419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8983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33EAC18-B9E6-4BB7-BE7C-AF0A5D91E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7AC9B-0396-48D0-AF7E-4D54DBE9CC5A}" type="datetimeFigureOut">
              <a:rPr lang="en-US"/>
              <a:pPr>
                <a:defRPr/>
              </a:pPr>
              <a:t>8/24/2020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7637876-1716-4BC1-8345-4ECE4C78A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BC1761A-13E8-4E82-9E7B-1089B89B2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C9751-EFB3-470C-855A-B3A24CF88E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0924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47FCB22-EFDB-4D33-B427-78F99C4CB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C6A5A-5834-4CA6-B331-B3D1B3C3BAD1}" type="datetimeFigureOut">
              <a:rPr lang="en-US"/>
              <a:pPr>
                <a:defRPr/>
              </a:pPr>
              <a:t>8/24/2020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2B55DDF-0505-42FC-9DDB-1DEC0E44F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865F73F-D12A-4337-9F9B-542643ACB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38441-FF1E-4EC0-BFD6-E93BE68C0C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6036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74D2052-36AC-4CF9-B208-76D9F5F35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A0B92-D7CA-45CC-AAA4-498871565B3B}" type="datetimeFigureOut">
              <a:rPr lang="en-US"/>
              <a:pPr>
                <a:defRPr/>
              </a:pPr>
              <a:t>8/24/2020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D905F29-C4BD-445E-9744-2B4C0E2DC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859CD5B-BBFE-4114-A335-DD8395B95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E0E7D-478C-40BA-9F55-50A86635B2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8800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8CEE4B-58A6-4BAB-8167-8C3221B91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09DE7-CEB1-4FE2-82E4-6192E75781F1}" type="datetimeFigureOut">
              <a:rPr lang="en-US"/>
              <a:pPr>
                <a:defRPr/>
              </a:pPr>
              <a:t>8/24/2020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3EB53-A8B0-40A3-AA73-4C98D0DC8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A88855-2DFC-4AA4-A409-21CE2BCFB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31957-76F0-4A8F-93FE-DDE16449FD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834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EEFC4-874F-4641-B516-EB8A88C99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FCD99-B6E3-4F18-8788-E09EF03052C5}" type="datetimeFigureOut">
              <a:rPr lang="en-US"/>
              <a:pPr>
                <a:defRPr/>
              </a:pPr>
              <a:t>8/24/2020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FF920A-056E-4123-9D32-64F5740A1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03CA6-7605-460D-91E0-B1449A4A7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DEDCC5-BCC1-485A-92D6-5D61BD92FE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0943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08A4E58-08A0-44A8-B790-CEAD1705B7A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0" t="8855" r="32295" b="83333"/>
          <a:stretch>
            <a:fillRect/>
          </a:stretch>
        </p:blipFill>
        <p:spPr bwMode="auto">
          <a:xfrm>
            <a:off x="0" y="0"/>
            <a:ext cx="676751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78227321-6F57-425C-BFF4-CE92D38735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66" t="8855" r="32295" b="83333"/>
          <a:stretch>
            <a:fillRect/>
          </a:stretch>
        </p:blipFill>
        <p:spPr bwMode="auto">
          <a:xfrm>
            <a:off x="4968875" y="0"/>
            <a:ext cx="417512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A509ED17-BC48-4BF9-8FB8-4039B9D1D56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66" t="8855" r="32295" b="83333"/>
          <a:stretch>
            <a:fillRect/>
          </a:stretch>
        </p:blipFill>
        <p:spPr bwMode="auto">
          <a:xfrm>
            <a:off x="0" y="692150"/>
            <a:ext cx="1042988" cy="616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1619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7725544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204864"/>
            <a:ext cx="7704856" cy="423793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90523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36806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0862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9296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2006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46823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2722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80133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87878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3736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24460A83-1354-4F71-B4F2-C52C15A04C3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B9FF0D0-4A73-431F-B014-195642859A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  <a:endParaRPr lang="en-US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A65A7-9B17-4C5C-8F0B-32ACEEC9AD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1178713-1265-4D06-A74A-6D787839E254}" type="datetimeFigureOut">
              <a:rPr lang="en-US"/>
              <a:pPr>
                <a:defRPr/>
              </a:pPr>
              <a:t>8/24/2020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CA9C0-EFDA-467F-93D4-4DC737099F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98F3F-A27A-48DA-BCBF-6470A4D8CE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F417352-5158-4D37-8698-78EA542D2A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6" r:id="rId1"/>
    <p:sldLayoutId id="2147484397" r:id="rId2"/>
    <p:sldLayoutId id="2147484398" r:id="rId3"/>
    <p:sldLayoutId id="2147484399" r:id="rId4"/>
    <p:sldLayoutId id="2147484400" r:id="rId5"/>
    <p:sldLayoutId id="2147484401" r:id="rId6"/>
    <p:sldLayoutId id="2147484402" r:id="rId7"/>
    <p:sldLayoutId id="2147484403" r:id="rId8"/>
    <p:sldLayoutId id="2147484404" r:id="rId9"/>
    <p:sldLayoutId id="2147484405" r:id="rId10"/>
    <p:sldLayoutId id="2147484406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FE761A8A-00FC-4E89-A512-F6071527C9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0" t="8855" r="32295" b="83333"/>
          <a:stretch>
            <a:fillRect/>
          </a:stretch>
        </p:blipFill>
        <p:spPr bwMode="auto">
          <a:xfrm>
            <a:off x="0" y="0"/>
            <a:ext cx="676751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B06B126B-B316-44EC-B4A3-60325925DD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66" t="8855" r="32295" b="83333"/>
          <a:stretch>
            <a:fillRect/>
          </a:stretch>
        </p:blipFill>
        <p:spPr bwMode="auto">
          <a:xfrm>
            <a:off x="4968875" y="0"/>
            <a:ext cx="417512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00B53142-1F7B-4875-AD78-4F306CE95C1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66" t="8855" r="32295" b="83333"/>
          <a:stretch>
            <a:fillRect/>
          </a:stretch>
        </p:blipFill>
        <p:spPr bwMode="auto">
          <a:xfrm>
            <a:off x="0" y="692150"/>
            <a:ext cx="1042988" cy="616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7" r:id="rId1"/>
    <p:sldLayoutId id="2147484407" r:id="rId2"/>
    <p:sldLayoutId id="2147484408" r:id="rId3"/>
    <p:sldLayoutId id="2147484409" r:id="rId4"/>
    <p:sldLayoutId id="2147484410" r:id="rId5"/>
    <p:sldLayoutId id="2147484411" r:id="rId6"/>
    <p:sldLayoutId id="2147484412" r:id="rId7"/>
    <p:sldLayoutId id="2147484413" r:id="rId8"/>
    <p:sldLayoutId id="2147484414" r:id="rId9"/>
    <p:sldLayoutId id="2147484415" r:id="rId10"/>
    <p:sldLayoutId id="214748441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se.gov.uk/coronavirus/working-safely/work-from-home.ht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4D93B35A-46F8-4E29-8E54-6CF42E01CC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`1234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08BDC1-4458-47D8-9294-EEDCB28782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/>
          </a:p>
        </p:txBody>
      </p:sp>
      <p:pic>
        <p:nvPicPr>
          <p:cNvPr id="6148" name="Picture 3" descr="Slide1.jpg">
            <a:extLst>
              <a:ext uri="{FF2B5EF4-FFF2-40B4-BE49-F238E27FC236}">
                <a16:creationId xmlns:a16="http://schemas.microsoft.com/office/drawing/2014/main" id="{13D342EF-8233-46F5-82EE-3F5EE6F07E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4" descr="Slide2.jpg">
            <a:extLst>
              <a:ext uri="{FF2B5EF4-FFF2-40B4-BE49-F238E27FC236}">
                <a16:creationId xmlns:a16="http://schemas.microsoft.com/office/drawing/2014/main" id="{B96E5E31-881E-45F9-9623-9AAC7BD448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TextBox 6">
            <a:extLst>
              <a:ext uri="{FF2B5EF4-FFF2-40B4-BE49-F238E27FC236}">
                <a16:creationId xmlns:a16="http://schemas.microsoft.com/office/drawing/2014/main" id="{B89AEC05-AD8B-4714-AE8C-2CF76F767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88" y="2708275"/>
            <a:ext cx="8856662" cy="40322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en-US" sz="3600" b="1" dirty="0">
                <a:latin typeface="+mn-lt"/>
                <a:cs typeface="Arial" charset="0"/>
              </a:rPr>
              <a:t>Remote Working in a Regional Medicines Information Centre during the COVID-19 pandemic – challenges and successes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GB" altLang="en-US" b="1" dirty="0">
              <a:latin typeface="+mn-lt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GB" altLang="en-US" b="1" dirty="0">
              <a:latin typeface="+mn-lt"/>
              <a:cs typeface="Arial" charset="0"/>
            </a:endParaRP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en-US" sz="2400" b="1" dirty="0">
                <a:latin typeface="+mn-lt"/>
                <a:cs typeface="Arial" charset="0"/>
              </a:rPr>
              <a:t>August 2020</a:t>
            </a:r>
            <a:endParaRPr lang="en-GB" altLang="en-US" sz="3600" b="1" dirty="0">
              <a:latin typeface="+mn-lt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en-US" sz="2000" b="1" dirty="0">
                <a:latin typeface="+mn-lt"/>
                <a:cs typeface="Arial" charset="0"/>
              </a:rPr>
              <a:t>Regional Drug &amp; Therapeutics Centre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en-US" sz="2000" b="1" dirty="0">
                <a:latin typeface="+mn-lt"/>
                <a:cs typeface="Arial" charset="0"/>
              </a:rPr>
              <a:t>Newcastle upon Tyne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en-US" sz="2000" b="1" u="sng" dirty="0">
                <a:latin typeface="+mn-lt"/>
                <a:cs typeface="Arial" charset="0"/>
              </a:rPr>
              <a:t>Daniel Hill, Vincent Cassidy &amp; Paula Russell</a:t>
            </a:r>
            <a:endParaRPr lang="en-US" altLang="en-US" sz="2000" b="1" u="sng" dirty="0">
              <a:latin typeface="+mn-lt"/>
              <a:cs typeface="Arial" charset="0"/>
            </a:endParaRPr>
          </a:p>
        </p:txBody>
      </p:sp>
      <p:pic>
        <p:nvPicPr>
          <p:cNvPr id="4" name="Hill D">
            <a:hlinkClick r:id="" action="ppaction://media"/>
            <a:extLst>
              <a:ext uri="{FF2B5EF4-FFF2-40B4-BE49-F238E27FC236}">
                <a16:creationId xmlns:a16="http://schemas.microsoft.com/office/drawing/2014/main" id="{3FFEECE2-7B87-426D-A138-9B45AB47CB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47075" y="219710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A90FF26E-F104-47D1-B234-50C6E14CA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765175"/>
          </a:xfrm>
        </p:spPr>
        <p:txBody>
          <a:bodyPr/>
          <a:lstStyle/>
          <a:p>
            <a:r>
              <a:rPr lang="en-GB" altLang="en-US" b="1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F525E64-72DA-4451-AFF1-56C86470E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50" y="1031875"/>
            <a:ext cx="8891588" cy="498951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  <a:defRPr/>
            </a:pPr>
            <a:r>
              <a:rPr lang="en-GB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Remote working was introduced to the medicines information (MI) team in March 2020 at the Regional Drug &amp; Therapeutics Centre (RDTC). This was in line with government guidance that “everyone who can work from home should do so”.</a:t>
            </a:r>
            <a:r>
              <a:rPr lang="en-GB" altLang="en-US" sz="2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  <a:defRPr/>
            </a:pPr>
            <a:r>
              <a:rPr lang="en-GB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This was done in a phased manner: most staff were working from home by Friday 13</a:t>
            </a:r>
            <a:r>
              <a:rPr lang="en-GB" altLang="en-US" sz="22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March and all were out by April 2020.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  <a:defRPr/>
            </a:pPr>
            <a:r>
              <a:rPr lang="en-GB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Each member of staff was issued with a laptop and mobile phone. Liberty</a:t>
            </a:r>
            <a:r>
              <a:rPr lang="en-GB" altLang="en-US" sz="2200" baseline="30000" dirty="0"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GB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call answering software was used as per standard operating procedures,  and each person’s desk phone was diverted to their work mobile phone to enable remote call answering.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  <a:defRPr/>
            </a:pPr>
            <a:r>
              <a:rPr lang="en-GB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All staff completed a home working health and safety assessment and the Trust provided working from home ‘Top Tips’.</a:t>
            </a:r>
            <a:endParaRPr lang="en-GB" altLang="en-US" sz="2200" dirty="0">
              <a:solidFill>
                <a:srgbClr val="FF0000"/>
              </a:solidFill>
              <a:cs typeface="Arial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GB" altLang="en-US" sz="2100" dirty="0">
              <a:latin typeface="Arial" charset="0"/>
              <a:cs typeface="Arial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GB" altLang="en-US" sz="2100" dirty="0">
              <a:latin typeface="Arial" charset="0"/>
              <a:cs typeface="Arial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DB58FF-DBBB-4101-B8B0-D7120B78A755}"/>
              </a:ext>
            </a:extLst>
          </p:cNvPr>
          <p:cNvSpPr txBox="1"/>
          <p:nvPr/>
        </p:nvSpPr>
        <p:spPr>
          <a:xfrm>
            <a:off x="3203575" y="6172200"/>
            <a:ext cx="579596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28600" indent="-228600" eaLnBrk="1" hangingPunct="1">
              <a:buFont typeface="+mj-lt"/>
              <a:buAutoNum type="arabicPeriod"/>
              <a:defRPr/>
            </a:pPr>
            <a:r>
              <a:rPr lang="en-GB" sz="900" dirty="0">
                <a:latin typeface="+mn-lt"/>
              </a:rPr>
              <a:t>Health and Safety Executive. Working safely during the coronavirus (COVID-19) outbreak. </a:t>
            </a:r>
            <a:r>
              <a:rPr lang="en-GB" sz="900" u="sng" dirty="0">
                <a:latin typeface="+mn-lt"/>
                <a:hlinkClick r:id="rId3"/>
              </a:rPr>
              <a:t>https://www.hse.gov.uk/coronavirus/working-safely/work-from-home.htm</a:t>
            </a:r>
            <a:r>
              <a:rPr lang="en-GB" sz="900" dirty="0">
                <a:latin typeface="+mn-lt"/>
              </a:rPr>
              <a:t> (Accessed 10th July 2020) </a:t>
            </a:r>
          </a:p>
        </p:txBody>
      </p:sp>
      <p:pic>
        <p:nvPicPr>
          <p:cNvPr id="7173" name="Picture 5">
            <a:extLst>
              <a:ext uri="{FF2B5EF4-FFF2-40B4-BE49-F238E27FC236}">
                <a16:creationId xmlns:a16="http://schemas.microsoft.com/office/drawing/2014/main" id="{7C42AF5D-1DE0-4A0D-85C7-7743E4DA24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5937250"/>
            <a:ext cx="1081088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B2BDC028-3B07-4C85-AF66-9E713B89C1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063" y="5937250"/>
            <a:ext cx="1211262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9653094A-D8F8-4C1E-9FCE-6396361F7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598487"/>
          </a:xfrm>
        </p:spPr>
        <p:txBody>
          <a:bodyPr/>
          <a:lstStyle/>
          <a:p>
            <a:r>
              <a:rPr lang="en-GB" altLang="en-US" b="1">
                <a:latin typeface="Arial" panose="020B0604020202020204" pitchFamily="34" charset="0"/>
                <a:cs typeface="Arial" panose="020B0604020202020204" pitchFamily="34" charset="0"/>
              </a:rPr>
              <a:t>Successes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DB9FCC1C-A79E-4C87-9E8F-C0AC62B5C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50" y="615950"/>
            <a:ext cx="8845550" cy="5432425"/>
          </a:xfrm>
        </p:spPr>
        <p:txBody>
          <a:bodyPr/>
          <a:lstStyle/>
          <a:p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Staff Safety</a:t>
            </a:r>
          </a:p>
          <a:p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Liberty® Call Answering Software - desk phone diversions enabled remote call-taking.</a:t>
            </a:r>
          </a:p>
          <a:p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Starleaf® Web Based Communications enabled regular and good quality team communications via video and voice calls + instant messaging.</a:t>
            </a:r>
          </a:p>
          <a:p>
            <a:pPr lvl="1"/>
            <a:r>
              <a:rPr lang="en-GB" altLang="en-US" sz="1800">
                <a:latin typeface="Arial" panose="020B0604020202020204" pitchFamily="34" charset="0"/>
                <a:cs typeface="Arial" panose="020B0604020202020204" pitchFamily="34" charset="0"/>
              </a:rPr>
              <a:t>Daily and then twice weekly team video catch-ups, formal and informal group chats, appraisals / probation reviews and remote teaching sessions. </a:t>
            </a:r>
          </a:p>
          <a:p>
            <a:pPr lvl="1"/>
            <a:r>
              <a:rPr lang="en-GB" altLang="en-US" sz="1800">
                <a:latin typeface="Arial" panose="020B0604020202020204" pitchFamily="34" charset="0"/>
                <a:cs typeface="Arial" panose="020B0604020202020204" pitchFamily="34" charset="0"/>
              </a:rPr>
              <a:t>Instant messaging has already been found to be a useful tool to support out of hours pharmacy services.</a:t>
            </a:r>
            <a:r>
              <a:rPr lang="en-GB" altLang="en-US" sz="1800" baseline="3000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GB" altLang="en-US" sz="1800">
                <a:latin typeface="Arial" panose="020B0604020202020204" pitchFamily="34" charset="0"/>
                <a:cs typeface="Arial" panose="020B0604020202020204" pitchFamily="34" charset="0"/>
              </a:rPr>
              <a:t>Here it is used to support remote MI services. </a:t>
            </a:r>
          </a:p>
          <a:p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Access to e-Resources and MiDatabank</a:t>
            </a:r>
          </a:p>
          <a:p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MI service accessibility and delivery was not adversely affected</a:t>
            </a:r>
            <a:r>
              <a:rPr lang="en-GB" altLang="en-US" sz="2000"/>
              <a:t>.</a:t>
            </a:r>
          </a:p>
          <a:p>
            <a:pPr lvl="1"/>
            <a:endParaRPr lang="en-GB" altLang="en-US" sz="2000"/>
          </a:p>
          <a:p>
            <a:endParaRPr lang="en-GB" altLang="en-US" sz="2400"/>
          </a:p>
          <a:p>
            <a:pPr lvl="1"/>
            <a:endParaRPr lang="en-GB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6B5812-D0A1-410F-BD42-B9915102D9AD}"/>
              </a:ext>
            </a:extLst>
          </p:cNvPr>
          <p:cNvSpPr txBox="1"/>
          <p:nvPr/>
        </p:nvSpPr>
        <p:spPr>
          <a:xfrm>
            <a:off x="2987675" y="6492875"/>
            <a:ext cx="615632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eaLnBrk="1" hangingPunct="1">
              <a:buFont typeface="+mj-lt"/>
              <a:buAutoNum type="arabicPeriod" startAt="2"/>
              <a:defRPr/>
            </a:pPr>
            <a:r>
              <a:rPr lang="en-GB" sz="900" dirty="0">
                <a:latin typeface="+mn-lt"/>
                <a:cs typeface="Arial" charset="0"/>
              </a:rPr>
              <a:t>Rathbone AP et al, Exploring the use of WhatsApp in out-of-hours pharmacy services: A multi-site qualitative study, Research in Social and Administrative Pharmacy, Volume 16, Issue 4, 2020, Pages 503-510,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D663957D-8B71-4F52-B105-B9B44F44ECB6}"/>
              </a:ext>
            </a:extLst>
          </p:cNvPr>
          <p:cNvGraphicFramePr>
            <a:graphicFrameLocks/>
          </p:cNvGraphicFramePr>
          <p:nvPr/>
        </p:nvGraphicFramePr>
        <p:xfrm>
          <a:off x="347812" y="4214366"/>
          <a:ext cx="4265862" cy="2191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46BC70C1-2802-4DD3-9923-3AEEAA5137DA}"/>
              </a:ext>
            </a:extLst>
          </p:cNvPr>
          <p:cNvGraphicFramePr>
            <a:graphicFrameLocks/>
          </p:cNvGraphicFramePr>
          <p:nvPr/>
        </p:nvGraphicFramePr>
        <p:xfrm>
          <a:off x="5076056" y="4214366"/>
          <a:ext cx="3912468" cy="2337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7412E10-FCAF-4675-86AF-FE2BB72CBC13}"/>
              </a:ext>
            </a:extLst>
          </p:cNvPr>
          <p:cNvGraphicFramePr>
            <a:graphicFrameLocks noGrp="1"/>
          </p:cNvGraphicFramePr>
          <p:nvPr/>
        </p:nvGraphicFramePr>
        <p:xfrm>
          <a:off x="149225" y="115888"/>
          <a:ext cx="8856663" cy="6669086"/>
        </p:xfrm>
        <a:graphic>
          <a:graphicData uri="http://schemas.openxmlformats.org/drawingml/2006/table">
            <a:tbl>
              <a:tblPr firstRow="1" firstCol="1" bandRow="1"/>
              <a:tblGrid>
                <a:gridCol w="33842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7">
                <a:tc>
                  <a:txBody>
                    <a:bodyPr/>
                    <a:lstStyle/>
                    <a:p>
                      <a:pPr marL="0" indent="-72000" algn="ctr" eaLnBrk="0" fontAlgn="base" hangingPunct="0">
                        <a:spcAft>
                          <a:spcPts val="0"/>
                        </a:spcAft>
                      </a:pPr>
                      <a:r>
                        <a:rPr lang="en-GB" sz="32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Challenges</a:t>
                      </a:r>
                      <a:endParaRPr lang="en-GB" sz="32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391" marR="393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-72000" algn="ctr" eaLnBrk="0" fontAlgn="base" hangingPunct="0">
                        <a:spcAft>
                          <a:spcPts val="0"/>
                        </a:spcAft>
                      </a:pPr>
                      <a:r>
                        <a:rPr lang="en-GB" sz="32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Mitigating actions</a:t>
                      </a:r>
                      <a:endParaRPr lang="en-GB" sz="32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391" marR="393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0944">
                <a:tc>
                  <a:txBody>
                    <a:bodyPr/>
                    <a:lstStyle/>
                    <a:p>
                      <a:pPr marL="0" lvl="0" indent="0" eaLnBrk="0" fontAlgn="base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1600" b="0" u="non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Reduced ability for </a:t>
                      </a:r>
                      <a:r>
                        <a:rPr lang="en-GB" sz="1600" b="0" u="non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adhoc</a:t>
                      </a:r>
                      <a:r>
                        <a:rPr lang="en-GB" sz="1600" b="0" u="non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peer discussion</a:t>
                      </a:r>
                      <a:endParaRPr lang="en-GB" sz="1600" b="0" u="none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9391" marR="393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lvl="0" indent="-285750" eaLnBrk="0" fontAlgn="base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6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Good use of </a:t>
                      </a:r>
                      <a:r>
                        <a:rPr lang="en-GB" sz="1600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Starleaf</a:t>
                      </a:r>
                      <a:r>
                        <a:rPr lang="en-GB" sz="16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messaging and calls to discuss and request help for enquiries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9391" marR="393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066">
                <a:tc>
                  <a:txBody>
                    <a:bodyPr/>
                    <a:lstStyle/>
                    <a:p>
                      <a:pPr marL="0" lvl="0" indent="0" eaLnBrk="0" fontAlgn="base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1600" b="0" u="non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Lack of paper resources for all team members e.g. </a:t>
                      </a:r>
                      <a:r>
                        <a:rPr lang="en-GB" sz="1600" b="0" u="non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Maudsley</a:t>
                      </a:r>
                      <a:endParaRPr lang="en-GB" sz="1600" b="0" u="none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9391" marR="393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lvl="0" indent="-285750" eaLnBrk="0" fontAlgn="base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6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Able to ask a</a:t>
                      </a:r>
                      <a:r>
                        <a:rPr lang="en-GB" sz="1600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6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MI team member to look up information. 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285750" lvl="0" indent="-285750" eaLnBrk="0" fontAlgn="base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6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Additional hard copies ordered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285750" lvl="0" indent="-285750" eaLnBrk="0" fontAlgn="base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6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RPS e-library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9391" marR="393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2612">
                <a:tc>
                  <a:txBody>
                    <a:bodyPr/>
                    <a:lstStyle/>
                    <a:p>
                      <a:pPr marL="0" lvl="0" indent="0" eaLnBrk="0" fontAlgn="base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1600" b="0" u="non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Social isolation of staff members</a:t>
                      </a:r>
                      <a:endParaRPr lang="en-GB" sz="1600" b="0" u="none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9391" marR="393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lvl="0" indent="-285750" eaLnBrk="0" fontAlgn="base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6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Daily </a:t>
                      </a:r>
                      <a:r>
                        <a:rPr lang="en-GB" sz="1600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Starleaf</a:t>
                      </a:r>
                      <a:r>
                        <a:rPr lang="en-GB" sz="16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virtual catch-ups - reduced to twice weekly in July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285750" lvl="0" indent="-285750" eaLnBrk="0" fontAlgn="base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600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Starleaf</a:t>
                      </a:r>
                      <a:r>
                        <a:rPr lang="en-GB" sz="16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work groups but also a </a:t>
                      </a:r>
                      <a:r>
                        <a:rPr lang="en-GB" sz="1600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Starleaf</a:t>
                      </a:r>
                      <a:r>
                        <a:rPr lang="en-GB" sz="16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social chat group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285750" lvl="0" indent="-285750" eaLnBrk="0" fontAlgn="base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600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Starleaf</a:t>
                      </a:r>
                      <a:r>
                        <a:rPr lang="en-GB" sz="16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‘drop in coffee/tea breaks’ and evening social event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9391" marR="393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6029">
                <a:tc>
                  <a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600" b="0" u="none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Unable to accommodate pre-registration and clinical pharmacist RDTC rotations or visits</a:t>
                      </a:r>
                      <a:endParaRPr lang="en-GB" sz="1600" b="0" u="none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lvl="0" indent="0" eaLnBrk="0" fontAlgn="base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1600" b="0" u="none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9391" marR="393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lvl="0" indent="-285750" eaLnBrk="0" fontAlgn="base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Signposted MI resources such as Medicines Learning Portal and MI training basics webinar</a:t>
                      </a:r>
                    </a:p>
                    <a:p>
                      <a:pPr marL="285750" lvl="0" indent="-285750" eaLnBrk="0" fontAlgn="base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Ongoing work designing remote MI training for Pre-Registration and Early Career Pharmacists</a:t>
                      </a:r>
                    </a:p>
                  </a:txBody>
                  <a:tcPr marL="39391" marR="393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1953">
                <a:tc>
                  <a:txBody>
                    <a:bodyPr/>
                    <a:lstStyle/>
                    <a:p>
                      <a:pPr marL="0" lvl="0" indent="0" eaLnBrk="0" fontAlgn="base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1600" b="0" u="none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Challenges due to home living arrangements, home </a:t>
                      </a:r>
                      <a:r>
                        <a:rPr lang="en-GB" sz="1600" b="0" u="none" dirty="0" err="1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WiFi</a:t>
                      </a:r>
                      <a:r>
                        <a:rPr lang="en-GB" sz="1600" b="0" u="none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and family commitments </a:t>
                      </a:r>
                    </a:p>
                  </a:txBody>
                  <a:tcPr marL="39391" marR="393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lvl="0" indent="-285750" eaLnBrk="0" fontAlgn="base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Flexibility around when non-MI rota work could be done</a:t>
                      </a:r>
                    </a:p>
                    <a:p>
                      <a:pPr marL="0" lvl="0" indent="0" eaLnBrk="0" fontAlgn="base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9391" marR="393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81835">
                <a:tc>
                  <a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600" b="0" u="non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Unable to uploads to MI sharer when working remotely</a:t>
                      </a:r>
                      <a:endParaRPr lang="en-GB" sz="1600" b="0" u="none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lvl="0" indent="0" eaLnBrk="0" fontAlgn="base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1600" b="0" u="none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9391" marR="393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eaLnBrk="0" fontAlgn="base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6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Upload possible on desktop in RDTC office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342900" lvl="0" indent="-342900" eaLnBrk="0" fontAlgn="base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6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Worked with COACs in August to enable uploading to MI Sharer remotely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9391" marR="393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>
            <a:extLst>
              <a:ext uri="{FF2B5EF4-FFF2-40B4-BE49-F238E27FC236}">
                <a16:creationId xmlns:a16="http://schemas.microsoft.com/office/drawing/2014/main" id="{C7C1D3CA-E9A8-4737-A0EB-1DA0F164D1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876925"/>
            <a:ext cx="1109663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6">
            <a:extLst>
              <a:ext uri="{FF2B5EF4-FFF2-40B4-BE49-F238E27FC236}">
                <a16:creationId xmlns:a16="http://schemas.microsoft.com/office/drawing/2014/main" id="{004448BE-869C-40EA-B37C-7365A5114B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013" y="6021388"/>
            <a:ext cx="1090612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86BC71-DAA4-47EE-BF78-2820CA4535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950" y="115888"/>
            <a:ext cx="8856663" cy="2814637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  <a:p>
            <a:pPr>
              <a:buFont typeface="Arial" charset="0"/>
              <a:buChar char="•"/>
              <a:defRPr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There was no change in performance of the MI service provided. Enquiries could be received either by phone or email from 9am to 5pm Monday to Friday. </a:t>
            </a:r>
          </a:p>
          <a:p>
            <a:pPr>
              <a:buFont typeface="Arial" charset="0"/>
              <a:buChar char="•"/>
              <a:defRPr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99% of enquiries were answered on time (April-July 2020). </a:t>
            </a:r>
          </a:p>
          <a:p>
            <a:pPr>
              <a:buFont typeface="Arial" charset="0"/>
              <a:buChar char="•"/>
              <a:defRPr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The average time taken to complete enquiries was similar April-July 2020 (46.5 min) vs. April – July 2019 (44.5 min).  </a:t>
            </a:r>
          </a:p>
          <a:p>
            <a:pPr>
              <a:buFont typeface="Arial" charset="0"/>
              <a:buChar char="•"/>
              <a:defRPr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Call volume is increasing back up to 2019 levels for the same time period.</a:t>
            </a:r>
            <a:endParaRPr lang="en-GB" sz="1800" dirty="0"/>
          </a:p>
          <a:p>
            <a:pPr>
              <a:buFont typeface="Arial" charset="0"/>
              <a:buChar char="•"/>
              <a:defRPr/>
            </a:pPr>
            <a:endParaRPr lang="en-GB" sz="1800" dirty="0"/>
          </a:p>
          <a:p>
            <a:pPr>
              <a:buFont typeface="Arial" charset="0"/>
              <a:buChar char="•"/>
              <a:defRPr/>
            </a:pPr>
            <a:endParaRPr lang="en-GB" sz="18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10AF4FB-82D2-4C91-B2F2-0365E99B9D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950" y="2565400"/>
            <a:ext cx="4038600" cy="3455988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Future</a:t>
            </a:r>
          </a:p>
          <a:p>
            <a:pPr>
              <a:buFont typeface="Arial" charset="0"/>
              <a:buChar char="•"/>
              <a:defRPr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Remote working to continue for the RDTC MI team. Limited numbers of staff are working on site two days a week to enable training and supervision of a new member of staff.</a:t>
            </a:r>
          </a:p>
          <a:p>
            <a:pPr>
              <a:buFont typeface="Arial" charset="0"/>
              <a:buChar char="•"/>
              <a:defRPr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User QA survey feedback to be analysed.</a:t>
            </a:r>
          </a:p>
          <a:p>
            <a:pPr>
              <a:buFont typeface="Arial" charset="0"/>
              <a:buChar char="•"/>
              <a:defRPr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Pre-registration pharmacist MI training to be provided remotely. 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41E74671-B820-43A7-97A7-2B1887604497}"/>
              </a:ext>
            </a:extLst>
          </p:cNvPr>
          <p:cNvGraphicFramePr>
            <a:graphicFrameLocks/>
          </p:cNvGraphicFramePr>
          <p:nvPr/>
        </p:nvGraphicFramePr>
        <p:xfrm>
          <a:off x="3995936" y="2708920"/>
          <a:ext cx="5218484" cy="4069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1723</TotalTime>
  <Words>676</Words>
  <Application>Microsoft Office PowerPoint</Application>
  <PresentationFormat>On-screen Show (4:3)</PresentationFormat>
  <Paragraphs>67</Paragraphs>
  <Slides>5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Custom Design</vt:lpstr>
      <vt:lpstr>`1234</vt:lpstr>
      <vt:lpstr>Introduction</vt:lpstr>
      <vt:lpstr>Successes</vt:lpstr>
      <vt:lpstr>PowerPoint Presentation</vt:lpstr>
      <vt:lpstr>PowerPoint Presentation</vt:lpstr>
    </vt:vector>
  </TitlesOfParts>
  <Company>Martin Tait Redheads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Martin Riall</dc:creator>
  <cp:lastModifiedBy>Booth, Lynne</cp:lastModifiedBy>
  <cp:revision>112</cp:revision>
  <cp:lastPrinted>2012-06-11T14:27:43Z</cp:lastPrinted>
  <dcterms:created xsi:type="dcterms:W3CDTF">2012-06-11T13:41:08Z</dcterms:created>
  <dcterms:modified xsi:type="dcterms:W3CDTF">2020-08-24T15:01:08Z</dcterms:modified>
</cp:coreProperties>
</file>