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8CC1"/>
    <a:srgbClr val="5593FC"/>
    <a:srgbClr val="7A33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3769"/>
  </p:normalViewPr>
  <p:slideViewPr>
    <p:cSldViewPr snapToGrid="0" snapToObjects="1">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D6F483-572F-0C40-BDD9-E3A1D1C93C28}" type="doc">
      <dgm:prSet loTypeId="urn:microsoft.com/office/officeart/2008/layout/VerticalCurvedList" loCatId="" qsTypeId="urn:microsoft.com/office/officeart/2005/8/quickstyle/simple1" qsCatId="simple" csTypeId="urn:microsoft.com/office/officeart/2005/8/colors/accent5_1" csCatId="accent5" phldr="1"/>
      <dgm:spPr/>
      <dgm:t>
        <a:bodyPr/>
        <a:lstStyle/>
        <a:p>
          <a:endParaRPr lang="en-GB"/>
        </a:p>
      </dgm:t>
    </dgm:pt>
    <dgm:pt modelId="{417EE87C-62DD-AE4A-98CE-88D89DD0C314}">
      <dgm:prSet phldrT="[Text]" custT="1"/>
      <dgm:spPr>
        <a:ln w="25400">
          <a:solidFill>
            <a:srgbClr val="528CC1"/>
          </a:solidFill>
        </a:ln>
      </dgm:spPr>
      <dgm:t>
        <a:bodyPr/>
        <a:lstStyle/>
        <a:p>
          <a:r>
            <a:rPr lang="en-US" sz="2000" dirty="0"/>
            <a:t>Five semi-structured open questions were prepared, which covered: current approaches to resolving medicines queries after discharge, awareness of the medicines helpline, expectations of the service, perceived usefulness and concerns, and service advertising. </a:t>
          </a:r>
          <a:endParaRPr lang="en-GB" sz="2000" dirty="0"/>
        </a:p>
      </dgm:t>
    </dgm:pt>
    <dgm:pt modelId="{5348AB55-DD34-AE4B-A0F3-2398D4F8B43E}" type="parTrans" cxnId="{448F0699-F666-8B41-895C-3376EAB99559}">
      <dgm:prSet/>
      <dgm:spPr/>
      <dgm:t>
        <a:bodyPr/>
        <a:lstStyle/>
        <a:p>
          <a:endParaRPr lang="en-GB"/>
        </a:p>
      </dgm:t>
    </dgm:pt>
    <dgm:pt modelId="{EBCB4949-5C03-2442-9AAE-AE4B4612753E}" type="sibTrans" cxnId="{448F0699-F666-8B41-895C-3376EAB99559}">
      <dgm:prSet/>
      <dgm:spPr/>
      <dgm:t>
        <a:bodyPr/>
        <a:lstStyle/>
        <a:p>
          <a:endParaRPr lang="en-GB"/>
        </a:p>
      </dgm:t>
    </dgm:pt>
    <dgm:pt modelId="{0F137ADE-1352-4B4A-8B92-7CA8C613AEA5}">
      <dgm:prSet phldrT="[Text]" custT="1"/>
      <dgm:spPr>
        <a:ln w="25400">
          <a:solidFill>
            <a:srgbClr val="528CC1"/>
          </a:solidFill>
        </a:ln>
      </dgm:spPr>
      <dgm:t>
        <a:bodyPr/>
        <a:lstStyle/>
        <a:p>
          <a:r>
            <a:rPr lang="en-US" sz="2000" dirty="0"/>
            <a:t>A focus group of expert patients and/or </a:t>
          </a:r>
          <a:r>
            <a:rPr lang="en-US" sz="2000" dirty="0" err="1"/>
            <a:t>carers</a:t>
          </a:r>
          <a:r>
            <a:rPr lang="en-US" sz="2000" dirty="0"/>
            <a:t> attended a workshop at Leeds Teaching Hospitals to openly discuss their views on the above topics.</a:t>
          </a:r>
          <a:endParaRPr lang="en-GB" sz="2000" dirty="0"/>
        </a:p>
      </dgm:t>
    </dgm:pt>
    <dgm:pt modelId="{7F774845-458D-8C40-BA3D-7D8231D9CDBF}" type="parTrans" cxnId="{FC3026B3-4478-E84B-A591-D9C74B253BCB}">
      <dgm:prSet/>
      <dgm:spPr/>
      <dgm:t>
        <a:bodyPr/>
        <a:lstStyle/>
        <a:p>
          <a:endParaRPr lang="en-GB"/>
        </a:p>
      </dgm:t>
    </dgm:pt>
    <dgm:pt modelId="{72544B96-13C6-5041-9F35-D7339BC05FDB}" type="sibTrans" cxnId="{FC3026B3-4478-E84B-A591-D9C74B253BCB}">
      <dgm:prSet/>
      <dgm:spPr/>
      <dgm:t>
        <a:bodyPr/>
        <a:lstStyle/>
        <a:p>
          <a:endParaRPr lang="en-GB"/>
        </a:p>
      </dgm:t>
    </dgm:pt>
    <dgm:pt modelId="{EC3C0C5C-BB43-424A-8048-547471CFCF61}">
      <dgm:prSet custT="1"/>
      <dgm:spPr>
        <a:ln w="25400">
          <a:solidFill>
            <a:srgbClr val="528CC1"/>
          </a:solidFill>
        </a:ln>
      </dgm:spPr>
      <dgm:t>
        <a:bodyPr/>
        <a:lstStyle/>
        <a:p>
          <a:r>
            <a:rPr lang="en-US" sz="2000" dirty="0"/>
            <a:t>The workshop was audio-recorded and hand-written notes were taken by the facilitator. Participants’ responses were thematically </a:t>
          </a:r>
          <a:r>
            <a:rPr lang="en-US" sz="2000" dirty="0" err="1"/>
            <a:t>analysed</a:t>
          </a:r>
          <a:r>
            <a:rPr lang="en-US" sz="2000" dirty="0"/>
            <a:t> and the key findings </a:t>
          </a:r>
          <a:r>
            <a:rPr lang="en-US" sz="2000" dirty="0" err="1"/>
            <a:t>summarised</a:t>
          </a:r>
          <a:r>
            <a:rPr lang="en-US" sz="2000" dirty="0"/>
            <a:t>.</a:t>
          </a:r>
        </a:p>
      </dgm:t>
    </dgm:pt>
    <dgm:pt modelId="{3058A0DC-869C-5A41-97FF-1888D7D346B4}" type="parTrans" cxnId="{EC59211A-0889-3341-B8A9-6241BFD7BFCC}">
      <dgm:prSet/>
      <dgm:spPr/>
      <dgm:t>
        <a:bodyPr/>
        <a:lstStyle/>
        <a:p>
          <a:endParaRPr lang="en-GB"/>
        </a:p>
      </dgm:t>
    </dgm:pt>
    <dgm:pt modelId="{EE1B75EE-3888-7946-8634-DD89E6D09A9F}" type="sibTrans" cxnId="{EC59211A-0889-3341-B8A9-6241BFD7BFCC}">
      <dgm:prSet/>
      <dgm:spPr/>
      <dgm:t>
        <a:bodyPr/>
        <a:lstStyle/>
        <a:p>
          <a:endParaRPr lang="en-GB"/>
        </a:p>
      </dgm:t>
    </dgm:pt>
    <dgm:pt modelId="{126E0CFC-BE30-3341-9DA6-451878DDB387}">
      <dgm:prSet custT="1"/>
      <dgm:spPr>
        <a:ln w="25400">
          <a:solidFill>
            <a:srgbClr val="528CC1"/>
          </a:solidFill>
        </a:ln>
      </dgm:spPr>
      <dgm:t>
        <a:bodyPr/>
        <a:lstStyle/>
        <a:p>
          <a:r>
            <a:rPr lang="en-US" sz="2000" dirty="0"/>
            <a:t>Participants were split into 2 small groups. They had 10-15 minutes per question to discuss their responses and record key opinions on paper. </a:t>
          </a:r>
          <a:endParaRPr lang="en-GB" sz="2000" dirty="0"/>
        </a:p>
      </dgm:t>
    </dgm:pt>
    <dgm:pt modelId="{07A7C2FE-8386-A74F-BE20-D2E8B973D129}" type="parTrans" cxnId="{138FEBAE-C7A7-2546-BB0F-D66050D83BEF}">
      <dgm:prSet/>
      <dgm:spPr/>
      <dgm:t>
        <a:bodyPr/>
        <a:lstStyle/>
        <a:p>
          <a:endParaRPr lang="en-GB"/>
        </a:p>
      </dgm:t>
    </dgm:pt>
    <dgm:pt modelId="{9A300A07-8608-CC45-BD2E-A7AD49597A8A}" type="sibTrans" cxnId="{138FEBAE-C7A7-2546-BB0F-D66050D83BEF}">
      <dgm:prSet/>
      <dgm:spPr/>
      <dgm:t>
        <a:bodyPr/>
        <a:lstStyle/>
        <a:p>
          <a:endParaRPr lang="en-GB"/>
        </a:p>
      </dgm:t>
    </dgm:pt>
    <dgm:pt modelId="{25F0D1EB-4DE1-7240-8C92-CC693E6DFD52}" type="pres">
      <dgm:prSet presAssocID="{6DD6F483-572F-0C40-BDD9-E3A1D1C93C28}" presName="Name0" presStyleCnt="0">
        <dgm:presLayoutVars>
          <dgm:chMax val="7"/>
          <dgm:chPref val="7"/>
          <dgm:dir/>
        </dgm:presLayoutVars>
      </dgm:prSet>
      <dgm:spPr/>
      <dgm:t>
        <a:bodyPr/>
        <a:lstStyle/>
        <a:p>
          <a:endParaRPr lang="en-US"/>
        </a:p>
      </dgm:t>
    </dgm:pt>
    <dgm:pt modelId="{5B379BC3-0D5C-AA4F-859E-ECCC19457083}" type="pres">
      <dgm:prSet presAssocID="{6DD6F483-572F-0C40-BDD9-E3A1D1C93C28}" presName="Name1" presStyleCnt="0"/>
      <dgm:spPr/>
    </dgm:pt>
    <dgm:pt modelId="{14C4B98D-F0F8-3248-8B0A-C4BE335D79A2}" type="pres">
      <dgm:prSet presAssocID="{6DD6F483-572F-0C40-BDD9-E3A1D1C93C28}" presName="cycle" presStyleCnt="0"/>
      <dgm:spPr/>
    </dgm:pt>
    <dgm:pt modelId="{FDDA6EF6-1918-174A-90A7-0238FAEE3677}" type="pres">
      <dgm:prSet presAssocID="{6DD6F483-572F-0C40-BDD9-E3A1D1C93C28}" presName="srcNode" presStyleLbl="node1" presStyleIdx="0" presStyleCnt="4"/>
      <dgm:spPr/>
    </dgm:pt>
    <dgm:pt modelId="{E96F6EDA-975D-FB4F-8B7A-47DFFA264DBB}" type="pres">
      <dgm:prSet presAssocID="{6DD6F483-572F-0C40-BDD9-E3A1D1C93C28}" presName="conn" presStyleLbl="parChTrans1D2" presStyleIdx="0" presStyleCnt="1"/>
      <dgm:spPr/>
      <dgm:t>
        <a:bodyPr/>
        <a:lstStyle/>
        <a:p>
          <a:endParaRPr lang="en-US"/>
        </a:p>
      </dgm:t>
    </dgm:pt>
    <dgm:pt modelId="{E53A9F66-893A-1044-82C9-99829BDB344B}" type="pres">
      <dgm:prSet presAssocID="{6DD6F483-572F-0C40-BDD9-E3A1D1C93C28}" presName="extraNode" presStyleLbl="node1" presStyleIdx="0" presStyleCnt="4"/>
      <dgm:spPr/>
    </dgm:pt>
    <dgm:pt modelId="{3852BD48-ADD4-644A-AB8D-826620D13E3E}" type="pres">
      <dgm:prSet presAssocID="{6DD6F483-572F-0C40-BDD9-E3A1D1C93C28}" presName="dstNode" presStyleLbl="node1" presStyleIdx="0" presStyleCnt="4"/>
      <dgm:spPr/>
    </dgm:pt>
    <dgm:pt modelId="{AC3B758E-EEA4-0547-8C46-A491EEC20C6D}" type="pres">
      <dgm:prSet presAssocID="{417EE87C-62DD-AE4A-98CE-88D89DD0C314}" presName="text_1" presStyleLbl="node1" presStyleIdx="0" presStyleCnt="4" custScaleY="134082">
        <dgm:presLayoutVars>
          <dgm:bulletEnabled val="1"/>
        </dgm:presLayoutVars>
      </dgm:prSet>
      <dgm:spPr/>
      <dgm:t>
        <a:bodyPr/>
        <a:lstStyle/>
        <a:p>
          <a:endParaRPr lang="en-US"/>
        </a:p>
      </dgm:t>
    </dgm:pt>
    <dgm:pt modelId="{002B434E-B8E0-6F49-BC83-61D5EF3396D2}" type="pres">
      <dgm:prSet presAssocID="{417EE87C-62DD-AE4A-98CE-88D89DD0C314}" presName="accent_1" presStyleCnt="0"/>
      <dgm:spPr/>
    </dgm:pt>
    <dgm:pt modelId="{978EBDCA-986F-E340-8F77-D38F4174BA39}" type="pres">
      <dgm:prSet presAssocID="{417EE87C-62DD-AE4A-98CE-88D89DD0C314}" presName="accentRepeatNode" presStyleLbl="solidFgAcc1" presStyleIdx="0" presStyleCnt="4"/>
      <dgm:spPr>
        <a:solidFill>
          <a:srgbClr val="5593FC"/>
        </a:solidFill>
      </dgm:spPr>
    </dgm:pt>
    <dgm:pt modelId="{C8BCC029-BF05-274E-943F-05D060E33DFE}" type="pres">
      <dgm:prSet presAssocID="{0F137ADE-1352-4B4A-8B92-7CA8C613AEA5}" presName="text_2" presStyleLbl="node1" presStyleIdx="1" presStyleCnt="4" custScaleY="124038">
        <dgm:presLayoutVars>
          <dgm:bulletEnabled val="1"/>
        </dgm:presLayoutVars>
      </dgm:prSet>
      <dgm:spPr/>
      <dgm:t>
        <a:bodyPr/>
        <a:lstStyle/>
        <a:p>
          <a:endParaRPr lang="en-US"/>
        </a:p>
      </dgm:t>
    </dgm:pt>
    <dgm:pt modelId="{66344A6C-C79F-B64B-A14A-269BB746503E}" type="pres">
      <dgm:prSet presAssocID="{0F137ADE-1352-4B4A-8B92-7CA8C613AEA5}" presName="accent_2" presStyleCnt="0"/>
      <dgm:spPr/>
    </dgm:pt>
    <dgm:pt modelId="{6B10E1F5-B60D-1645-9899-91EF526184D2}" type="pres">
      <dgm:prSet presAssocID="{0F137ADE-1352-4B4A-8B92-7CA8C613AEA5}" presName="accentRepeatNode" presStyleLbl="solidFgAcc1" presStyleIdx="1" presStyleCnt="4"/>
      <dgm:spPr>
        <a:solidFill>
          <a:srgbClr val="5593FC"/>
        </a:solidFill>
      </dgm:spPr>
    </dgm:pt>
    <dgm:pt modelId="{88519A13-1E99-9F48-A7F0-7A670BB38239}" type="pres">
      <dgm:prSet presAssocID="{126E0CFC-BE30-3341-9DA6-451878DDB387}" presName="text_3" presStyleLbl="node1" presStyleIdx="2" presStyleCnt="4" custScaleY="116656">
        <dgm:presLayoutVars>
          <dgm:bulletEnabled val="1"/>
        </dgm:presLayoutVars>
      </dgm:prSet>
      <dgm:spPr/>
      <dgm:t>
        <a:bodyPr/>
        <a:lstStyle/>
        <a:p>
          <a:endParaRPr lang="en-US"/>
        </a:p>
      </dgm:t>
    </dgm:pt>
    <dgm:pt modelId="{A9D35445-FC12-B444-9E86-EA694D015EC5}" type="pres">
      <dgm:prSet presAssocID="{126E0CFC-BE30-3341-9DA6-451878DDB387}" presName="accent_3" presStyleCnt="0"/>
      <dgm:spPr/>
    </dgm:pt>
    <dgm:pt modelId="{E971AB42-E0DA-A947-BC89-B136F6B4756C}" type="pres">
      <dgm:prSet presAssocID="{126E0CFC-BE30-3341-9DA6-451878DDB387}" presName="accentRepeatNode" presStyleLbl="solidFgAcc1" presStyleIdx="2" presStyleCnt="4"/>
      <dgm:spPr>
        <a:solidFill>
          <a:srgbClr val="5593FC"/>
        </a:solidFill>
      </dgm:spPr>
    </dgm:pt>
    <dgm:pt modelId="{840612AD-488F-1D4D-8DFE-A366DB1E4461}" type="pres">
      <dgm:prSet presAssocID="{EC3C0C5C-BB43-424A-8048-547471CFCF61}" presName="text_4" presStyleLbl="node1" presStyleIdx="3" presStyleCnt="4" custScaleY="117508">
        <dgm:presLayoutVars>
          <dgm:bulletEnabled val="1"/>
        </dgm:presLayoutVars>
      </dgm:prSet>
      <dgm:spPr/>
      <dgm:t>
        <a:bodyPr/>
        <a:lstStyle/>
        <a:p>
          <a:endParaRPr lang="en-US"/>
        </a:p>
      </dgm:t>
    </dgm:pt>
    <dgm:pt modelId="{1C6C5F4D-D2B5-104F-9FC4-22370CD7FE4F}" type="pres">
      <dgm:prSet presAssocID="{EC3C0C5C-BB43-424A-8048-547471CFCF61}" presName="accent_4" presStyleCnt="0"/>
      <dgm:spPr/>
    </dgm:pt>
    <dgm:pt modelId="{918F397E-A70C-DC4D-8666-844FAABF2BDF}" type="pres">
      <dgm:prSet presAssocID="{EC3C0C5C-BB43-424A-8048-547471CFCF61}" presName="accentRepeatNode" presStyleLbl="solidFgAcc1" presStyleIdx="3" presStyleCnt="4"/>
      <dgm:spPr>
        <a:solidFill>
          <a:srgbClr val="5593FC"/>
        </a:solidFill>
      </dgm:spPr>
    </dgm:pt>
  </dgm:ptLst>
  <dgm:cxnLst>
    <dgm:cxn modelId="{22D0B18A-7D4A-5845-8152-A69772290664}" type="presOf" srcId="{6DD6F483-572F-0C40-BDD9-E3A1D1C93C28}" destId="{25F0D1EB-4DE1-7240-8C92-CC693E6DFD52}" srcOrd="0" destOrd="0" presId="urn:microsoft.com/office/officeart/2008/layout/VerticalCurvedList"/>
    <dgm:cxn modelId="{1E7B46CF-4E22-6845-9429-DC31907DA5EC}" type="presOf" srcId="{EBCB4949-5C03-2442-9AAE-AE4B4612753E}" destId="{E96F6EDA-975D-FB4F-8B7A-47DFFA264DBB}" srcOrd="0" destOrd="0" presId="urn:microsoft.com/office/officeart/2008/layout/VerticalCurvedList"/>
    <dgm:cxn modelId="{EC59211A-0889-3341-B8A9-6241BFD7BFCC}" srcId="{6DD6F483-572F-0C40-BDD9-E3A1D1C93C28}" destId="{EC3C0C5C-BB43-424A-8048-547471CFCF61}" srcOrd="3" destOrd="0" parTransId="{3058A0DC-869C-5A41-97FF-1888D7D346B4}" sibTransId="{EE1B75EE-3888-7946-8634-DD89E6D09A9F}"/>
    <dgm:cxn modelId="{00993D5A-459F-7F47-A880-358C52E83D8E}" type="presOf" srcId="{126E0CFC-BE30-3341-9DA6-451878DDB387}" destId="{88519A13-1E99-9F48-A7F0-7A670BB38239}" srcOrd="0" destOrd="0" presId="urn:microsoft.com/office/officeart/2008/layout/VerticalCurvedList"/>
    <dgm:cxn modelId="{FBAEF46B-FBF8-BA41-992A-0F6C4382624E}" type="presOf" srcId="{0F137ADE-1352-4B4A-8B92-7CA8C613AEA5}" destId="{C8BCC029-BF05-274E-943F-05D060E33DFE}" srcOrd="0" destOrd="0" presId="urn:microsoft.com/office/officeart/2008/layout/VerticalCurvedList"/>
    <dgm:cxn modelId="{50AEF67C-CAC1-D542-A841-766237BBE3F3}" type="presOf" srcId="{EC3C0C5C-BB43-424A-8048-547471CFCF61}" destId="{840612AD-488F-1D4D-8DFE-A366DB1E4461}" srcOrd="0" destOrd="0" presId="urn:microsoft.com/office/officeart/2008/layout/VerticalCurvedList"/>
    <dgm:cxn modelId="{7D5C86F7-897A-F945-AE66-405C4FE3EC3F}" type="presOf" srcId="{417EE87C-62DD-AE4A-98CE-88D89DD0C314}" destId="{AC3B758E-EEA4-0547-8C46-A491EEC20C6D}" srcOrd="0" destOrd="0" presId="urn:microsoft.com/office/officeart/2008/layout/VerticalCurvedList"/>
    <dgm:cxn modelId="{138FEBAE-C7A7-2546-BB0F-D66050D83BEF}" srcId="{6DD6F483-572F-0C40-BDD9-E3A1D1C93C28}" destId="{126E0CFC-BE30-3341-9DA6-451878DDB387}" srcOrd="2" destOrd="0" parTransId="{07A7C2FE-8386-A74F-BE20-D2E8B973D129}" sibTransId="{9A300A07-8608-CC45-BD2E-A7AD49597A8A}"/>
    <dgm:cxn modelId="{448F0699-F666-8B41-895C-3376EAB99559}" srcId="{6DD6F483-572F-0C40-BDD9-E3A1D1C93C28}" destId="{417EE87C-62DD-AE4A-98CE-88D89DD0C314}" srcOrd="0" destOrd="0" parTransId="{5348AB55-DD34-AE4B-A0F3-2398D4F8B43E}" sibTransId="{EBCB4949-5C03-2442-9AAE-AE4B4612753E}"/>
    <dgm:cxn modelId="{FC3026B3-4478-E84B-A591-D9C74B253BCB}" srcId="{6DD6F483-572F-0C40-BDD9-E3A1D1C93C28}" destId="{0F137ADE-1352-4B4A-8B92-7CA8C613AEA5}" srcOrd="1" destOrd="0" parTransId="{7F774845-458D-8C40-BA3D-7D8231D9CDBF}" sibTransId="{72544B96-13C6-5041-9F35-D7339BC05FDB}"/>
    <dgm:cxn modelId="{5F083C3D-C3FC-B64D-9488-ABB9DC97E08B}" type="presParOf" srcId="{25F0D1EB-4DE1-7240-8C92-CC693E6DFD52}" destId="{5B379BC3-0D5C-AA4F-859E-ECCC19457083}" srcOrd="0" destOrd="0" presId="urn:microsoft.com/office/officeart/2008/layout/VerticalCurvedList"/>
    <dgm:cxn modelId="{F03B2325-FA03-AF41-8FBD-EFD8BC149DA1}" type="presParOf" srcId="{5B379BC3-0D5C-AA4F-859E-ECCC19457083}" destId="{14C4B98D-F0F8-3248-8B0A-C4BE335D79A2}" srcOrd="0" destOrd="0" presId="urn:microsoft.com/office/officeart/2008/layout/VerticalCurvedList"/>
    <dgm:cxn modelId="{1586EEA6-DC1E-4D4D-A880-C0BF590ADCF5}" type="presParOf" srcId="{14C4B98D-F0F8-3248-8B0A-C4BE335D79A2}" destId="{FDDA6EF6-1918-174A-90A7-0238FAEE3677}" srcOrd="0" destOrd="0" presId="urn:microsoft.com/office/officeart/2008/layout/VerticalCurvedList"/>
    <dgm:cxn modelId="{CCDD2406-5539-E345-B9C7-C97A579CE5E4}" type="presParOf" srcId="{14C4B98D-F0F8-3248-8B0A-C4BE335D79A2}" destId="{E96F6EDA-975D-FB4F-8B7A-47DFFA264DBB}" srcOrd="1" destOrd="0" presId="urn:microsoft.com/office/officeart/2008/layout/VerticalCurvedList"/>
    <dgm:cxn modelId="{2DD86F30-2926-5A47-A1AA-C9FC2896CB62}" type="presParOf" srcId="{14C4B98D-F0F8-3248-8B0A-C4BE335D79A2}" destId="{E53A9F66-893A-1044-82C9-99829BDB344B}" srcOrd="2" destOrd="0" presId="urn:microsoft.com/office/officeart/2008/layout/VerticalCurvedList"/>
    <dgm:cxn modelId="{9D732FF0-A105-434D-8578-F4548439CB31}" type="presParOf" srcId="{14C4B98D-F0F8-3248-8B0A-C4BE335D79A2}" destId="{3852BD48-ADD4-644A-AB8D-826620D13E3E}" srcOrd="3" destOrd="0" presId="urn:microsoft.com/office/officeart/2008/layout/VerticalCurvedList"/>
    <dgm:cxn modelId="{6C39D7B3-8412-A44C-9003-CC6E4AAA3457}" type="presParOf" srcId="{5B379BC3-0D5C-AA4F-859E-ECCC19457083}" destId="{AC3B758E-EEA4-0547-8C46-A491EEC20C6D}" srcOrd="1" destOrd="0" presId="urn:microsoft.com/office/officeart/2008/layout/VerticalCurvedList"/>
    <dgm:cxn modelId="{25DEE064-46AA-D04A-B0D5-2503D3A1067D}" type="presParOf" srcId="{5B379BC3-0D5C-AA4F-859E-ECCC19457083}" destId="{002B434E-B8E0-6F49-BC83-61D5EF3396D2}" srcOrd="2" destOrd="0" presId="urn:microsoft.com/office/officeart/2008/layout/VerticalCurvedList"/>
    <dgm:cxn modelId="{E69A1815-035E-E34B-8959-A0ECC5D36A5C}" type="presParOf" srcId="{002B434E-B8E0-6F49-BC83-61D5EF3396D2}" destId="{978EBDCA-986F-E340-8F77-D38F4174BA39}" srcOrd="0" destOrd="0" presId="urn:microsoft.com/office/officeart/2008/layout/VerticalCurvedList"/>
    <dgm:cxn modelId="{20D652E3-7CC5-B846-96ED-FDCD905DE4FC}" type="presParOf" srcId="{5B379BC3-0D5C-AA4F-859E-ECCC19457083}" destId="{C8BCC029-BF05-274E-943F-05D060E33DFE}" srcOrd="3" destOrd="0" presId="urn:microsoft.com/office/officeart/2008/layout/VerticalCurvedList"/>
    <dgm:cxn modelId="{CC40729A-1BBB-304B-ADCF-7030DE49406A}" type="presParOf" srcId="{5B379BC3-0D5C-AA4F-859E-ECCC19457083}" destId="{66344A6C-C79F-B64B-A14A-269BB746503E}" srcOrd="4" destOrd="0" presId="urn:microsoft.com/office/officeart/2008/layout/VerticalCurvedList"/>
    <dgm:cxn modelId="{95F56756-8323-404A-A2C7-30D73F039B92}" type="presParOf" srcId="{66344A6C-C79F-B64B-A14A-269BB746503E}" destId="{6B10E1F5-B60D-1645-9899-91EF526184D2}" srcOrd="0" destOrd="0" presId="urn:microsoft.com/office/officeart/2008/layout/VerticalCurvedList"/>
    <dgm:cxn modelId="{55F48E03-C04B-A249-9307-480D996A16BF}" type="presParOf" srcId="{5B379BC3-0D5C-AA4F-859E-ECCC19457083}" destId="{88519A13-1E99-9F48-A7F0-7A670BB38239}" srcOrd="5" destOrd="0" presId="urn:microsoft.com/office/officeart/2008/layout/VerticalCurvedList"/>
    <dgm:cxn modelId="{4DA746A5-6835-E747-9977-5478A170F95A}" type="presParOf" srcId="{5B379BC3-0D5C-AA4F-859E-ECCC19457083}" destId="{A9D35445-FC12-B444-9E86-EA694D015EC5}" srcOrd="6" destOrd="0" presId="urn:microsoft.com/office/officeart/2008/layout/VerticalCurvedList"/>
    <dgm:cxn modelId="{E64EB068-4AE8-A14F-B043-129FEED4AFA4}" type="presParOf" srcId="{A9D35445-FC12-B444-9E86-EA694D015EC5}" destId="{E971AB42-E0DA-A947-BC89-B136F6B4756C}" srcOrd="0" destOrd="0" presId="urn:microsoft.com/office/officeart/2008/layout/VerticalCurvedList"/>
    <dgm:cxn modelId="{B6204F52-48F0-2246-9F49-6A3BBD9926FD}" type="presParOf" srcId="{5B379BC3-0D5C-AA4F-859E-ECCC19457083}" destId="{840612AD-488F-1D4D-8DFE-A366DB1E4461}" srcOrd="7" destOrd="0" presId="urn:microsoft.com/office/officeart/2008/layout/VerticalCurvedList"/>
    <dgm:cxn modelId="{64AD20F3-061F-3C41-9FB1-A02208B6D5D4}" type="presParOf" srcId="{5B379BC3-0D5C-AA4F-859E-ECCC19457083}" destId="{1C6C5F4D-D2B5-104F-9FC4-22370CD7FE4F}" srcOrd="8" destOrd="0" presId="urn:microsoft.com/office/officeart/2008/layout/VerticalCurvedList"/>
    <dgm:cxn modelId="{ACB769B6-28DA-5C4A-9793-7047DBB0C03C}" type="presParOf" srcId="{1C6C5F4D-D2B5-104F-9FC4-22370CD7FE4F}" destId="{918F397E-A70C-DC4D-8666-844FAABF2BD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F6EDA-975D-FB4F-8B7A-47DFFA264DBB}">
      <dsp:nvSpPr>
        <dsp:cNvPr id="0" name=""/>
        <dsp:cNvSpPr/>
      </dsp:nvSpPr>
      <dsp:spPr>
        <a:xfrm>
          <a:off x="-6369112" y="-974221"/>
          <a:ext cx="7581123" cy="7581123"/>
        </a:xfrm>
        <a:prstGeom prst="blockArc">
          <a:avLst>
            <a:gd name="adj1" fmla="val 18900000"/>
            <a:gd name="adj2" fmla="val 2700000"/>
            <a:gd name="adj3" fmla="val 285"/>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3B758E-EEA4-0547-8C46-A491EEC20C6D}">
      <dsp:nvSpPr>
        <dsp:cNvPr id="0" name=""/>
        <dsp:cNvSpPr/>
      </dsp:nvSpPr>
      <dsp:spPr>
        <a:xfrm>
          <a:off x="634261" y="285374"/>
          <a:ext cx="9707133" cy="1161862"/>
        </a:xfrm>
        <a:prstGeom prst="rect">
          <a:avLst/>
        </a:prstGeom>
        <a:solidFill>
          <a:schemeClr val="lt1">
            <a:hueOff val="0"/>
            <a:satOff val="0"/>
            <a:lumOff val="0"/>
            <a:alphaOff val="0"/>
          </a:schemeClr>
        </a:solidFill>
        <a:ln w="25400" cap="flat" cmpd="sng" algn="ctr">
          <a:solidFill>
            <a:srgbClr val="528CC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809" tIns="50800" rIns="50800" bIns="50800" numCol="1" spcCol="1270" anchor="ctr" anchorCtr="0">
          <a:noAutofit/>
        </a:bodyPr>
        <a:lstStyle/>
        <a:p>
          <a:pPr lvl="0" algn="l" defTabSz="889000">
            <a:lnSpc>
              <a:spcPct val="90000"/>
            </a:lnSpc>
            <a:spcBef>
              <a:spcPct val="0"/>
            </a:spcBef>
            <a:spcAft>
              <a:spcPct val="35000"/>
            </a:spcAft>
          </a:pPr>
          <a:r>
            <a:rPr lang="en-US" sz="2000" kern="1200" dirty="0"/>
            <a:t>Five semi-structured open questions were prepared, which covered: current approaches to resolving medicines queries after discharge, awareness of the medicines helpline, expectations of the service, perceived usefulness and concerns, and service advertising. </a:t>
          </a:r>
          <a:endParaRPr lang="en-GB" sz="2000" kern="1200" dirty="0"/>
        </a:p>
      </dsp:txBody>
      <dsp:txXfrm>
        <a:off x="634261" y="285374"/>
        <a:ext cx="9707133" cy="1161862"/>
      </dsp:txXfrm>
    </dsp:sp>
    <dsp:sp modelId="{978EBDCA-986F-E340-8F77-D38F4174BA39}">
      <dsp:nvSpPr>
        <dsp:cNvPr id="0" name=""/>
        <dsp:cNvSpPr/>
      </dsp:nvSpPr>
      <dsp:spPr>
        <a:xfrm>
          <a:off x="92679" y="324724"/>
          <a:ext cx="1083164" cy="1083164"/>
        </a:xfrm>
        <a:prstGeom prst="ellipse">
          <a:avLst/>
        </a:prstGeom>
        <a:solidFill>
          <a:srgbClr val="5593FC"/>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BCC029-BF05-274E-943F-05D060E33DFE}">
      <dsp:nvSpPr>
        <dsp:cNvPr id="0" name=""/>
        <dsp:cNvSpPr/>
      </dsp:nvSpPr>
      <dsp:spPr>
        <a:xfrm>
          <a:off x="1131064" y="1628914"/>
          <a:ext cx="9210330" cy="1074828"/>
        </a:xfrm>
        <a:prstGeom prst="rect">
          <a:avLst/>
        </a:prstGeom>
        <a:solidFill>
          <a:schemeClr val="lt1">
            <a:hueOff val="0"/>
            <a:satOff val="0"/>
            <a:lumOff val="0"/>
            <a:alphaOff val="0"/>
          </a:schemeClr>
        </a:solidFill>
        <a:ln w="25400" cap="flat" cmpd="sng" algn="ctr">
          <a:solidFill>
            <a:srgbClr val="528CC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809" tIns="50800" rIns="50800" bIns="50800" numCol="1" spcCol="1270" anchor="ctr" anchorCtr="0">
          <a:noAutofit/>
        </a:bodyPr>
        <a:lstStyle/>
        <a:p>
          <a:pPr lvl="0" algn="l" defTabSz="889000">
            <a:lnSpc>
              <a:spcPct val="90000"/>
            </a:lnSpc>
            <a:spcBef>
              <a:spcPct val="0"/>
            </a:spcBef>
            <a:spcAft>
              <a:spcPct val="35000"/>
            </a:spcAft>
          </a:pPr>
          <a:r>
            <a:rPr lang="en-US" sz="2000" kern="1200" dirty="0"/>
            <a:t>A focus group of expert patients and/or </a:t>
          </a:r>
          <a:r>
            <a:rPr lang="en-US" sz="2000" kern="1200" dirty="0" err="1"/>
            <a:t>carers</a:t>
          </a:r>
          <a:r>
            <a:rPr lang="en-US" sz="2000" kern="1200" dirty="0"/>
            <a:t> attended a workshop at Leeds Teaching Hospitals to openly discuss their views on the above topics.</a:t>
          </a:r>
          <a:endParaRPr lang="en-GB" sz="2000" kern="1200" dirty="0"/>
        </a:p>
      </dsp:txBody>
      <dsp:txXfrm>
        <a:off x="1131064" y="1628914"/>
        <a:ext cx="9210330" cy="1074828"/>
      </dsp:txXfrm>
    </dsp:sp>
    <dsp:sp modelId="{6B10E1F5-B60D-1645-9899-91EF526184D2}">
      <dsp:nvSpPr>
        <dsp:cNvPr id="0" name=""/>
        <dsp:cNvSpPr/>
      </dsp:nvSpPr>
      <dsp:spPr>
        <a:xfrm>
          <a:off x="589481" y="1624746"/>
          <a:ext cx="1083164" cy="1083164"/>
        </a:xfrm>
        <a:prstGeom prst="ellipse">
          <a:avLst/>
        </a:prstGeom>
        <a:solidFill>
          <a:srgbClr val="5593FC"/>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519A13-1E99-9F48-A7F0-7A670BB38239}">
      <dsp:nvSpPr>
        <dsp:cNvPr id="0" name=""/>
        <dsp:cNvSpPr/>
      </dsp:nvSpPr>
      <dsp:spPr>
        <a:xfrm>
          <a:off x="1131064" y="2960921"/>
          <a:ext cx="9210330" cy="1010861"/>
        </a:xfrm>
        <a:prstGeom prst="rect">
          <a:avLst/>
        </a:prstGeom>
        <a:solidFill>
          <a:schemeClr val="lt1">
            <a:hueOff val="0"/>
            <a:satOff val="0"/>
            <a:lumOff val="0"/>
            <a:alphaOff val="0"/>
          </a:schemeClr>
        </a:solidFill>
        <a:ln w="25400" cap="flat" cmpd="sng" algn="ctr">
          <a:solidFill>
            <a:srgbClr val="528CC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809" tIns="50800" rIns="50800" bIns="50800" numCol="1" spcCol="1270" anchor="ctr" anchorCtr="0">
          <a:noAutofit/>
        </a:bodyPr>
        <a:lstStyle/>
        <a:p>
          <a:pPr lvl="0" algn="l" defTabSz="889000">
            <a:lnSpc>
              <a:spcPct val="90000"/>
            </a:lnSpc>
            <a:spcBef>
              <a:spcPct val="0"/>
            </a:spcBef>
            <a:spcAft>
              <a:spcPct val="35000"/>
            </a:spcAft>
          </a:pPr>
          <a:r>
            <a:rPr lang="en-US" sz="2000" kern="1200" dirty="0"/>
            <a:t>Participants were split into 2 small groups. They had 10-15 minutes per question to discuss their responses and record key opinions on paper. </a:t>
          </a:r>
          <a:endParaRPr lang="en-GB" sz="2000" kern="1200" dirty="0"/>
        </a:p>
      </dsp:txBody>
      <dsp:txXfrm>
        <a:off x="1131064" y="2960921"/>
        <a:ext cx="9210330" cy="1010861"/>
      </dsp:txXfrm>
    </dsp:sp>
    <dsp:sp modelId="{E971AB42-E0DA-A947-BC89-B136F6B4756C}">
      <dsp:nvSpPr>
        <dsp:cNvPr id="0" name=""/>
        <dsp:cNvSpPr/>
      </dsp:nvSpPr>
      <dsp:spPr>
        <a:xfrm>
          <a:off x="589481" y="2924769"/>
          <a:ext cx="1083164" cy="1083164"/>
        </a:xfrm>
        <a:prstGeom prst="ellipse">
          <a:avLst/>
        </a:prstGeom>
        <a:solidFill>
          <a:srgbClr val="5593FC"/>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0612AD-488F-1D4D-8DFE-A366DB1E4461}">
      <dsp:nvSpPr>
        <dsp:cNvPr id="0" name=""/>
        <dsp:cNvSpPr/>
      </dsp:nvSpPr>
      <dsp:spPr>
        <a:xfrm>
          <a:off x="634261" y="4257252"/>
          <a:ext cx="9707133" cy="1018244"/>
        </a:xfrm>
        <a:prstGeom prst="rect">
          <a:avLst/>
        </a:prstGeom>
        <a:solidFill>
          <a:schemeClr val="lt1">
            <a:hueOff val="0"/>
            <a:satOff val="0"/>
            <a:lumOff val="0"/>
            <a:alphaOff val="0"/>
          </a:schemeClr>
        </a:solidFill>
        <a:ln w="25400" cap="flat" cmpd="sng" algn="ctr">
          <a:solidFill>
            <a:srgbClr val="528CC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7809" tIns="50800" rIns="50800" bIns="50800" numCol="1" spcCol="1270" anchor="ctr" anchorCtr="0">
          <a:noAutofit/>
        </a:bodyPr>
        <a:lstStyle/>
        <a:p>
          <a:pPr lvl="0" algn="l" defTabSz="889000">
            <a:lnSpc>
              <a:spcPct val="90000"/>
            </a:lnSpc>
            <a:spcBef>
              <a:spcPct val="0"/>
            </a:spcBef>
            <a:spcAft>
              <a:spcPct val="35000"/>
            </a:spcAft>
          </a:pPr>
          <a:r>
            <a:rPr lang="en-US" sz="2000" kern="1200" dirty="0"/>
            <a:t>The workshop was audio-recorded and hand-written notes were taken by the facilitator. Participants’ responses were thematically </a:t>
          </a:r>
          <a:r>
            <a:rPr lang="en-US" sz="2000" kern="1200" dirty="0" err="1"/>
            <a:t>analysed</a:t>
          </a:r>
          <a:r>
            <a:rPr lang="en-US" sz="2000" kern="1200" dirty="0"/>
            <a:t> and the key findings </a:t>
          </a:r>
          <a:r>
            <a:rPr lang="en-US" sz="2000" kern="1200" dirty="0" err="1"/>
            <a:t>summarised</a:t>
          </a:r>
          <a:r>
            <a:rPr lang="en-US" sz="2000" kern="1200" dirty="0"/>
            <a:t>.</a:t>
          </a:r>
        </a:p>
      </dsp:txBody>
      <dsp:txXfrm>
        <a:off x="634261" y="4257252"/>
        <a:ext cx="9707133" cy="1018244"/>
      </dsp:txXfrm>
    </dsp:sp>
    <dsp:sp modelId="{918F397E-A70C-DC4D-8666-844FAABF2BDF}">
      <dsp:nvSpPr>
        <dsp:cNvPr id="0" name=""/>
        <dsp:cNvSpPr/>
      </dsp:nvSpPr>
      <dsp:spPr>
        <a:xfrm>
          <a:off x="92679" y="4224792"/>
          <a:ext cx="1083164" cy="1083164"/>
        </a:xfrm>
        <a:prstGeom prst="ellipse">
          <a:avLst/>
        </a:prstGeom>
        <a:solidFill>
          <a:srgbClr val="5593FC"/>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59BEAA-8B43-3242-84FB-427C163D75D5}"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DD215-7D45-CF4D-BB1D-74150E3B32EF}" type="slidenum">
              <a:rPr lang="en-US" smtClean="0"/>
              <a:t>‹#›</a:t>
            </a:fld>
            <a:endParaRPr lang="en-US"/>
          </a:p>
        </p:txBody>
      </p:sp>
    </p:spTree>
    <p:extLst>
      <p:ext uri="{BB962C8B-B14F-4D97-AF65-F5344CB8AC3E}">
        <p14:creationId xmlns:p14="http://schemas.microsoft.com/office/powerpoint/2010/main" val="54555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DD215-7D45-CF4D-BB1D-74150E3B32EF}" type="slidenum">
              <a:rPr lang="en-US" smtClean="0"/>
              <a:t>1</a:t>
            </a:fld>
            <a:endParaRPr lang="en-US"/>
          </a:p>
        </p:txBody>
      </p:sp>
    </p:spTree>
    <p:extLst>
      <p:ext uri="{BB962C8B-B14F-4D97-AF65-F5344CB8AC3E}">
        <p14:creationId xmlns:p14="http://schemas.microsoft.com/office/powerpoint/2010/main" val="413751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DD215-7D45-CF4D-BB1D-74150E3B32EF}" type="slidenum">
              <a:rPr lang="en-US" smtClean="0"/>
              <a:t>2</a:t>
            </a:fld>
            <a:endParaRPr lang="en-US"/>
          </a:p>
        </p:txBody>
      </p:sp>
    </p:spTree>
    <p:extLst>
      <p:ext uri="{BB962C8B-B14F-4D97-AF65-F5344CB8AC3E}">
        <p14:creationId xmlns:p14="http://schemas.microsoft.com/office/powerpoint/2010/main" val="3900181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F1DD215-7D45-CF4D-BB1D-74150E3B32EF}" type="slidenum">
              <a:rPr lang="en-US" smtClean="0"/>
              <a:t>3</a:t>
            </a:fld>
            <a:endParaRPr lang="en-US"/>
          </a:p>
        </p:txBody>
      </p:sp>
    </p:spTree>
    <p:extLst>
      <p:ext uri="{BB962C8B-B14F-4D97-AF65-F5344CB8AC3E}">
        <p14:creationId xmlns:p14="http://schemas.microsoft.com/office/powerpoint/2010/main" val="113555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1DD215-7D45-CF4D-BB1D-74150E3B32EF}" type="slidenum">
              <a:rPr lang="en-US" smtClean="0"/>
              <a:t>4</a:t>
            </a:fld>
            <a:endParaRPr lang="en-US"/>
          </a:p>
        </p:txBody>
      </p:sp>
    </p:spTree>
    <p:extLst>
      <p:ext uri="{BB962C8B-B14F-4D97-AF65-F5344CB8AC3E}">
        <p14:creationId xmlns:p14="http://schemas.microsoft.com/office/powerpoint/2010/main" val="416828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7F1DD215-7D45-CF4D-BB1D-74150E3B32EF}" type="slidenum">
              <a:rPr lang="en-US" smtClean="0"/>
              <a:t>5</a:t>
            </a:fld>
            <a:endParaRPr lang="en-US"/>
          </a:p>
        </p:txBody>
      </p:sp>
    </p:spTree>
    <p:extLst>
      <p:ext uri="{BB962C8B-B14F-4D97-AF65-F5344CB8AC3E}">
        <p14:creationId xmlns:p14="http://schemas.microsoft.com/office/powerpoint/2010/main" val="40673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EE11-83E7-B644-867D-16D2E73AC38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F9D66C2-749E-D647-B39D-A159AD149C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1DAF834-9B32-414D-A04E-D3524BAF14AA}"/>
              </a:ext>
            </a:extLst>
          </p:cNvPr>
          <p:cNvSpPr>
            <a:spLocks noGrp="1"/>
          </p:cNvSpPr>
          <p:nvPr>
            <p:ph type="dt" sz="half" idx="10"/>
          </p:nvPr>
        </p:nvSpPr>
        <p:spPr/>
        <p:txBody>
          <a:bodyPr/>
          <a:lstStyle/>
          <a:p>
            <a:fld id="{F64C5222-1E1E-C749-8E82-164AB3327CA9}" type="datetimeFigureOut">
              <a:rPr lang="en-US" smtClean="0"/>
              <a:t>8/25/2020</a:t>
            </a:fld>
            <a:endParaRPr lang="en-US"/>
          </a:p>
        </p:txBody>
      </p:sp>
      <p:sp>
        <p:nvSpPr>
          <p:cNvPr id="5" name="Footer Placeholder 4">
            <a:extLst>
              <a:ext uri="{FF2B5EF4-FFF2-40B4-BE49-F238E27FC236}">
                <a16:creationId xmlns:a16="http://schemas.microsoft.com/office/drawing/2014/main" id="{325C815F-9095-7A4C-BD2D-9846E478E4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C0769-0FBB-654C-B4F5-19B09991583B}"/>
              </a:ext>
            </a:extLst>
          </p:cNvPr>
          <p:cNvSpPr>
            <a:spLocks noGrp="1"/>
          </p:cNvSpPr>
          <p:nvPr>
            <p:ph type="sldNum" sz="quarter" idx="12"/>
          </p:nvPr>
        </p:nvSpPr>
        <p:spPr/>
        <p:txBody>
          <a:bodyPr/>
          <a:lstStyle/>
          <a:p>
            <a:fld id="{37714CC0-A74E-D349-A7DB-0A9C5976F83B}" type="slidenum">
              <a:rPr lang="en-US" smtClean="0"/>
              <a:t>‹#›</a:t>
            </a:fld>
            <a:endParaRPr lang="en-US"/>
          </a:p>
        </p:txBody>
      </p:sp>
    </p:spTree>
    <p:extLst>
      <p:ext uri="{BB962C8B-B14F-4D97-AF65-F5344CB8AC3E}">
        <p14:creationId xmlns:p14="http://schemas.microsoft.com/office/powerpoint/2010/main" val="313579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DCB4-965E-C24A-8B70-A5D21F85B8E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658DCCC-9B86-E642-BA96-0DD6606A77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A70523-B15F-6049-B57F-28A050F07B9D}"/>
              </a:ext>
            </a:extLst>
          </p:cNvPr>
          <p:cNvSpPr>
            <a:spLocks noGrp="1"/>
          </p:cNvSpPr>
          <p:nvPr>
            <p:ph type="dt" sz="half" idx="10"/>
          </p:nvPr>
        </p:nvSpPr>
        <p:spPr/>
        <p:txBody>
          <a:bodyPr/>
          <a:lstStyle/>
          <a:p>
            <a:fld id="{F64C5222-1E1E-C749-8E82-164AB3327CA9}" type="datetimeFigureOut">
              <a:rPr lang="en-US" smtClean="0"/>
              <a:t>8/25/2020</a:t>
            </a:fld>
            <a:endParaRPr lang="en-US"/>
          </a:p>
        </p:txBody>
      </p:sp>
      <p:sp>
        <p:nvSpPr>
          <p:cNvPr id="5" name="Footer Placeholder 4">
            <a:extLst>
              <a:ext uri="{FF2B5EF4-FFF2-40B4-BE49-F238E27FC236}">
                <a16:creationId xmlns:a16="http://schemas.microsoft.com/office/drawing/2014/main" id="{A6A9BFC6-3694-0A41-A835-2F25754A8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3FC53-CBCB-834B-A398-99020FE19813}"/>
              </a:ext>
            </a:extLst>
          </p:cNvPr>
          <p:cNvSpPr>
            <a:spLocks noGrp="1"/>
          </p:cNvSpPr>
          <p:nvPr>
            <p:ph type="sldNum" sz="quarter" idx="12"/>
          </p:nvPr>
        </p:nvSpPr>
        <p:spPr/>
        <p:txBody>
          <a:bodyPr/>
          <a:lstStyle/>
          <a:p>
            <a:fld id="{37714CC0-A74E-D349-A7DB-0A9C5976F83B}" type="slidenum">
              <a:rPr lang="en-US" smtClean="0"/>
              <a:t>‹#›</a:t>
            </a:fld>
            <a:endParaRPr lang="en-US"/>
          </a:p>
        </p:txBody>
      </p:sp>
    </p:spTree>
    <p:extLst>
      <p:ext uri="{BB962C8B-B14F-4D97-AF65-F5344CB8AC3E}">
        <p14:creationId xmlns:p14="http://schemas.microsoft.com/office/powerpoint/2010/main" val="421843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842F6D-F67C-2146-A963-858D87E0F0E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AFF0EB-7C13-CE47-9DA5-F4E9334C4C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D9AB58-FCA6-124F-BA32-BCC7CE55115A}"/>
              </a:ext>
            </a:extLst>
          </p:cNvPr>
          <p:cNvSpPr>
            <a:spLocks noGrp="1"/>
          </p:cNvSpPr>
          <p:nvPr>
            <p:ph type="dt" sz="half" idx="10"/>
          </p:nvPr>
        </p:nvSpPr>
        <p:spPr/>
        <p:txBody>
          <a:bodyPr/>
          <a:lstStyle/>
          <a:p>
            <a:fld id="{F64C5222-1E1E-C749-8E82-164AB3327CA9}" type="datetimeFigureOut">
              <a:rPr lang="en-US" smtClean="0"/>
              <a:t>8/25/2020</a:t>
            </a:fld>
            <a:endParaRPr lang="en-US"/>
          </a:p>
        </p:txBody>
      </p:sp>
      <p:sp>
        <p:nvSpPr>
          <p:cNvPr id="5" name="Footer Placeholder 4">
            <a:extLst>
              <a:ext uri="{FF2B5EF4-FFF2-40B4-BE49-F238E27FC236}">
                <a16:creationId xmlns:a16="http://schemas.microsoft.com/office/drawing/2014/main" id="{29912A46-99C2-5249-9D84-A5AA01C2E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AA0F3-26C0-D840-BB19-358F1BA2F2E7}"/>
              </a:ext>
            </a:extLst>
          </p:cNvPr>
          <p:cNvSpPr>
            <a:spLocks noGrp="1"/>
          </p:cNvSpPr>
          <p:nvPr>
            <p:ph type="sldNum" sz="quarter" idx="12"/>
          </p:nvPr>
        </p:nvSpPr>
        <p:spPr/>
        <p:txBody>
          <a:bodyPr/>
          <a:lstStyle/>
          <a:p>
            <a:fld id="{37714CC0-A74E-D349-A7DB-0A9C5976F83B}" type="slidenum">
              <a:rPr lang="en-US" smtClean="0"/>
              <a:t>‹#›</a:t>
            </a:fld>
            <a:endParaRPr lang="en-US"/>
          </a:p>
        </p:txBody>
      </p:sp>
    </p:spTree>
    <p:extLst>
      <p:ext uri="{BB962C8B-B14F-4D97-AF65-F5344CB8AC3E}">
        <p14:creationId xmlns:p14="http://schemas.microsoft.com/office/powerpoint/2010/main" val="3421561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B02DC-A13C-4E46-962F-334B4D3897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C59AF43-3410-3744-B629-5CBE43E15C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EE49E9-1363-0542-9B3E-89430AC4F109}"/>
              </a:ext>
            </a:extLst>
          </p:cNvPr>
          <p:cNvSpPr>
            <a:spLocks noGrp="1"/>
          </p:cNvSpPr>
          <p:nvPr>
            <p:ph type="dt" sz="half" idx="10"/>
          </p:nvPr>
        </p:nvSpPr>
        <p:spPr/>
        <p:txBody>
          <a:bodyPr/>
          <a:lstStyle/>
          <a:p>
            <a:fld id="{F64C5222-1E1E-C749-8E82-164AB3327CA9}" type="datetimeFigureOut">
              <a:rPr lang="en-US" smtClean="0"/>
              <a:t>8/25/2020</a:t>
            </a:fld>
            <a:endParaRPr lang="en-US"/>
          </a:p>
        </p:txBody>
      </p:sp>
      <p:sp>
        <p:nvSpPr>
          <p:cNvPr id="5" name="Footer Placeholder 4">
            <a:extLst>
              <a:ext uri="{FF2B5EF4-FFF2-40B4-BE49-F238E27FC236}">
                <a16:creationId xmlns:a16="http://schemas.microsoft.com/office/drawing/2014/main" id="{AAF99315-D038-224C-9E93-0CDFC4188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471E6A-B2C9-C04D-8AB4-397FED9CA730}"/>
              </a:ext>
            </a:extLst>
          </p:cNvPr>
          <p:cNvSpPr>
            <a:spLocks noGrp="1"/>
          </p:cNvSpPr>
          <p:nvPr>
            <p:ph type="sldNum" sz="quarter" idx="12"/>
          </p:nvPr>
        </p:nvSpPr>
        <p:spPr/>
        <p:txBody>
          <a:bodyPr/>
          <a:lstStyle/>
          <a:p>
            <a:fld id="{37714CC0-A74E-D349-A7DB-0A9C5976F83B}" type="slidenum">
              <a:rPr lang="en-US" smtClean="0"/>
              <a:t>‹#›</a:t>
            </a:fld>
            <a:endParaRPr lang="en-US"/>
          </a:p>
        </p:txBody>
      </p:sp>
    </p:spTree>
    <p:extLst>
      <p:ext uri="{BB962C8B-B14F-4D97-AF65-F5344CB8AC3E}">
        <p14:creationId xmlns:p14="http://schemas.microsoft.com/office/powerpoint/2010/main" val="305177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3CAE-B312-884C-9D3F-0C90C4F34FB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2F2F9E4-69AB-E342-A1DB-C26EB0E976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DEEEA0-8706-A14C-8FD2-A1B0604524F7}"/>
              </a:ext>
            </a:extLst>
          </p:cNvPr>
          <p:cNvSpPr>
            <a:spLocks noGrp="1"/>
          </p:cNvSpPr>
          <p:nvPr>
            <p:ph type="dt" sz="half" idx="10"/>
          </p:nvPr>
        </p:nvSpPr>
        <p:spPr/>
        <p:txBody>
          <a:bodyPr/>
          <a:lstStyle/>
          <a:p>
            <a:fld id="{F64C5222-1E1E-C749-8E82-164AB3327CA9}" type="datetimeFigureOut">
              <a:rPr lang="en-US" smtClean="0"/>
              <a:t>8/25/2020</a:t>
            </a:fld>
            <a:endParaRPr lang="en-US"/>
          </a:p>
        </p:txBody>
      </p:sp>
      <p:sp>
        <p:nvSpPr>
          <p:cNvPr id="5" name="Footer Placeholder 4">
            <a:extLst>
              <a:ext uri="{FF2B5EF4-FFF2-40B4-BE49-F238E27FC236}">
                <a16:creationId xmlns:a16="http://schemas.microsoft.com/office/drawing/2014/main" id="{6F2FEBCC-EA51-FA43-B8D8-5AD8B1BCF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50BAF-E11A-3B47-B754-77E82A8E1FAF}"/>
              </a:ext>
            </a:extLst>
          </p:cNvPr>
          <p:cNvSpPr>
            <a:spLocks noGrp="1"/>
          </p:cNvSpPr>
          <p:nvPr>
            <p:ph type="sldNum" sz="quarter" idx="12"/>
          </p:nvPr>
        </p:nvSpPr>
        <p:spPr/>
        <p:txBody>
          <a:bodyPr/>
          <a:lstStyle/>
          <a:p>
            <a:fld id="{37714CC0-A74E-D349-A7DB-0A9C5976F83B}" type="slidenum">
              <a:rPr lang="en-US" smtClean="0"/>
              <a:t>‹#›</a:t>
            </a:fld>
            <a:endParaRPr lang="en-US"/>
          </a:p>
        </p:txBody>
      </p:sp>
    </p:spTree>
    <p:extLst>
      <p:ext uri="{BB962C8B-B14F-4D97-AF65-F5344CB8AC3E}">
        <p14:creationId xmlns:p14="http://schemas.microsoft.com/office/powerpoint/2010/main" val="285083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87049-8D0A-5749-9DC9-9ECC96B286D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73EE792-4149-8543-93A6-A3F56FF595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290CF70-04DB-D146-8A22-9CDE79D17A3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C040CE1-2466-4F45-99E3-417561D9295B}"/>
              </a:ext>
            </a:extLst>
          </p:cNvPr>
          <p:cNvSpPr>
            <a:spLocks noGrp="1"/>
          </p:cNvSpPr>
          <p:nvPr>
            <p:ph type="dt" sz="half" idx="10"/>
          </p:nvPr>
        </p:nvSpPr>
        <p:spPr/>
        <p:txBody>
          <a:bodyPr/>
          <a:lstStyle/>
          <a:p>
            <a:fld id="{F64C5222-1E1E-C749-8E82-164AB3327CA9}" type="datetimeFigureOut">
              <a:rPr lang="en-US" smtClean="0"/>
              <a:t>8/25/2020</a:t>
            </a:fld>
            <a:endParaRPr lang="en-US"/>
          </a:p>
        </p:txBody>
      </p:sp>
      <p:sp>
        <p:nvSpPr>
          <p:cNvPr id="6" name="Footer Placeholder 5">
            <a:extLst>
              <a:ext uri="{FF2B5EF4-FFF2-40B4-BE49-F238E27FC236}">
                <a16:creationId xmlns:a16="http://schemas.microsoft.com/office/drawing/2014/main" id="{59C284F7-BE9F-EB40-8E7A-0AD810DB9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038BDC-59C8-6842-9EE3-63DE52CBB151}"/>
              </a:ext>
            </a:extLst>
          </p:cNvPr>
          <p:cNvSpPr>
            <a:spLocks noGrp="1"/>
          </p:cNvSpPr>
          <p:nvPr>
            <p:ph type="sldNum" sz="quarter" idx="12"/>
          </p:nvPr>
        </p:nvSpPr>
        <p:spPr/>
        <p:txBody>
          <a:bodyPr/>
          <a:lstStyle/>
          <a:p>
            <a:fld id="{37714CC0-A74E-D349-A7DB-0A9C5976F83B}" type="slidenum">
              <a:rPr lang="en-US" smtClean="0"/>
              <a:t>‹#›</a:t>
            </a:fld>
            <a:endParaRPr lang="en-US"/>
          </a:p>
        </p:txBody>
      </p:sp>
    </p:spTree>
    <p:extLst>
      <p:ext uri="{BB962C8B-B14F-4D97-AF65-F5344CB8AC3E}">
        <p14:creationId xmlns:p14="http://schemas.microsoft.com/office/powerpoint/2010/main" val="801575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0F1C-68FE-6045-A934-A3CA95188CE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D944292-E461-384C-B558-57B76846CD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B53B32-0BFF-124C-AFBD-2A5E7DFE06C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143A1C-986C-C942-8C40-208C2E5D03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668BA0F-8E3C-C040-9BE1-40C8A79E74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E068844-4267-AB40-B093-E5E7D829F16E}"/>
              </a:ext>
            </a:extLst>
          </p:cNvPr>
          <p:cNvSpPr>
            <a:spLocks noGrp="1"/>
          </p:cNvSpPr>
          <p:nvPr>
            <p:ph type="dt" sz="half" idx="10"/>
          </p:nvPr>
        </p:nvSpPr>
        <p:spPr/>
        <p:txBody>
          <a:bodyPr/>
          <a:lstStyle/>
          <a:p>
            <a:fld id="{F64C5222-1E1E-C749-8E82-164AB3327CA9}" type="datetimeFigureOut">
              <a:rPr lang="en-US" smtClean="0"/>
              <a:t>8/25/2020</a:t>
            </a:fld>
            <a:endParaRPr lang="en-US"/>
          </a:p>
        </p:txBody>
      </p:sp>
      <p:sp>
        <p:nvSpPr>
          <p:cNvPr id="8" name="Footer Placeholder 7">
            <a:extLst>
              <a:ext uri="{FF2B5EF4-FFF2-40B4-BE49-F238E27FC236}">
                <a16:creationId xmlns:a16="http://schemas.microsoft.com/office/drawing/2014/main" id="{5B2362E2-F0AE-0148-84AD-2476479D5F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AA2C11-4C0F-DA4A-B6DF-3C1AE0E1B980}"/>
              </a:ext>
            </a:extLst>
          </p:cNvPr>
          <p:cNvSpPr>
            <a:spLocks noGrp="1"/>
          </p:cNvSpPr>
          <p:nvPr>
            <p:ph type="sldNum" sz="quarter" idx="12"/>
          </p:nvPr>
        </p:nvSpPr>
        <p:spPr/>
        <p:txBody>
          <a:bodyPr/>
          <a:lstStyle/>
          <a:p>
            <a:fld id="{37714CC0-A74E-D349-A7DB-0A9C5976F83B}" type="slidenum">
              <a:rPr lang="en-US" smtClean="0"/>
              <a:t>‹#›</a:t>
            </a:fld>
            <a:endParaRPr lang="en-US"/>
          </a:p>
        </p:txBody>
      </p:sp>
    </p:spTree>
    <p:extLst>
      <p:ext uri="{BB962C8B-B14F-4D97-AF65-F5344CB8AC3E}">
        <p14:creationId xmlns:p14="http://schemas.microsoft.com/office/powerpoint/2010/main" val="78889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8E27D-D8BC-1249-9DC6-9B1FC32AB36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9DE8745-6F40-174E-83E1-5D9C8AA49E45}"/>
              </a:ext>
            </a:extLst>
          </p:cNvPr>
          <p:cNvSpPr>
            <a:spLocks noGrp="1"/>
          </p:cNvSpPr>
          <p:nvPr>
            <p:ph type="dt" sz="half" idx="10"/>
          </p:nvPr>
        </p:nvSpPr>
        <p:spPr/>
        <p:txBody>
          <a:bodyPr/>
          <a:lstStyle/>
          <a:p>
            <a:fld id="{F64C5222-1E1E-C749-8E82-164AB3327CA9}" type="datetimeFigureOut">
              <a:rPr lang="en-US" smtClean="0"/>
              <a:t>8/25/2020</a:t>
            </a:fld>
            <a:endParaRPr lang="en-US"/>
          </a:p>
        </p:txBody>
      </p:sp>
      <p:sp>
        <p:nvSpPr>
          <p:cNvPr id="4" name="Footer Placeholder 3">
            <a:extLst>
              <a:ext uri="{FF2B5EF4-FFF2-40B4-BE49-F238E27FC236}">
                <a16:creationId xmlns:a16="http://schemas.microsoft.com/office/drawing/2014/main" id="{297D84D2-6EE0-0048-B714-CBC0B703B4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307B22-0069-D44C-9724-7652EA4135F4}"/>
              </a:ext>
            </a:extLst>
          </p:cNvPr>
          <p:cNvSpPr>
            <a:spLocks noGrp="1"/>
          </p:cNvSpPr>
          <p:nvPr>
            <p:ph type="sldNum" sz="quarter" idx="12"/>
          </p:nvPr>
        </p:nvSpPr>
        <p:spPr/>
        <p:txBody>
          <a:bodyPr/>
          <a:lstStyle/>
          <a:p>
            <a:fld id="{37714CC0-A74E-D349-A7DB-0A9C5976F83B}" type="slidenum">
              <a:rPr lang="en-US" smtClean="0"/>
              <a:t>‹#›</a:t>
            </a:fld>
            <a:endParaRPr lang="en-US"/>
          </a:p>
        </p:txBody>
      </p:sp>
    </p:spTree>
    <p:extLst>
      <p:ext uri="{BB962C8B-B14F-4D97-AF65-F5344CB8AC3E}">
        <p14:creationId xmlns:p14="http://schemas.microsoft.com/office/powerpoint/2010/main" val="2595310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CC6CD9-AA94-CF4F-AF9F-1BA779F50F3A}"/>
              </a:ext>
            </a:extLst>
          </p:cNvPr>
          <p:cNvSpPr>
            <a:spLocks noGrp="1"/>
          </p:cNvSpPr>
          <p:nvPr>
            <p:ph type="dt" sz="half" idx="10"/>
          </p:nvPr>
        </p:nvSpPr>
        <p:spPr/>
        <p:txBody>
          <a:bodyPr/>
          <a:lstStyle/>
          <a:p>
            <a:fld id="{F64C5222-1E1E-C749-8E82-164AB3327CA9}" type="datetimeFigureOut">
              <a:rPr lang="en-US" smtClean="0"/>
              <a:t>8/25/2020</a:t>
            </a:fld>
            <a:endParaRPr lang="en-US"/>
          </a:p>
        </p:txBody>
      </p:sp>
      <p:sp>
        <p:nvSpPr>
          <p:cNvPr id="3" name="Footer Placeholder 2">
            <a:extLst>
              <a:ext uri="{FF2B5EF4-FFF2-40B4-BE49-F238E27FC236}">
                <a16:creationId xmlns:a16="http://schemas.microsoft.com/office/drawing/2014/main" id="{3AD5FC66-F1CD-C84E-967A-B84E8ECE35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C439D-A37C-844D-9FAF-2D3E1017E27B}"/>
              </a:ext>
            </a:extLst>
          </p:cNvPr>
          <p:cNvSpPr>
            <a:spLocks noGrp="1"/>
          </p:cNvSpPr>
          <p:nvPr>
            <p:ph type="sldNum" sz="quarter" idx="12"/>
          </p:nvPr>
        </p:nvSpPr>
        <p:spPr/>
        <p:txBody>
          <a:bodyPr/>
          <a:lstStyle/>
          <a:p>
            <a:fld id="{37714CC0-A74E-D349-A7DB-0A9C5976F83B}" type="slidenum">
              <a:rPr lang="en-US" smtClean="0"/>
              <a:t>‹#›</a:t>
            </a:fld>
            <a:endParaRPr lang="en-US"/>
          </a:p>
        </p:txBody>
      </p:sp>
    </p:spTree>
    <p:extLst>
      <p:ext uri="{BB962C8B-B14F-4D97-AF65-F5344CB8AC3E}">
        <p14:creationId xmlns:p14="http://schemas.microsoft.com/office/powerpoint/2010/main" val="96135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D0652-2B81-4E43-93D4-37ACA66D8C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9CC053-667F-4A4E-BE5D-A8D379893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66D6A27-7C11-C841-8485-FF347D086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B534F4-6AA7-0240-BB8C-8D3A4545EC8E}"/>
              </a:ext>
            </a:extLst>
          </p:cNvPr>
          <p:cNvSpPr>
            <a:spLocks noGrp="1"/>
          </p:cNvSpPr>
          <p:nvPr>
            <p:ph type="dt" sz="half" idx="10"/>
          </p:nvPr>
        </p:nvSpPr>
        <p:spPr/>
        <p:txBody>
          <a:bodyPr/>
          <a:lstStyle/>
          <a:p>
            <a:fld id="{F64C5222-1E1E-C749-8E82-164AB3327CA9}" type="datetimeFigureOut">
              <a:rPr lang="en-US" smtClean="0"/>
              <a:t>8/25/2020</a:t>
            </a:fld>
            <a:endParaRPr lang="en-US"/>
          </a:p>
        </p:txBody>
      </p:sp>
      <p:sp>
        <p:nvSpPr>
          <p:cNvPr id="6" name="Footer Placeholder 5">
            <a:extLst>
              <a:ext uri="{FF2B5EF4-FFF2-40B4-BE49-F238E27FC236}">
                <a16:creationId xmlns:a16="http://schemas.microsoft.com/office/drawing/2014/main" id="{A02A6698-3223-C748-91EE-E49ED6394E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DD5B7-AE8E-4641-9584-A2BF3FD574EA}"/>
              </a:ext>
            </a:extLst>
          </p:cNvPr>
          <p:cNvSpPr>
            <a:spLocks noGrp="1"/>
          </p:cNvSpPr>
          <p:nvPr>
            <p:ph type="sldNum" sz="quarter" idx="12"/>
          </p:nvPr>
        </p:nvSpPr>
        <p:spPr/>
        <p:txBody>
          <a:bodyPr/>
          <a:lstStyle/>
          <a:p>
            <a:fld id="{37714CC0-A74E-D349-A7DB-0A9C5976F83B}" type="slidenum">
              <a:rPr lang="en-US" smtClean="0"/>
              <a:t>‹#›</a:t>
            </a:fld>
            <a:endParaRPr lang="en-US"/>
          </a:p>
        </p:txBody>
      </p:sp>
    </p:spTree>
    <p:extLst>
      <p:ext uri="{BB962C8B-B14F-4D97-AF65-F5344CB8AC3E}">
        <p14:creationId xmlns:p14="http://schemas.microsoft.com/office/powerpoint/2010/main" val="557368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AA68-07C1-CC42-9A5B-CEB2EDF8C6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210D1EB-8753-D94E-9E18-492B8F961E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E33A8-BE79-ED4C-BC25-8B1987DCE5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D83FD32-3936-C042-8ABF-DEF31F68E012}"/>
              </a:ext>
            </a:extLst>
          </p:cNvPr>
          <p:cNvSpPr>
            <a:spLocks noGrp="1"/>
          </p:cNvSpPr>
          <p:nvPr>
            <p:ph type="dt" sz="half" idx="10"/>
          </p:nvPr>
        </p:nvSpPr>
        <p:spPr/>
        <p:txBody>
          <a:bodyPr/>
          <a:lstStyle/>
          <a:p>
            <a:fld id="{F64C5222-1E1E-C749-8E82-164AB3327CA9}" type="datetimeFigureOut">
              <a:rPr lang="en-US" smtClean="0"/>
              <a:t>8/25/2020</a:t>
            </a:fld>
            <a:endParaRPr lang="en-US"/>
          </a:p>
        </p:txBody>
      </p:sp>
      <p:sp>
        <p:nvSpPr>
          <p:cNvPr id="6" name="Footer Placeholder 5">
            <a:extLst>
              <a:ext uri="{FF2B5EF4-FFF2-40B4-BE49-F238E27FC236}">
                <a16:creationId xmlns:a16="http://schemas.microsoft.com/office/drawing/2014/main" id="{0DC50AB5-C353-9E40-BA25-07BBAEEEB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8FB0C-174A-4545-92E3-E95851FB03EF}"/>
              </a:ext>
            </a:extLst>
          </p:cNvPr>
          <p:cNvSpPr>
            <a:spLocks noGrp="1"/>
          </p:cNvSpPr>
          <p:nvPr>
            <p:ph type="sldNum" sz="quarter" idx="12"/>
          </p:nvPr>
        </p:nvSpPr>
        <p:spPr/>
        <p:txBody>
          <a:bodyPr/>
          <a:lstStyle/>
          <a:p>
            <a:fld id="{37714CC0-A74E-D349-A7DB-0A9C5976F83B}" type="slidenum">
              <a:rPr lang="en-US" smtClean="0"/>
              <a:t>‹#›</a:t>
            </a:fld>
            <a:endParaRPr lang="en-US"/>
          </a:p>
        </p:txBody>
      </p:sp>
    </p:spTree>
    <p:extLst>
      <p:ext uri="{BB962C8B-B14F-4D97-AF65-F5344CB8AC3E}">
        <p14:creationId xmlns:p14="http://schemas.microsoft.com/office/powerpoint/2010/main" val="181569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2DF02A-CFDB-0A42-B043-DA5E4283B4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9AEC11-A7BF-344E-8167-0D3A6156FF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5E2316-3C00-5D4B-B068-D8C8CD0F8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C5222-1E1E-C749-8E82-164AB3327CA9}" type="datetimeFigureOut">
              <a:rPr lang="en-US" smtClean="0"/>
              <a:t>8/25/2020</a:t>
            </a:fld>
            <a:endParaRPr lang="en-US"/>
          </a:p>
        </p:txBody>
      </p:sp>
      <p:sp>
        <p:nvSpPr>
          <p:cNvPr id="5" name="Footer Placeholder 4">
            <a:extLst>
              <a:ext uri="{FF2B5EF4-FFF2-40B4-BE49-F238E27FC236}">
                <a16:creationId xmlns:a16="http://schemas.microsoft.com/office/drawing/2014/main" id="{644FFDC3-1799-2C40-B0B3-7BA768DA0B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E60F13-EB95-1346-8FC7-86FDA153D4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14CC0-A74E-D349-A7DB-0A9C5976F83B}" type="slidenum">
              <a:rPr lang="en-US" smtClean="0"/>
              <a:t>‹#›</a:t>
            </a:fld>
            <a:endParaRPr lang="en-US"/>
          </a:p>
        </p:txBody>
      </p:sp>
    </p:spTree>
    <p:extLst>
      <p:ext uri="{BB962C8B-B14F-4D97-AF65-F5344CB8AC3E}">
        <p14:creationId xmlns:p14="http://schemas.microsoft.com/office/powerpoint/2010/main" val="40584961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ixabay.com/en/pills-medication-tablet-capsule-951505/" TargetMode="External"/><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www.pngall.com/support-png/download/38644" TargetMode="External"/><Relationship Id="rId5" Type="http://schemas.openxmlformats.org/officeDocument/2006/relationships/image" Target="../media/image1.png"/><Relationship Id="rId10" Type="http://schemas.openxmlformats.org/officeDocument/2006/relationships/image" Target="../media/image4.png"/><Relationship Id="rId4" Type="http://schemas.openxmlformats.org/officeDocument/2006/relationships/notesSlide" Target="../notesSlides/notesSlide1.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nhs.uk/Services/Trusts/Overview/DefaultView.aspx?id=1373"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6DF9-FB81-404C-A8AC-506AA56C2648}"/>
              </a:ext>
            </a:extLst>
          </p:cNvPr>
          <p:cNvSpPr>
            <a:spLocks noGrp="1"/>
          </p:cNvSpPr>
          <p:nvPr>
            <p:ph type="ctrTitle"/>
          </p:nvPr>
        </p:nvSpPr>
        <p:spPr>
          <a:xfrm>
            <a:off x="303045" y="799096"/>
            <a:ext cx="5946202" cy="3355923"/>
          </a:xfrm>
        </p:spPr>
        <p:txBody>
          <a:bodyPr anchor="t">
            <a:noAutofit/>
          </a:bodyPr>
          <a:lstStyle/>
          <a:p>
            <a:pPr algn="l"/>
            <a:r>
              <a:rPr lang="en-US" sz="3000" dirty="0"/>
              <a:t/>
            </a:r>
            <a:br>
              <a:rPr lang="en-US" sz="3000" dirty="0"/>
            </a:br>
            <a:r>
              <a:rPr lang="en-US" sz="3000" dirty="0"/>
              <a:t/>
            </a:r>
            <a:br>
              <a:rPr lang="en-US" sz="3000" dirty="0"/>
            </a:br>
            <a:r>
              <a:rPr lang="en-US" sz="3000" dirty="0"/>
              <a:t/>
            </a:r>
            <a:br>
              <a:rPr lang="en-US" sz="3000" dirty="0"/>
            </a:br>
            <a:r>
              <a:rPr lang="en-US" sz="3000" dirty="0"/>
              <a:t/>
            </a:r>
            <a:br>
              <a:rPr lang="en-US" sz="3000" dirty="0"/>
            </a:br>
            <a:r>
              <a:rPr lang="en-US" sz="3000" b="1" dirty="0"/>
              <a:t/>
            </a:r>
            <a:br>
              <a:rPr lang="en-US" sz="3000" b="1" dirty="0"/>
            </a:br>
            <a:r>
              <a:rPr lang="en-US" sz="4000" b="1" dirty="0"/>
              <a:t>Expectations and Perceptions of a Medicines Helpline Service: </a:t>
            </a:r>
            <a:br>
              <a:rPr lang="en-US" sz="4000" b="1" dirty="0"/>
            </a:br>
            <a:r>
              <a:rPr lang="en-US" sz="4000" b="1" dirty="0"/>
              <a:t>What do Patients Want?</a:t>
            </a:r>
            <a:r>
              <a:rPr lang="en-US" sz="3000" dirty="0"/>
              <a:t/>
            </a:r>
            <a:br>
              <a:rPr lang="en-US" sz="3000" dirty="0"/>
            </a:br>
            <a:endParaRPr lang="en-US" sz="3000" dirty="0"/>
          </a:p>
        </p:txBody>
      </p:sp>
      <p:sp>
        <p:nvSpPr>
          <p:cNvPr id="3" name="Subtitle 2">
            <a:extLst>
              <a:ext uri="{FF2B5EF4-FFF2-40B4-BE49-F238E27FC236}">
                <a16:creationId xmlns:a16="http://schemas.microsoft.com/office/drawing/2014/main" id="{CADE830A-0563-364A-B519-325B2279F6EB}"/>
              </a:ext>
            </a:extLst>
          </p:cNvPr>
          <p:cNvSpPr>
            <a:spLocks noGrp="1"/>
          </p:cNvSpPr>
          <p:nvPr>
            <p:ph type="subTitle" idx="1"/>
          </p:nvPr>
        </p:nvSpPr>
        <p:spPr>
          <a:xfrm>
            <a:off x="326195" y="5527766"/>
            <a:ext cx="5946202" cy="838831"/>
          </a:xfrm>
        </p:spPr>
        <p:txBody>
          <a:bodyPr anchor="b">
            <a:normAutofit/>
          </a:bodyPr>
          <a:lstStyle/>
          <a:p>
            <a:pPr algn="l"/>
            <a:r>
              <a:rPr lang="en-US" sz="2000" dirty="0">
                <a:solidFill>
                  <a:schemeClr val="tx1">
                    <a:lumMod val="85000"/>
                    <a:lumOff val="15000"/>
                  </a:schemeClr>
                </a:solidFill>
              </a:rPr>
              <a:t>Sophie Carter, Leeds Medicines Advice Service</a:t>
            </a:r>
          </a:p>
          <a:p>
            <a:pPr algn="l"/>
            <a:r>
              <a:rPr lang="en-US" sz="2000" dirty="0">
                <a:solidFill>
                  <a:schemeClr val="tx1">
                    <a:lumMod val="85000"/>
                    <a:lumOff val="15000"/>
                  </a:schemeClr>
                </a:solidFill>
              </a:rPr>
              <a:t>Leeds Teaching Hospitals NHS Trust</a:t>
            </a:r>
          </a:p>
        </p:txBody>
      </p:sp>
      <p:pic>
        <p:nvPicPr>
          <p:cNvPr id="79" name="Picture 78" descr="A picture containing computer&#10;&#10;Description automatically generated">
            <a:extLst>
              <a:ext uri="{FF2B5EF4-FFF2-40B4-BE49-F238E27FC236}">
                <a16:creationId xmlns:a16="http://schemas.microsoft.com/office/drawing/2014/main" id="{5153C881-BEF0-C047-B89B-C21C57F0D68A}"/>
              </a:ext>
            </a:extLst>
          </p:cNvPr>
          <p:cNvPicPr>
            <a:picLocks noChangeAspect="1"/>
          </p:cNvPicPr>
          <p:nvPr/>
        </p:nvPicPr>
        <p:blipFill rotWithShape="1">
          <a:blip r:embed="rId5">
            <a:alphaModFix/>
            <a:extLst>
              <a:ext uri="{837473B0-CC2E-450A-ABE3-18F120FF3D39}">
                <a1611:picAttrSrcUrl xmlns="" xmlns:a1611="http://schemas.microsoft.com/office/drawing/2016/11/main" r:id="rId6"/>
              </a:ext>
            </a:extLst>
          </a:blip>
          <a:srcRect t="11444" r="3" b="11447"/>
          <a:stretch/>
        </p:blipFill>
        <p:spPr>
          <a:xfrm>
            <a:off x="3078866" y="2"/>
            <a:ext cx="4730982" cy="3392794"/>
          </a:xfrm>
          <a:custGeom>
            <a:avLst/>
            <a:gdLst/>
            <a:ahLst/>
            <a:cxnLst/>
            <a:rect l="l" t="t" r="r" b="b"/>
            <a:pathLst>
              <a:path w="5061985" h="3630170">
                <a:moveTo>
                  <a:pt x="253815" y="0"/>
                </a:moveTo>
                <a:lnTo>
                  <a:pt x="4808170" y="0"/>
                </a:lnTo>
                <a:lnTo>
                  <a:pt x="4863087" y="114001"/>
                </a:lnTo>
                <a:cubicBezTo>
                  <a:pt x="4991162" y="416805"/>
                  <a:pt x="5061985" y="749721"/>
                  <a:pt x="5061985" y="1099178"/>
                </a:cubicBezTo>
                <a:cubicBezTo>
                  <a:pt x="5061985" y="2497007"/>
                  <a:pt x="3928821" y="3630170"/>
                  <a:pt x="2530993" y="3630170"/>
                </a:cubicBezTo>
                <a:cubicBezTo>
                  <a:pt x="1133164" y="3630170"/>
                  <a:pt x="0" y="2497007"/>
                  <a:pt x="0" y="1099178"/>
                </a:cubicBezTo>
                <a:cubicBezTo>
                  <a:pt x="0" y="749721"/>
                  <a:pt x="70823" y="416805"/>
                  <a:pt x="198898" y="114001"/>
                </a:cubicBezTo>
                <a:close/>
              </a:path>
            </a:pathLst>
          </a:custGeom>
          <a:effectLst>
            <a:softEdge rad="0"/>
          </a:effectLst>
        </p:spPr>
      </p:pic>
      <p:pic>
        <p:nvPicPr>
          <p:cNvPr id="30" name="Picture 29" descr="A picture containing stationary&#10;&#10;Description automatically generated">
            <a:extLst>
              <a:ext uri="{FF2B5EF4-FFF2-40B4-BE49-F238E27FC236}">
                <a16:creationId xmlns:a16="http://schemas.microsoft.com/office/drawing/2014/main" id="{1FC5050E-7FDC-AC4D-A601-2AB8348418AB}"/>
              </a:ext>
            </a:extLst>
          </p:cNvPr>
          <p:cNvPicPr>
            <a:picLocks noChangeAspect="1"/>
          </p:cNvPicPr>
          <p:nvPr/>
        </p:nvPicPr>
        <p:blipFill rotWithShape="1">
          <a:blip r:embed="rId7">
            <a:alphaModFix/>
            <a:extLst>
              <a:ext uri="{837473B0-CC2E-450A-ABE3-18F120FF3D39}">
                <a1611:picAttrSrcUrl xmlns="" xmlns:a1611="http://schemas.microsoft.com/office/drawing/2016/11/main" r:id="rId8"/>
              </a:ext>
            </a:extLst>
          </a:blip>
          <a:srcRect l="21426" r="17615" b="2"/>
          <a:stretch/>
        </p:blipFill>
        <p:spPr>
          <a:xfrm>
            <a:off x="7187059" y="1046011"/>
            <a:ext cx="5004928" cy="5808765"/>
          </a:xfrm>
          <a:custGeom>
            <a:avLst/>
            <a:gdLst/>
            <a:ahLst/>
            <a:cxnLst/>
            <a:rect l="l" t="t" r="r" b="b"/>
            <a:pathLst>
              <a:path w="5294678" h="6145051">
                <a:moveTo>
                  <a:pt x="3479124" y="0"/>
                </a:moveTo>
                <a:cubicBezTo>
                  <a:pt x="4079583" y="0"/>
                  <a:pt x="4644513" y="152115"/>
                  <a:pt x="5137482" y="419912"/>
                </a:cubicBezTo>
                <a:lnTo>
                  <a:pt x="5294678" y="515411"/>
                </a:lnTo>
                <a:lnTo>
                  <a:pt x="5294678" y="6145051"/>
                </a:lnTo>
                <a:lnTo>
                  <a:pt x="1245466" y="6145051"/>
                </a:lnTo>
                <a:lnTo>
                  <a:pt x="1019012" y="5939236"/>
                </a:lnTo>
                <a:cubicBezTo>
                  <a:pt x="389414" y="5309639"/>
                  <a:pt x="0" y="4439858"/>
                  <a:pt x="0" y="3479124"/>
                </a:cubicBezTo>
                <a:cubicBezTo>
                  <a:pt x="0" y="1557657"/>
                  <a:pt x="1557657" y="0"/>
                  <a:pt x="3479124" y="0"/>
                </a:cubicBezTo>
                <a:close/>
              </a:path>
            </a:pathLst>
          </a:custGeom>
          <a:effectLst>
            <a:softEdge rad="0"/>
          </a:effectLst>
        </p:spPr>
      </p:pic>
      <p:pic>
        <p:nvPicPr>
          <p:cNvPr id="107" name="Picture 106">
            <a:extLst>
              <a:ext uri="{FF2B5EF4-FFF2-40B4-BE49-F238E27FC236}">
                <a16:creationId xmlns:a16="http://schemas.microsoft.com/office/drawing/2014/main" id="{3B0FB99F-0C26-F84D-9405-417C49E66880}"/>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382491" y="256876"/>
            <a:ext cx="1624779" cy="818996"/>
          </a:xfrm>
          <a:prstGeom prst="rect">
            <a:avLst/>
          </a:prstGeom>
          <a:noFill/>
        </p:spPr>
      </p:pic>
      <p:pic>
        <p:nvPicPr>
          <p:cNvPr id="85" name="Online Media 84" descr="CarterS">
            <a:hlinkClick r:id="" action="ppaction://media"/>
            <a:extLst>
              <a:ext uri="{FF2B5EF4-FFF2-40B4-BE49-F238E27FC236}">
                <a16:creationId xmlns:a16="http://schemas.microsoft.com/office/drawing/2014/main" id="{A775854E-BF3D-6A46-B3B3-0F1EDE73A45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4730" y="137266"/>
            <a:ext cx="1323660" cy="1323660"/>
          </a:xfrm>
          <a:prstGeom prst="rect">
            <a:avLst/>
          </a:prstGeom>
          <a:ln w="3175">
            <a:solidFill>
              <a:schemeClr val="bg2"/>
            </a:solidFill>
          </a:ln>
        </p:spPr>
      </p:pic>
    </p:spTree>
    <p:extLst>
      <p:ext uri="{BB962C8B-B14F-4D97-AF65-F5344CB8AC3E}">
        <p14:creationId xmlns:p14="http://schemas.microsoft.com/office/powerpoint/2010/main" val="281743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8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87F69AB-2350-44E3-9076-00265B93F3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1" name="Rectangle 20">
              <a:extLst>
                <a:ext uri="{FF2B5EF4-FFF2-40B4-BE49-F238E27FC236}">
                  <a16:creationId xmlns:a16="http://schemas.microsoft.com/office/drawing/2014/main" id="{D70652AA-1C81-481C-856B-9037143754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A2FF99B6-37BA-4650-B01D-799F02E31EB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4B4E6596-1F06-E34A-BBF9-417CA05382FF}"/>
              </a:ext>
            </a:extLst>
          </p:cNvPr>
          <p:cNvSpPr>
            <a:spLocks noGrp="1"/>
          </p:cNvSpPr>
          <p:nvPr>
            <p:ph type="title"/>
          </p:nvPr>
        </p:nvSpPr>
        <p:spPr>
          <a:xfrm>
            <a:off x="887307" y="297350"/>
            <a:ext cx="10905066" cy="1135737"/>
          </a:xfrm>
        </p:spPr>
        <p:txBody>
          <a:bodyPr>
            <a:normAutofit/>
          </a:bodyPr>
          <a:lstStyle/>
          <a:p>
            <a:r>
              <a:rPr lang="en-US" sz="4000" b="1" u="sng" dirty="0"/>
              <a:t>BACKGROUND</a:t>
            </a:r>
          </a:p>
        </p:txBody>
      </p:sp>
      <p:sp>
        <p:nvSpPr>
          <p:cNvPr id="3" name="Content Placeholder 2">
            <a:extLst>
              <a:ext uri="{FF2B5EF4-FFF2-40B4-BE49-F238E27FC236}">
                <a16:creationId xmlns:a16="http://schemas.microsoft.com/office/drawing/2014/main" id="{BF3562AD-89B8-8743-86C5-8FC1A69105B3}"/>
              </a:ext>
            </a:extLst>
          </p:cNvPr>
          <p:cNvSpPr>
            <a:spLocks noGrp="1"/>
          </p:cNvSpPr>
          <p:nvPr>
            <p:ph idx="1"/>
          </p:nvPr>
        </p:nvSpPr>
        <p:spPr>
          <a:xfrm>
            <a:off x="7544052" y="1782981"/>
            <a:ext cx="4004479" cy="4393982"/>
          </a:xfrm>
        </p:spPr>
        <p:txBody>
          <a:bodyPr>
            <a:normAutofit/>
          </a:bodyPr>
          <a:lstStyle/>
          <a:p>
            <a:pPr marL="0" indent="0">
              <a:buNone/>
            </a:pPr>
            <a:endParaRPr lang="en-US" sz="2000"/>
          </a:p>
          <a:p>
            <a:pPr marL="0" indent="0">
              <a:buNone/>
            </a:pPr>
            <a:r>
              <a:rPr lang="en-US" sz="2000"/>
              <a:t> </a:t>
            </a:r>
          </a:p>
          <a:p>
            <a:pPr marL="0" indent="0">
              <a:buNone/>
            </a:pPr>
            <a:endParaRPr lang="en-US" sz="2000"/>
          </a:p>
          <a:p>
            <a:endParaRPr lang="en-US" sz="2000"/>
          </a:p>
          <a:p>
            <a:endParaRPr lang="en-US" sz="2000"/>
          </a:p>
        </p:txBody>
      </p:sp>
      <p:grpSp>
        <p:nvGrpSpPr>
          <p:cNvPr id="24" name="Group 23">
            <a:extLst>
              <a:ext uri="{FF2B5EF4-FFF2-40B4-BE49-F238E27FC236}">
                <a16:creationId xmlns:a16="http://schemas.microsoft.com/office/drawing/2014/main" id="{3EA7D759-6BEF-4CBD-A325-BCFA77832B3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5" name="Isosceles Triangle 24">
              <a:extLst>
                <a:ext uri="{FF2B5EF4-FFF2-40B4-BE49-F238E27FC236}">
                  <a16:creationId xmlns:a16="http://schemas.microsoft.com/office/drawing/2014/main" id="{317405EC-53E3-473A-8B42-B9475D057B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03F2370-11B5-4E16-8AE5-B4854408B4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86861196-976F-DF45-8C35-8A63AC1A3D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82491" y="256876"/>
            <a:ext cx="1624779" cy="818996"/>
          </a:xfrm>
          <a:prstGeom prst="rect">
            <a:avLst/>
          </a:prstGeom>
          <a:noFill/>
        </p:spPr>
      </p:pic>
      <p:sp>
        <p:nvSpPr>
          <p:cNvPr id="13" name="TextBox 12">
            <a:extLst>
              <a:ext uri="{FF2B5EF4-FFF2-40B4-BE49-F238E27FC236}">
                <a16:creationId xmlns:a16="http://schemas.microsoft.com/office/drawing/2014/main" id="{EBB505F4-C593-4E4A-9C3E-F3049551CAF0}"/>
              </a:ext>
            </a:extLst>
          </p:cNvPr>
          <p:cNvSpPr txBox="1"/>
          <p:nvPr/>
        </p:nvSpPr>
        <p:spPr>
          <a:xfrm>
            <a:off x="905047" y="1369454"/>
            <a:ext cx="10515600" cy="4955203"/>
          </a:xfrm>
          <a:prstGeom prst="rect">
            <a:avLst/>
          </a:prstGeom>
          <a:noFill/>
        </p:spPr>
        <p:txBody>
          <a:bodyPr wrap="square" rtlCol="0">
            <a:spAutoFit/>
          </a:bodyPr>
          <a:lstStyle/>
          <a:p>
            <a:pPr>
              <a:spcAft>
                <a:spcPts val="600"/>
              </a:spcAft>
            </a:pPr>
            <a:r>
              <a:rPr lang="en-US" sz="2000" dirty="0"/>
              <a:t>Leeds Teaching Hospital’s Medicines Advice Service completes approximately 5-10 medicines helpline queries per week from members of the public. </a:t>
            </a:r>
          </a:p>
          <a:p>
            <a:pPr>
              <a:spcAft>
                <a:spcPts val="600"/>
              </a:spcAft>
            </a:pPr>
            <a:endParaRPr lang="en-US" sz="2000" dirty="0"/>
          </a:p>
          <a:p>
            <a:pPr>
              <a:spcAft>
                <a:spcPts val="600"/>
              </a:spcAft>
            </a:pPr>
            <a:r>
              <a:rPr lang="en-US" sz="2000" dirty="0"/>
              <a:t>Our medicines advice team felt this is a small number, considering it is one of the largest teaching hospitals in Europe, with approximately 2,500 inpatient beds.</a:t>
            </a:r>
            <a:r>
              <a:rPr lang="en-US" sz="2000" baseline="30000" dirty="0"/>
              <a:t>1</a:t>
            </a:r>
            <a:endParaRPr lang="en-GB" sz="2000" dirty="0"/>
          </a:p>
          <a:p>
            <a:pPr>
              <a:spcAft>
                <a:spcPts val="600"/>
              </a:spcAft>
            </a:pPr>
            <a:endParaRPr lang="en-GB" sz="2000" dirty="0"/>
          </a:p>
          <a:p>
            <a:pPr>
              <a:spcAft>
                <a:spcPts val="600"/>
              </a:spcAft>
            </a:pPr>
            <a:r>
              <a:rPr lang="en-US" sz="2000" dirty="0"/>
              <a:t>A recent systematic review of medicines information services stated that further qualitative research is needed to establish what the public want, and whether services could be improved to better suit their needs.</a:t>
            </a:r>
            <a:r>
              <a:rPr lang="en-US" sz="2000" baseline="30000" dirty="0"/>
              <a:t>2</a:t>
            </a:r>
            <a:r>
              <a:rPr lang="en-US" sz="2000" dirty="0"/>
              <a:t>  </a:t>
            </a:r>
          </a:p>
          <a:p>
            <a:pPr>
              <a:spcAft>
                <a:spcPts val="600"/>
              </a:spcAft>
            </a:pPr>
            <a:endParaRPr lang="en-US" sz="2000" dirty="0"/>
          </a:p>
          <a:p>
            <a:pPr>
              <a:spcAft>
                <a:spcPts val="600"/>
              </a:spcAft>
            </a:pPr>
            <a:r>
              <a:rPr lang="en-US" sz="2000" dirty="0"/>
              <a:t>We decided there was a need to determine patients’ awareness of our helpline, and how we could make it more patient-focused, so invited patients and/or </a:t>
            </a:r>
            <a:r>
              <a:rPr lang="en-US" sz="2000" dirty="0" err="1"/>
              <a:t>carers</a:t>
            </a:r>
            <a:r>
              <a:rPr lang="en-US" sz="2000" dirty="0"/>
              <a:t> to discuss their views.</a:t>
            </a:r>
          </a:p>
          <a:p>
            <a:pPr>
              <a:spcAft>
                <a:spcPts val="600"/>
              </a:spcAft>
            </a:pPr>
            <a:endParaRPr lang="en-GB" dirty="0"/>
          </a:p>
          <a:p>
            <a:pPr>
              <a:spcAft>
                <a:spcPts val="600"/>
              </a:spcAft>
            </a:pPr>
            <a:endParaRPr lang="en-US" dirty="0"/>
          </a:p>
        </p:txBody>
      </p:sp>
      <p:graphicFrame>
        <p:nvGraphicFramePr>
          <p:cNvPr id="5" name="Table 4">
            <a:extLst>
              <a:ext uri="{FF2B5EF4-FFF2-40B4-BE49-F238E27FC236}">
                <a16:creationId xmlns:a16="http://schemas.microsoft.com/office/drawing/2014/main" id="{8B4A744C-8A3B-494A-8B22-582DC542031F}"/>
              </a:ext>
            </a:extLst>
          </p:cNvPr>
          <p:cNvGraphicFramePr>
            <a:graphicFrameLocks noGrp="1"/>
          </p:cNvGraphicFramePr>
          <p:nvPr>
            <p:extLst>
              <p:ext uri="{D42A27DB-BD31-4B8C-83A1-F6EECF244321}">
                <p14:modId xmlns:p14="http://schemas.microsoft.com/office/powerpoint/2010/main" val="2690140930"/>
              </p:ext>
            </p:extLst>
          </p:nvPr>
        </p:nvGraphicFramePr>
        <p:xfrm>
          <a:off x="89000" y="5863895"/>
          <a:ext cx="11918270" cy="914400"/>
        </p:xfrm>
        <a:graphic>
          <a:graphicData uri="http://schemas.openxmlformats.org/drawingml/2006/table">
            <a:tbl>
              <a:tblPr>
                <a:tableStyleId>{9D7B26C5-4107-4FEC-AEDC-1716B250A1EF}</a:tableStyleId>
              </a:tblPr>
              <a:tblGrid>
                <a:gridCol w="11918270">
                  <a:extLst>
                    <a:ext uri="{9D8B030D-6E8A-4147-A177-3AD203B41FA5}">
                      <a16:colId xmlns:a16="http://schemas.microsoft.com/office/drawing/2014/main" val="1571367392"/>
                    </a:ext>
                  </a:extLst>
                </a:gridCol>
              </a:tblGrid>
              <a:tr h="799032">
                <a:tc>
                  <a:txBody>
                    <a:bodyPr/>
                    <a:lstStyle/>
                    <a:p>
                      <a:pPr marL="0" lvl="0" indent="0" algn="l">
                        <a:spcAft>
                          <a:spcPts val="0"/>
                        </a:spcAft>
                        <a:buFont typeface="+mj-lt"/>
                        <a:buNone/>
                      </a:pPr>
                      <a:r>
                        <a:rPr lang="en-GB" sz="1200" dirty="0">
                          <a:effectLst/>
                        </a:rPr>
                        <a:t>References:</a:t>
                      </a:r>
                    </a:p>
                    <a:p>
                      <a:pPr marL="342900" lvl="0" indent="-342900" algn="l">
                        <a:spcAft>
                          <a:spcPts val="0"/>
                        </a:spcAft>
                        <a:buFont typeface="+mj-lt"/>
                        <a:buAutoNum type="arabicPeriod"/>
                      </a:pPr>
                      <a:r>
                        <a:rPr lang="en-GB" sz="1200" dirty="0">
                          <a:effectLst/>
                        </a:rPr>
                        <a:t>National Health Service (NHS). NHS UK, Leeds Teaching Hospitals NHS Trust Overview [Internet]. NHS UK [updated 26 June 2019]. Available from: </a:t>
                      </a:r>
                      <a:r>
                        <a:rPr lang="en-GB" sz="1200" u="sng" dirty="0">
                          <a:effectLst/>
                          <a:hlinkClick r:id="rId4"/>
                        </a:rPr>
                        <a:t>https://www.nhs.uk/Services/Trusts/Overview/DefaultView.aspx?id=1373</a:t>
                      </a:r>
                      <a:r>
                        <a:rPr lang="en-GB" sz="1200" dirty="0">
                          <a:effectLst/>
                        </a:rPr>
                        <a:t> (accessed 6 July 2020).</a:t>
                      </a:r>
                    </a:p>
                    <a:p>
                      <a:pPr marL="342900" lvl="0" indent="-342900" algn="l">
                        <a:spcAft>
                          <a:spcPts val="0"/>
                        </a:spcAft>
                        <a:buFont typeface="+mj-lt"/>
                        <a:buAutoNum type="arabicPeriod"/>
                      </a:pPr>
                      <a:r>
                        <a:rPr lang="en-GB" sz="1200" dirty="0">
                          <a:effectLst/>
                        </a:rPr>
                        <a:t>Williams M, Jordan A, Scott J, Jones MD. A systematic review examining the effectiveness of medicines information services for patients and the general public. Int J Pharm </a:t>
                      </a:r>
                      <a:r>
                        <a:rPr lang="en-GB" sz="1200" dirty="0" err="1">
                          <a:effectLst/>
                        </a:rPr>
                        <a:t>Pract</a:t>
                      </a:r>
                      <a:r>
                        <a:rPr lang="en-GB" sz="1200" dirty="0">
                          <a:effectLst/>
                        </a:rPr>
                        <a:t> 2020 [online]; 28(1): 26-40. doi:10.1111/ijpp.12571 (accessed 6 July 2020).</a:t>
                      </a:r>
                      <a:endParaRPr lang="en-GB" sz="1200" dirty="0">
                        <a:effectLst/>
                        <a:latin typeface="+mn-lt"/>
                        <a:ea typeface="Times New Roman" panose="02020603050405020304" pitchFamily="18" charset="0"/>
                      </a:endParaRPr>
                    </a:p>
                  </a:txBody>
                  <a:tcPr marL="97808" marR="97808"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3541128"/>
                  </a:ext>
                </a:extLst>
              </a:tr>
            </a:tbl>
          </a:graphicData>
        </a:graphic>
      </p:graphicFrame>
    </p:spTree>
    <p:extLst>
      <p:ext uri="{BB962C8B-B14F-4D97-AF65-F5344CB8AC3E}">
        <p14:creationId xmlns:p14="http://schemas.microsoft.com/office/powerpoint/2010/main" val="2643891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9041-676F-524F-B0E7-F0FE582C9503}"/>
              </a:ext>
            </a:extLst>
          </p:cNvPr>
          <p:cNvSpPr>
            <a:spLocks noGrp="1"/>
          </p:cNvSpPr>
          <p:nvPr>
            <p:ph type="title"/>
          </p:nvPr>
        </p:nvSpPr>
        <p:spPr>
          <a:xfrm>
            <a:off x="370472" y="184029"/>
            <a:ext cx="10515600" cy="1325563"/>
          </a:xfrm>
        </p:spPr>
        <p:txBody>
          <a:bodyPr>
            <a:normAutofit/>
          </a:bodyPr>
          <a:lstStyle/>
          <a:p>
            <a:r>
              <a:rPr lang="en-US" sz="4000" b="1" u="sng" dirty="0">
                <a:solidFill>
                  <a:schemeClr val="tx1">
                    <a:lumMod val="85000"/>
                    <a:lumOff val="15000"/>
                  </a:schemeClr>
                </a:solidFill>
              </a:rPr>
              <a:t>METHOD</a:t>
            </a:r>
            <a:endParaRPr lang="en-US" sz="4000" dirty="0"/>
          </a:p>
        </p:txBody>
      </p:sp>
      <p:pic>
        <p:nvPicPr>
          <p:cNvPr id="31" name="Picture 30">
            <a:extLst>
              <a:ext uri="{FF2B5EF4-FFF2-40B4-BE49-F238E27FC236}">
                <a16:creationId xmlns:a16="http://schemas.microsoft.com/office/drawing/2014/main" id="{094EE304-9E19-CD4F-969F-51F070C47E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82491" y="256876"/>
            <a:ext cx="1624779" cy="818996"/>
          </a:xfrm>
          <a:prstGeom prst="rect">
            <a:avLst/>
          </a:prstGeom>
          <a:noFill/>
        </p:spPr>
      </p:pic>
      <p:graphicFrame>
        <p:nvGraphicFramePr>
          <p:cNvPr id="29" name="Diagram 28">
            <a:extLst>
              <a:ext uri="{FF2B5EF4-FFF2-40B4-BE49-F238E27FC236}">
                <a16:creationId xmlns:a16="http://schemas.microsoft.com/office/drawing/2014/main" id="{63FBE064-554B-4E49-B9A5-A0CD540B8E4D}"/>
              </a:ext>
            </a:extLst>
          </p:cNvPr>
          <p:cNvGraphicFramePr/>
          <p:nvPr>
            <p:extLst>
              <p:ext uri="{D42A27DB-BD31-4B8C-83A1-F6EECF244321}">
                <p14:modId xmlns:p14="http://schemas.microsoft.com/office/powerpoint/2010/main" val="1929663651"/>
              </p:ext>
            </p:extLst>
          </p:nvPr>
        </p:nvGraphicFramePr>
        <p:xfrm>
          <a:off x="1585912" y="1225319"/>
          <a:ext cx="10421357" cy="5632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5" name="Picture 3" descr="G:\Patient Experience\PE Strategy\PE Strategy\Aim 2.jpg">
            <a:extLst>
              <a:ext uri="{FF2B5EF4-FFF2-40B4-BE49-F238E27FC236}">
                <a16:creationId xmlns:a16="http://schemas.microsoft.com/office/drawing/2014/main" id="{87DD9775-3936-5B47-8594-7B10AE51872E}"/>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1885"/>
          <a:stretch/>
        </p:blipFill>
        <p:spPr bwMode="auto">
          <a:xfrm>
            <a:off x="137398" y="3091452"/>
            <a:ext cx="2034842" cy="198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33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id="{FAE65013-4D7E-904E-8456-2C846B993DDE}"/>
              </a:ext>
            </a:extLst>
          </p:cNvPr>
          <p:cNvCxnSpPr>
            <a:cxnSpLocks/>
          </p:cNvCxnSpPr>
          <p:nvPr/>
        </p:nvCxnSpPr>
        <p:spPr>
          <a:xfrm flipH="1">
            <a:off x="7239801" y="4239892"/>
            <a:ext cx="580749" cy="40475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99B8E18E-5842-4E44-9040-6B1663DA516B}"/>
              </a:ext>
            </a:extLst>
          </p:cNvPr>
          <p:cNvSpPr/>
          <p:nvPr/>
        </p:nvSpPr>
        <p:spPr>
          <a:xfrm>
            <a:off x="359793" y="1194086"/>
            <a:ext cx="3054709" cy="551176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373F3308-953B-8548-B950-1B7835748C51}"/>
              </a:ext>
            </a:extLst>
          </p:cNvPr>
          <p:cNvCxnSpPr>
            <a:cxnSpLocks/>
          </p:cNvCxnSpPr>
          <p:nvPr/>
        </p:nvCxnSpPr>
        <p:spPr>
          <a:xfrm>
            <a:off x="6143952" y="4129883"/>
            <a:ext cx="29815" cy="2851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359FD77-D04B-6D43-AE3B-92FCAB20557B}"/>
              </a:ext>
            </a:extLst>
          </p:cNvPr>
          <p:cNvCxnSpPr>
            <a:cxnSpLocks/>
          </p:cNvCxnSpPr>
          <p:nvPr/>
        </p:nvCxnSpPr>
        <p:spPr>
          <a:xfrm flipH="1">
            <a:off x="4913424" y="5097368"/>
            <a:ext cx="556664" cy="40327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FBFEEB2-44CD-494D-884B-727C1C32A133}"/>
              </a:ext>
            </a:extLst>
          </p:cNvPr>
          <p:cNvCxnSpPr>
            <a:cxnSpLocks/>
          </p:cNvCxnSpPr>
          <p:nvPr/>
        </p:nvCxnSpPr>
        <p:spPr>
          <a:xfrm flipH="1">
            <a:off x="6963905" y="3181868"/>
            <a:ext cx="241552" cy="126908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4BB43DA-D9E6-284C-83D7-1B525992367A}"/>
              </a:ext>
            </a:extLst>
          </p:cNvPr>
          <p:cNvCxnSpPr>
            <a:cxnSpLocks/>
          </p:cNvCxnSpPr>
          <p:nvPr/>
        </p:nvCxnSpPr>
        <p:spPr>
          <a:xfrm>
            <a:off x="9888259" y="3410393"/>
            <a:ext cx="132044" cy="133836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57AC974-7558-9540-877D-F72B4CCAD603}"/>
              </a:ext>
            </a:extLst>
          </p:cNvPr>
          <p:cNvCxnSpPr>
            <a:cxnSpLocks/>
          </p:cNvCxnSpPr>
          <p:nvPr/>
        </p:nvCxnSpPr>
        <p:spPr>
          <a:xfrm>
            <a:off x="5093244" y="3602046"/>
            <a:ext cx="558030" cy="8626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22D3AFF-9952-1A4D-A698-C7B4267D4078}"/>
              </a:ext>
            </a:extLst>
          </p:cNvPr>
          <p:cNvCxnSpPr>
            <a:cxnSpLocks/>
          </p:cNvCxnSpPr>
          <p:nvPr/>
        </p:nvCxnSpPr>
        <p:spPr>
          <a:xfrm flipH="1">
            <a:off x="10999423" y="4476016"/>
            <a:ext cx="373594" cy="33727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3D93414-AFD8-4F47-8403-9C07987BFC0A}"/>
              </a:ext>
            </a:extLst>
          </p:cNvPr>
          <p:cNvCxnSpPr>
            <a:cxnSpLocks/>
          </p:cNvCxnSpPr>
          <p:nvPr/>
        </p:nvCxnSpPr>
        <p:spPr>
          <a:xfrm flipV="1">
            <a:off x="9221711" y="5292629"/>
            <a:ext cx="353209" cy="126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AEEC0EC-9F2D-C041-950F-C1A84579EB5D}"/>
              </a:ext>
            </a:extLst>
          </p:cNvPr>
          <p:cNvCxnSpPr>
            <a:cxnSpLocks/>
          </p:cNvCxnSpPr>
          <p:nvPr/>
        </p:nvCxnSpPr>
        <p:spPr>
          <a:xfrm flipH="1">
            <a:off x="9204661" y="5501000"/>
            <a:ext cx="585025" cy="36704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CE92B16-62A0-364F-9A1E-2955909EFB95}"/>
              </a:ext>
            </a:extLst>
          </p:cNvPr>
          <p:cNvCxnSpPr>
            <a:cxnSpLocks/>
          </p:cNvCxnSpPr>
          <p:nvPr/>
        </p:nvCxnSpPr>
        <p:spPr>
          <a:xfrm>
            <a:off x="9206822" y="4198235"/>
            <a:ext cx="702952" cy="5960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CA38B2-BD00-5244-B55D-AACC9EA76184}"/>
              </a:ext>
            </a:extLst>
          </p:cNvPr>
          <p:cNvCxnSpPr>
            <a:cxnSpLocks/>
            <a:stCxn id="25" idx="3"/>
          </p:cNvCxnSpPr>
          <p:nvPr/>
        </p:nvCxnSpPr>
        <p:spPr>
          <a:xfrm>
            <a:off x="8405402" y="2304343"/>
            <a:ext cx="21747" cy="6323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Cloud 44">
            <a:extLst>
              <a:ext uri="{FF2B5EF4-FFF2-40B4-BE49-F238E27FC236}">
                <a16:creationId xmlns:a16="http://schemas.microsoft.com/office/drawing/2014/main" id="{2659C2A5-A416-0F44-BD59-2730FDF9DB99}"/>
              </a:ext>
            </a:extLst>
          </p:cNvPr>
          <p:cNvSpPr/>
          <p:nvPr/>
        </p:nvSpPr>
        <p:spPr>
          <a:xfrm>
            <a:off x="5517298" y="3396105"/>
            <a:ext cx="1689447" cy="829026"/>
          </a:xfrm>
          <a:prstGeom prst="cloud">
            <a:avLst/>
          </a:prstGeom>
          <a:solidFill>
            <a:schemeClr val="accent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a:extLst>
              <a:ext uri="{FF2B5EF4-FFF2-40B4-BE49-F238E27FC236}">
                <a16:creationId xmlns:a16="http://schemas.microsoft.com/office/drawing/2014/main" id="{B81E9F82-F0D7-BF4B-958F-C1CED14EA949}"/>
              </a:ext>
            </a:extLst>
          </p:cNvPr>
          <p:cNvSpPr/>
          <p:nvPr/>
        </p:nvSpPr>
        <p:spPr>
          <a:xfrm>
            <a:off x="3496325" y="3921277"/>
            <a:ext cx="1858494" cy="1086819"/>
          </a:xfrm>
          <a:prstGeom prst="cloud">
            <a:avLst/>
          </a:prstGeom>
          <a:solidFill>
            <a:schemeClr val="accent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a:extLst>
              <a:ext uri="{FF2B5EF4-FFF2-40B4-BE49-F238E27FC236}">
                <a16:creationId xmlns:a16="http://schemas.microsoft.com/office/drawing/2014/main" id="{551A9683-7351-6E47-BDAE-D1B9DEF17C3A}"/>
              </a:ext>
            </a:extLst>
          </p:cNvPr>
          <p:cNvSpPr/>
          <p:nvPr/>
        </p:nvSpPr>
        <p:spPr>
          <a:xfrm>
            <a:off x="5879229" y="2605590"/>
            <a:ext cx="1584733" cy="699340"/>
          </a:xfrm>
          <a:prstGeom prst="cloud">
            <a:avLst/>
          </a:prstGeom>
          <a:solidFill>
            <a:schemeClr val="accent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a:extLst>
              <a:ext uri="{FF2B5EF4-FFF2-40B4-BE49-F238E27FC236}">
                <a16:creationId xmlns:a16="http://schemas.microsoft.com/office/drawing/2014/main" id="{2735D8E0-1145-C045-BE52-809872B8B07F}"/>
              </a:ext>
            </a:extLst>
          </p:cNvPr>
          <p:cNvSpPr/>
          <p:nvPr/>
        </p:nvSpPr>
        <p:spPr>
          <a:xfrm>
            <a:off x="3484866" y="5384565"/>
            <a:ext cx="2802591" cy="1313646"/>
          </a:xfrm>
          <a:prstGeom prst="cloud">
            <a:avLst/>
          </a:prstGeom>
          <a:solidFill>
            <a:schemeClr val="accent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a:extLst>
              <a:ext uri="{FF2B5EF4-FFF2-40B4-BE49-F238E27FC236}">
                <a16:creationId xmlns:a16="http://schemas.microsoft.com/office/drawing/2014/main" id="{8194A9B2-355F-3340-9120-4E75CF94F667}"/>
              </a:ext>
            </a:extLst>
          </p:cNvPr>
          <p:cNvSpPr/>
          <p:nvPr/>
        </p:nvSpPr>
        <p:spPr>
          <a:xfrm>
            <a:off x="3749689" y="2677519"/>
            <a:ext cx="2075038" cy="1086819"/>
          </a:xfrm>
          <a:prstGeom prst="cloud">
            <a:avLst/>
          </a:prstGeom>
          <a:solidFill>
            <a:schemeClr val="accent2">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a:extLst>
              <a:ext uri="{FF2B5EF4-FFF2-40B4-BE49-F238E27FC236}">
                <a16:creationId xmlns:a16="http://schemas.microsoft.com/office/drawing/2014/main" id="{A4B9DBDD-AF9F-774A-9766-98D4879059B3}"/>
              </a:ext>
            </a:extLst>
          </p:cNvPr>
          <p:cNvSpPr/>
          <p:nvPr/>
        </p:nvSpPr>
        <p:spPr>
          <a:xfrm>
            <a:off x="6391494" y="5623829"/>
            <a:ext cx="2901529" cy="1145451"/>
          </a:xfrm>
          <a:prstGeom prst="cloud">
            <a:avLst/>
          </a:prstGeom>
          <a:solidFill>
            <a:schemeClr val="accent4">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Cloud 36">
            <a:extLst>
              <a:ext uri="{FF2B5EF4-FFF2-40B4-BE49-F238E27FC236}">
                <a16:creationId xmlns:a16="http://schemas.microsoft.com/office/drawing/2014/main" id="{8FF73D3E-5129-6A44-B90D-5240ED8C7667}"/>
              </a:ext>
            </a:extLst>
          </p:cNvPr>
          <p:cNvSpPr/>
          <p:nvPr/>
        </p:nvSpPr>
        <p:spPr>
          <a:xfrm>
            <a:off x="7607819" y="4788756"/>
            <a:ext cx="1830905" cy="754118"/>
          </a:xfrm>
          <a:prstGeom prst="cloud">
            <a:avLst/>
          </a:prstGeom>
          <a:solidFill>
            <a:schemeClr val="accent4">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Cloud 15">
            <a:extLst>
              <a:ext uri="{FF2B5EF4-FFF2-40B4-BE49-F238E27FC236}">
                <a16:creationId xmlns:a16="http://schemas.microsoft.com/office/drawing/2014/main" id="{D313BEB0-85D6-A44A-8418-83E4C9651C5D}"/>
              </a:ext>
            </a:extLst>
          </p:cNvPr>
          <p:cNvSpPr/>
          <p:nvPr/>
        </p:nvSpPr>
        <p:spPr>
          <a:xfrm>
            <a:off x="7829704" y="88720"/>
            <a:ext cx="2329925" cy="1024411"/>
          </a:xfrm>
          <a:prstGeom prst="cloud">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12">
            <a:extLst>
              <a:ext uri="{FF2B5EF4-FFF2-40B4-BE49-F238E27FC236}">
                <a16:creationId xmlns:a16="http://schemas.microsoft.com/office/drawing/2014/main" id="{87963127-8E94-0C49-A2E6-343F5CF3BE74}"/>
              </a:ext>
            </a:extLst>
          </p:cNvPr>
          <p:cNvSpPr/>
          <p:nvPr/>
        </p:nvSpPr>
        <p:spPr>
          <a:xfrm>
            <a:off x="4351107" y="1408270"/>
            <a:ext cx="2728998" cy="1154323"/>
          </a:xfrm>
          <a:prstGeom prst="cloud">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a:extLst>
              <a:ext uri="{FF2B5EF4-FFF2-40B4-BE49-F238E27FC236}">
                <a16:creationId xmlns:a16="http://schemas.microsoft.com/office/drawing/2014/main" id="{E495D44A-EE1E-864D-85B2-76C334008919}"/>
              </a:ext>
            </a:extLst>
          </p:cNvPr>
          <p:cNvSpPr/>
          <p:nvPr/>
        </p:nvSpPr>
        <p:spPr>
          <a:xfrm>
            <a:off x="5347724" y="259191"/>
            <a:ext cx="2268634" cy="1106082"/>
          </a:xfrm>
          <a:prstGeom prst="cloud">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C0E6E405-5CA9-B742-B15A-F2EE223DBEB0}"/>
              </a:ext>
            </a:extLst>
          </p:cNvPr>
          <p:cNvSpPr/>
          <p:nvPr/>
        </p:nvSpPr>
        <p:spPr>
          <a:xfrm>
            <a:off x="9405294" y="1115479"/>
            <a:ext cx="2497277" cy="1386491"/>
          </a:xfrm>
          <a:prstGeom prst="cloud">
            <a:avLst/>
          </a:prstGeom>
          <a:solidFill>
            <a:schemeClr val="accent6">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A73DA28C-438B-8642-B13D-11408DD2B227}"/>
              </a:ext>
            </a:extLst>
          </p:cNvPr>
          <p:cNvSpPr/>
          <p:nvPr/>
        </p:nvSpPr>
        <p:spPr>
          <a:xfrm>
            <a:off x="9556391" y="2562593"/>
            <a:ext cx="2497277" cy="1072411"/>
          </a:xfrm>
          <a:prstGeom prst="cloud">
            <a:avLst/>
          </a:prstGeom>
          <a:gradFill flip="none" rotWithShape="1">
            <a:gsLst>
              <a:gs pos="82970">
                <a:srgbClr val="95C277"/>
              </a:gs>
              <a:gs pos="0">
                <a:schemeClr val="accent4">
                  <a:lumMod val="40000"/>
                  <a:lumOff val="60000"/>
                </a:schemeClr>
              </a:gs>
              <a:gs pos="51000">
                <a:schemeClr val="accent6">
                  <a:lumMod val="0"/>
                  <a:lumOff val="100000"/>
                </a:schemeClr>
              </a:gs>
              <a:gs pos="91000">
                <a:schemeClr val="accent6">
                  <a:lumMod val="100000"/>
                </a:schemeClr>
              </a:gs>
            </a:gsLst>
            <a:lin ang="13500000" scaled="1"/>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502EE-56CD-8945-A7AB-CC2D078EE2C2}"/>
              </a:ext>
            </a:extLst>
          </p:cNvPr>
          <p:cNvSpPr>
            <a:spLocks noGrp="1"/>
          </p:cNvSpPr>
          <p:nvPr>
            <p:ph type="title"/>
          </p:nvPr>
        </p:nvSpPr>
        <p:spPr>
          <a:xfrm>
            <a:off x="289429" y="13684"/>
            <a:ext cx="10515600" cy="1325563"/>
          </a:xfrm>
        </p:spPr>
        <p:txBody>
          <a:bodyPr>
            <a:normAutofit/>
          </a:bodyPr>
          <a:lstStyle/>
          <a:p>
            <a:r>
              <a:rPr lang="en-US" sz="4000" b="1" u="sng" dirty="0">
                <a:solidFill>
                  <a:schemeClr val="tx1">
                    <a:lumMod val="85000"/>
                    <a:lumOff val="15000"/>
                  </a:schemeClr>
                </a:solidFill>
              </a:rPr>
              <a:t>RESULTS</a:t>
            </a:r>
            <a:endParaRPr lang="en-US" sz="4000" dirty="0"/>
          </a:p>
        </p:txBody>
      </p:sp>
      <p:sp>
        <p:nvSpPr>
          <p:cNvPr id="3" name="Content Placeholder 2">
            <a:extLst>
              <a:ext uri="{FF2B5EF4-FFF2-40B4-BE49-F238E27FC236}">
                <a16:creationId xmlns:a16="http://schemas.microsoft.com/office/drawing/2014/main" id="{5FE530D5-930F-7143-A036-8D88CED2D395}"/>
              </a:ext>
            </a:extLst>
          </p:cNvPr>
          <p:cNvSpPr>
            <a:spLocks noGrp="1"/>
          </p:cNvSpPr>
          <p:nvPr>
            <p:ph idx="1"/>
          </p:nvPr>
        </p:nvSpPr>
        <p:spPr>
          <a:xfrm>
            <a:off x="383644" y="1287940"/>
            <a:ext cx="3201542" cy="5459011"/>
          </a:xfrm>
        </p:spPr>
        <p:txBody>
          <a:bodyPr>
            <a:normAutofit fontScale="25000" lnSpcReduction="20000"/>
          </a:bodyPr>
          <a:lstStyle/>
          <a:p>
            <a:pPr marL="0" indent="0">
              <a:buNone/>
            </a:pPr>
            <a:r>
              <a:rPr lang="en-US" sz="7200" dirty="0"/>
              <a:t>All participants (n=8) were unaware of the medicines helpline. </a:t>
            </a:r>
          </a:p>
          <a:p>
            <a:pPr marL="0" indent="0">
              <a:buNone/>
            </a:pPr>
            <a:r>
              <a:rPr lang="en-US" sz="7200" dirty="0"/>
              <a:t>Contact routes currently used for resolving queries were: </a:t>
            </a:r>
          </a:p>
          <a:p>
            <a:r>
              <a:rPr lang="en-US" sz="7200" dirty="0"/>
              <a:t>Discharge ward </a:t>
            </a:r>
          </a:p>
          <a:p>
            <a:r>
              <a:rPr lang="en-US" sz="7200" dirty="0"/>
              <a:t>GP</a:t>
            </a:r>
          </a:p>
          <a:p>
            <a:r>
              <a:rPr lang="en-US" sz="7200" dirty="0"/>
              <a:t>Pharmacist (GP surgery/ community pharmacy)</a:t>
            </a:r>
          </a:p>
          <a:p>
            <a:r>
              <a:rPr lang="en-US" sz="7200" dirty="0"/>
              <a:t>Specialist nurse helplines</a:t>
            </a:r>
          </a:p>
          <a:p>
            <a:r>
              <a:rPr lang="en-US" sz="7200" dirty="0"/>
              <a:t>NHS 111</a:t>
            </a:r>
          </a:p>
          <a:p>
            <a:r>
              <a:rPr lang="en-US" sz="7200" dirty="0"/>
              <a:t>Internet</a:t>
            </a:r>
          </a:p>
          <a:p>
            <a:pPr marL="0" indent="0">
              <a:buNone/>
            </a:pPr>
            <a:r>
              <a:rPr lang="en-US" sz="7200" dirty="0"/>
              <a:t>Opinions on the best method varied depending on individual experiences, but there was consensus that a medicines helpline would be useful. </a:t>
            </a:r>
          </a:p>
          <a:p>
            <a:pPr marL="0" indent="0">
              <a:buNone/>
            </a:pPr>
            <a:r>
              <a:rPr lang="en-US" sz="7200" dirty="0"/>
              <a:t>Methods for better </a:t>
            </a:r>
            <a:r>
              <a:rPr lang="en-US" sz="7200" dirty="0" err="1"/>
              <a:t>publicising</a:t>
            </a:r>
            <a:r>
              <a:rPr lang="en-US" sz="7200" dirty="0"/>
              <a:t> of the helpline were suggested and encouraged by the participants.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D2E5A571-4AC3-F840-B31B-46C3D110D6F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382491" y="256876"/>
            <a:ext cx="1624779" cy="818996"/>
          </a:xfrm>
          <a:prstGeom prst="rect">
            <a:avLst/>
          </a:prstGeom>
          <a:noFill/>
        </p:spPr>
      </p:pic>
      <p:grpSp>
        <p:nvGrpSpPr>
          <p:cNvPr id="20" name="Group 19">
            <a:extLst>
              <a:ext uri="{FF2B5EF4-FFF2-40B4-BE49-F238E27FC236}">
                <a16:creationId xmlns:a16="http://schemas.microsoft.com/office/drawing/2014/main" id="{A792959C-5DFC-9548-9029-4853BB668846}"/>
              </a:ext>
            </a:extLst>
          </p:cNvPr>
          <p:cNvGrpSpPr/>
          <p:nvPr/>
        </p:nvGrpSpPr>
        <p:grpSpPr>
          <a:xfrm>
            <a:off x="5362389" y="1198261"/>
            <a:ext cx="5883091" cy="4502494"/>
            <a:chOff x="5545615" y="516482"/>
            <a:chExt cx="6063126" cy="5061534"/>
          </a:xfrm>
        </p:grpSpPr>
        <p:sp>
          <p:nvSpPr>
            <p:cNvPr id="25" name="Freeform 24">
              <a:extLst>
                <a:ext uri="{FF2B5EF4-FFF2-40B4-BE49-F238E27FC236}">
                  <a16:creationId xmlns:a16="http://schemas.microsoft.com/office/drawing/2014/main" id="{C52B528B-32B7-554E-B8D1-19135026CA1A}"/>
                </a:ext>
              </a:extLst>
            </p:cNvPr>
            <p:cNvSpPr/>
            <p:nvPr/>
          </p:nvSpPr>
          <p:spPr>
            <a:xfrm>
              <a:off x="7840460" y="516482"/>
              <a:ext cx="1682582" cy="1243416"/>
            </a:xfrm>
            <a:custGeom>
              <a:avLst/>
              <a:gdLst>
                <a:gd name="connsiteX0" fmla="*/ 0 w 1674616"/>
                <a:gd name="connsiteY0" fmla="*/ 853300 h 1706600"/>
                <a:gd name="connsiteX1" fmla="*/ 837308 w 1674616"/>
                <a:gd name="connsiteY1" fmla="*/ 0 h 1706600"/>
                <a:gd name="connsiteX2" fmla="*/ 1674616 w 1674616"/>
                <a:gd name="connsiteY2" fmla="*/ 853300 h 1706600"/>
                <a:gd name="connsiteX3" fmla="*/ 837308 w 1674616"/>
                <a:gd name="connsiteY3" fmla="*/ 1706600 h 1706600"/>
                <a:gd name="connsiteX4" fmla="*/ 0 w 1674616"/>
                <a:gd name="connsiteY4" fmla="*/ 853300 h 170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616" h="1706600">
                  <a:moveTo>
                    <a:pt x="0" y="853300"/>
                  </a:moveTo>
                  <a:cubicBezTo>
                    <a:pt x="0" y="382035"/>
                    <a:pt x="374876" y="0"/>
                    <a:pt x="837308" y="0"/>
                  </a:cubicBezTo>
                  <a:cubicBezTo>
                    <a:pt x="1299740" y="0"/>
                    <a:pt x="1674616" y="382035"/>
                    <a:pt x="1674616" y="853300"/>
                  </a:cubicBezTo>
                  <a:cubicBezTo>
                    <a:pt x="1674616" y="1324565"/>
                    <a:pt x="1299740" y="1706600"/>
                    <a:pt x="837308" y="1706600"/>
                  </a:cubicBezTo>
                  <a:cubicBezTo>
                    <a:pt x="374876" y="1706600"/>
                    <a:pt x="0" y="1324565"/>
                    <a:pt x="0" y="853300"/>
                  </a:cubicBezTo>
                  <a:close/>
                </a:path>
              </a:pathLst>
            </a:custGeom>
            <a:solidFill>
              <a:schemeClr val="accent6"/>
            </a:solidFill>
            <a:ln w="19050">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57942" tIns="262626" rIns="257942" bIns="262626" numCol="1" spcCol="1270" anchor="ctr" anchorCtr="0">
              <a:noAutofit/>
            </a:bodyPr>
            <a:lstStyle/>
            <a:p>
              <a:pPr marL="0" lvl="0" indent="0" algn="ctr" defTabSz="889000">
                <a:lnSpc>
                  <a:spcPct val="90000"/>
                </a:lnSpc>
                <a:spcBef>
                  <a:spcPct val="0"/>
                </a:spcBef>
                <a:spcAft>
                  <a:spcPct val="35000"/>
                </a:spcAft>
                <a:buNone/>
              </a:pPr>
              <a:r>
                <a:rPr lang="en-GB" sz="2000" b="1" kern="1200" dirty="0"/>
                <a:t>Timeliness</a:t>
              </a:r>
            </a:p>
          </p:txBody>
        </p:sp>
        <p:sp>
          <p:nvSpPr>
            <p:cNvPr id="26" name="Freeform 25">
              <a:extLst>
                <a:ext uri="{FF2B5EF4-FFF2-40B4-BE49-F238E27FC236}">
                  <a16:creationId xmlns:a16="http://schemas.microsoft.com/office/drawing/2014/main" id="{A8571A91-375C-9C4E-80AA-64B14F34BF3D}"/>
                </a:ext>
              </a:extLst>
            </p:cNvPr>
            <p:cNvSpPr/>
            <p:nvPr/>
          </p:nvSpPr>
          <p:spPr>
            <a:xfrm>
              <a:off x="8311626" y="1017228"/>
              <a:ext cx="2511924" cy="1706600"/>
            </a:xfrm>
            <a:custGeom>
              <a:avLst/>
              <a:gdLst>
                <a:gd name="connsiteX0" fmla="*/ 0 w 2511924"/>
                <a:gd name="connsiteY0" fmla="*/ 0 h 1706600"/>
                <a:gd name="connsiteX1" fmla="*/ 2511924 w 2511924"/>
                <a:gd name="connsiteY1" fmla="*/ 0 h 1706600"/>
                <a:gd name="connsiteX2" fmla="*/ 2511924 w 2511924"/>
                <a:gd name="connsiteY2" fmla="*/ 1706600 h 1706600"/>
                <a:gd name="connsiteX3" fmla="*/ 0 w 2511924"/>
                <a:gd name="connsiteY3" fmla="*/ 1706600 h 1706600"/>
                <a:gd name="connsiteX4" fmla="*/ 0 w 2511924"/>
                <a:gd name="connsiteY4" fmla="*/ 0 h 170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924" h="1706600">
                  <a:moveTo>
                    <a:pt x="0" y="0"/>
                  </a:moveTo>
                  <a:lnTo>
                    <a:pt x="2511924" y="0"/>
                  </a:lnTo>
                  <a:lnTo>
                    <a:pt x="2511924" y="1706600"/>
                  </a:lnTo>
                  <a:lnTo>
                    <a:pt x="0" y="17066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None/>
              </a:pPr>
              <a:endParaRPr lang="en-GB" sz="2000" kern="1200" dirty="0"/>
            </a:p>
          </p:txBody>
        </p:sp>
        <p:sp>
          <p:nvSpPr>
            <p:cNvPr id="27" name="Freeform 26">
              <a:extLst>
                <a:ext uri="{FF2B5EF4-FFF2-40B4-BE49-F238E27FC236}">
                  <a16:creationId xmlns:a16="http://schemas.microsoft.com/office/drawing/2014/main" id="{F2ACFD02-84A4-8B40-9141-D505C2E14BD1}"/>
                </a:ext>
              </a:extLst>
            </p:cNvPr>
            <p:cNvSpPr/>
            <p:nvPr/>
          </p:nvSpPr>
          <p:spPr>
            <a:xfrm>
              <a:off x="9887058" y="4393303"/>
              <a:ext cx="1721683" cy="1184713"/>
            </a:xfrm>
            <a:custGeom>
              <a:avLst/>
              <a:gdLst>
                <a:gd name="connsiteX0" fmla="*/ 0 w 1721683"/>
                <a:gd name="connsiteY0" fmla="*/ 849252 h 1698503"/>
                <a:gd name="connsiteX1" fmla="*/ 860842 w 1721683"/>
                <a:gd name="connsiteY1" fmla="*/ 0 h 1698503"/>
                <a:gd name="connsiteX2" fmla="*/ 1721684 w 1721683"/>
                <a:gd name="connsiteY2" fmla="*/ 849252 h 1698503"/>
                <a:gd name="connsiteX3" fmla="*/ 860842 w 1721683"/>
                <a:gd name="connsiteY3" fmla="*/ 1698504 h 1698503"/>
                <a:gd name="connsiteX4" fmla="*/ 0 w 1721683"/>
                <a:gd name="connsiteY4" fmla="*/ 849252 h 1698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683" h="1698503">
                  <a:moveTo>
                    <a:pt x="0" y="849252"/>
                  </a:moveTo>
                  <a:cubicBezTo>
                    <a:pt x="0" y="380223"/>
                    <a:pt x="385412" y="0"/>
                    <a:pt x="860842" y="0"/>
                  </a:cubicBezTo>
                  <a:cubicBezTo>
                    <a:pt x="1336272" y="0"/>
                    <a:pt x="1721684" y="380223"/>
                    <a:pt x="1721684" y="849252"/>
                  </a:cubicBezTo>
                  <a:cubicBezTo>
                    <a:pt x="1721684" y="1318281"/>
                    <a:pt x="1336272" y="1698504"/>
                    <a:pt x="860842" y="1698504"/>
                  </a:cubicBezTo>
                  <a:cubicBezTo>
                    <a:pt x="385412" y="1698504"/>
                    <a:pt x="0" y="1318281"/>
                    <a:pt x="0" y="849252"/>
                  </a:cubicBezTo>
                  <a:close/>
                </a:path>
              </a:pathLst>
            </a:custGeom>
            <a:solidFill>
              <a:schemeClr val="accent4"/>
            </a:solidFill>
            <a:ln w="19050">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264835" tIns="261440" rIns="264835" bIns="261440" numCol="1" spcCol="1270" anchor="ctr" anchorCtr="0">
              <a:noAutofit/>
            </a:bodyPr>
            <a:lstStyle/>
            <a:p>
              <a:pPr marL="0" lvl="0" indent="0" algn="ctr" defTabSz="889000">
                <a:lnSpc>
                  <a:spcPct val="90000"/>
                </a:lnSpc>
                <a:spcBef>
                  <a:spcPct val="0"/>
                </a:spcBef>
                <a:spcAft>
                  <a:spcPct val="35000"/>
                </a:spcAft>
                <a:buNone/>
              </a:pPr>
              <a:r>
                <a:rPr lang="en-GB" sz="2000" b="1" kern="1200" dirty="0"/>
                <a:t>Patient- friendly</a:t>
              </a:r>
            </a:p>
          </p:txBody>
        </p:sp>
        <p:sp>
          <p:nvSpPr>
            <p:cNvPr id="28" name="Freeform 27">
              <a:extLst>
                <a:ext uri="{FF2B5EF4-FFF2-40B4-BE49-F238E27FC236}">
                  <a16:creationId xmlns:a16="http://schemas.microsoft.com/office/drawing/2014/main" id="{372094EE-D643-E24E-866A-813A3A0ADB1F}"/>
                </a:ext>
              </a:extLst>
            </p:cNvPr>
            <p:cNvSpPr/>
            <p:nvPr/>
          </p:nvSpPr>
          <p:spPr>
            <a:xfrm>
              <a:off x="5545615" y="4027631"/>
              <a:ext cx="2138293" cy="1239217"/>
            </a:xfrm>
            <a:custGeom>
              <a:avLst/>
              <a:gdLst>
                <a:gd name="connsiteX0" fmla="*/ 0 w 2053560"/>
                <a:gd name="connsiteY0" fmla="*/ 963172 h 1926344"/>
                <a:gd name="connsiteX1" fmla="*/ 1026780 w 2053560"/>
                <a:gd name="connsiteY1" fmla="*/ 0 h 1926344"/>
                <a:gd name="connsiteX2" fmla="*/ 2053560 w 2053560"/>
                <a:gd name="connsiteY2" fmla="*/ 963172 h 1926344"/>
                <a:gd name="connsiteX3" fmla="*/ 1026780 w 2053560"/>
                <a:gd name="connsiteY3" fmla="*/ 1926344 h 1926344"/>
                <a:gd name="connsiteX4" fmla="*/ 0 w 2053560"/>
                <a:gd name="connsiteY4" fmla="*/ 963172 h 1926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3560" h="1926344">
                  <a:moveTo>
                    <a:pt x="0" y="963172"/>
                  </a:moveTo>
                  <a:cubicBezTo>
                    <a:pt x="0" y="431227"/>
                    <a:pt x="459705" y="0"/>
                    <a:pt x="1026780" y="0"/>
                  </a:cubicBezTo>
                  <a:cubicBezTo>
                    <a:pt x="1593855" y="0"/>
                    <a:pt x="2053560" y="431227"/>
                    <a:pt x="2053560" y="963172"/>
                  </a:cubicBezTo>
                  <a:cubicBezTo>
                    <a:pt x="2053560" y="1495117"/>
                    <a:pt x="1593855" y="1926344"/>
                    <a:pt x="1026780" y="1926344"/>
                  </a:cubicBezTo>
                  <a:cubicBezTo>
                    <a:pt x="459705" y="1926344"/>
                    <a:pt x="0" y="1495117"/>
                    <a:pt x="0" y="963172"/>
                  </a:cubicBezTo>
                  <a:close/>
                </a:path>
              </a:pathLst>
            </a:custGeom>
            <a:solidFill>
              <a:schemeClr val="accent2"/>
            </a:solidFill>
            <a:ln w="19050">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313437" tIns="294807" rIns="313437" bIns="294807" numCol="1" spcCol="1270" anchor="ctr" anchorCtr="0">
              <a:noAutofit/>
            </a:bodyPr>
            <a:lstStyle/>
            <a:p>
              <a:pPr marL="0" lvl="0" indent="0" algn="ctr" defTabSz="889000">
                <a:lnSpc>
                  <a:spcPct val="90000"/>
                </a:lnSpc>
                <a:spcBef>
                  <a:spcPct val="0"/>
                </a:spcBef>
                <a:spcAft>
                  <a:spcPct val="35000"/>
                </a:spcAft>
                <a:buNone/>
              </a:pPr>
              <a:r>
                <a:rPr lang="en-GB" sz="2000" b="1" kern="1200" dirty="0"/>
                <a:t>Specialist professionals</a:t>
              </a:r>
            </a:p>
          </p:txBody>
        </p:sp>
        <p:sp>
          <p:nvSpPr>
            <p:cNvPr id="29" name="Oval 28">
              <a:extLst>
                <a:ext uri="{FF2B5EF4-FFF2-40B4-BE49-F238E27FC236}">
                  <a16:creationId xmlns:a16="http://schemas.microsoft.com/office/drawing/2014/main" id="{7DC475C3-96CA-0D48-AAE5-E37FDC004EDB}"/>
                </a:ext>
              </a:extLst>
            </p:cNvPr>
            <p:cNvSpPr/>
            <p:nvPr/>
          </p:nvSpPr>
          <p:spPr>
            <a:xfrm>
              <a:off x="7582623" y="2467524"/>
              <a:ext cx="2436530" cy="1604737"/>
            </a:xfrm>
            <a:prstGeom prst="ellipse">
              <a:avLst/>
            </a:prstGeom>
            <a:ln w="25400">
              <a:solidFill>
                <a:schemeClr val="tx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tIns="0"/>
            <a:lstStyle/>
            <a:p>
              <a:pPr algn="ctr"/>
              <a:endParaRPr lang="en-US" sz="2400" dirty="0"/>
            </a:p>
          </p:txBody>
        </p:sp>
      </p:grpSp>
      <p:sp>
        <p:nvSpPr>
          <p:cNvPr id="7" name="TextBox 6">
            <a:extLst>
              <a:ext uri="{FF2B5EF4-FFF2-40B4-BE49-F238E27FC236}">
                <a16:creationId xmlns:a16="http://schemas.microsoft.com/office/drawing/2014/main" id="{E9746225-43AC-3C4F-890E-ECA2CE3EF0CF}"/>
              </a:ext>
            </a:extLst>
          </p:cNvPr>
          <p:cNvSpPr txBox="1"/>
          <p:nvPr/>
        </p:nvSpPr>
        <p:spPr>
          <a:xfrm>
            <a:off x="5595463" y="364610"/>
            <a:ext cx="1931852" cy="923330"/>
          </a:xfrm>
          <a:prstGeom prst="rect">
            <a:avLst/>
          </a:prstGeom>
          <a:noFill/>
        </p:spPr>
        <p:txBody>
          <a:bodyPr wrap="square" rtlCol="0">
            <a:spAutoFit/>
          </a:bodyPr>
          <a:lstStyle/>
          <a:p>
            <a:r>
              <a:rPr lang="en-US" dirty="0"/>
              <a:t>Rapid responses and realistic timelines wanted</a:t>
            </a:r>
          </a:p>
        </p:txBody>
      </p:sp>
      <p:sp>
        <p:nvSpPr>
          <p:cNvPr id="8" name="TextBox 7">
            <a:extLst>
              <a:ext uri="{FF2B5EF4-FFF2-40B4-BE49-F238E27FC236}">
                <a16:creationId xmlns:a16="http://schemas.microsoft.com/office/drawing/2014/main" id="{4B80B53D-C836-9647-9960-A240283E0105}"/>
              </a:ext>
            </a:extLst>
          </p:cNvPr>
          <p:cNvSpPr txBox="1"/>
          <p:nvPr/>
        </p:nvSpPr>
        <p:spPr>
          <a:xfrm>
            <a:off x="9684040" y="1248459"/>
            <a:ext cx="2195691" cy="1200329"/>
          </a:xfrm>
          <a:prstGeom prst="rect">
            <a:avLst/>
          </a:prstGeom>
          <a:noFill/>
        </p:spPr>
        <p:txBody>
          <a:bodyPr wrap="square" rtlCol="0">
            <a:spAutoFit/>
          </a:bodyPr>
          <a:lstStyle/>
          <a:p>
            <a:r>
              <a:rPr lang="en-US" dirty="0"/>
              <a:t>Potential for quicker answers; could relieve pressure on other services</a:t>
            </a:r>
          </a:p>
        </p:txBody>
      </p:sp>
      <p:sp>
        <p:nvSpPr>
          <p:cNvPr id="9" name="TextBox 8">
            <a:extLst>
              <a:ext uri="{FF2B5EF4-FFF2-40B4-BE49-F238E27FC236}">
                <a16:creationId xmlns:a16="http://schemas.microsoft.com/office/drawing/2014/main" id="{F2D0658B-9399-0F46-A776-8D937F17DE00}"/>
              </a:ext>
            </a:extLst>
          </p:cNvPr>
          <p:cNvSpPr txBox="1"/>
          <p:nvPr/>
        </p:nvSpPr>
        <p:spPr>
          <a:xfrm>
            <a:off x="8066092" y="174248"/>
            <a:ext cx="2268634" cy="923330"/>
          </a:xfrm>
          <a:prstGeom prst="rect">
            <a:avLst/>
          </a:prstGeom>
          <a:noFill/>
        </p:spPr>
        <p:txBody>
          <a:bodyPr wrap="square" rtlCol="0">
            <a:spAutoFit/>
          </a:bodyPr>
          <a:lstStyle/>
          <a:p>
            <a:r>
              <a:rPr lang="en-US" dirty="0"/>
              <a:t>Must be easy to contact; 24/7 access wanted</a:t>
            </a:r>
          </a:p>
        </p:txBody>
      </p:sp>
      <p:sp>
        <p:nvSpPr>
          <p:cNvPr id="10" name="TextBox 9">
            <a:extLst>
              <a:ext uri="{FF2B5EF4-FFF2-40B4-BE49-F238E27FC236}">
                <a16:creationId xmlns:a16="http://schemas.microsoft.com/office/drawing/2014/main" id="{64D4B0C7-2DA2-474E-8359-A380B86EACBC}"/>
              </a:ext>
            </a:extLst>
          </p:cNvPr>
          <p:cNvSpPr txBox="1"/>
          <p:nvPr/>
        </p:nvSpPr>
        <p:spPr>
          <a:xfrm>
            <a:off x="4658825" y="1523196"/>
            <a:ext cx="2728998" cy="1200329"/>
          </a:xfrm>
          <a:prstGeom prst="rect">
            <a:avLst/>
          </a:prstGeom>
          <a:noFill/>
        </p:spPr>
        <p:txBody>
          <a:bodyPr wrap="square" rtlCol="0">
            <a:spAutoFit/>
          </a:bodyPr>
          <a:lstStyle/>
          <a:p>
            <a:r>
              <a:rPr lang="en-US" dirty="0"/>
              <a:t>Many contact routes suggested; but noted resource limitations</a:t>
            </a:r>
          </a:p>
          <a:p>
            <a:endParaRPr lang="en-US" dirty="0"/>
          </a:p>
        </p:txBody>
      </p:sp>
      <p:sp>
        <p:nvSpPr>
          <p:cNvPr id="11" name="TextBox 10">
            <a:extLst>
              <a:ext uri="{FF2B5EF4-FFF2-40B4-BE49-F238E27FC236}">
                <a16:creationId xmlns:a16="http://schemas.microsoft.com/office/drawing/2014/main" id="{8034DAA7-07BC-E748-A473-F5E21E8B8612}"/>
              </a:ext>
            </a:extLst>
          </p:cNvPr>
          <p:cNvSpPr txBox="1"/>
          <p:nvPr/>
        </p:nvSpPr>
        <p:spPr>
          <a:xfrm>
            <a:off x="9825196" y="2651229"/>
            <a:ext cx="2323940" cy="923330"/>
          </a:xfrm>
          <a:prstGeom prst="rect">
            <a:avLst/>
          </a:prstGeom>
          <a:noFill/>
        </p:spPr>
        <p:txBody>
          <a:bodyPr wrap="square" rtlCol="0">
            <a:spAutoFit/>
          </a:bodyPr>
          <a:lstStyle/>
          <a:p>
            <a:r>
              <a:rPr lang="en-US" dirty="0"/>
              <a:t>Difficulties if there are communication barriers</a:t>
            </a:r>
          </a:p>
        </p:txBody>
      </p:sp>
      <p:sp>
        <p:nvSpPr>
          <p:cNvPr id="30" name="TextBox 29">
            <a:extLst>
              <a:ext uri="{FF2B5EF4-FFF2-40B4-BE49-F238E27FC236}">
                <a16:creationId xmlns:a16="http://schemas.microsoft.com/office/drawing/2014/main" id="{8AF7E3F8-6DDE-834B-B685-FE6CBDCC45CC}"/>
              </a:ext>
            </a:extLst>
          </p:cNvPr>
          <p:cNvSpPr txBox="1"/>
          <p:nvPr/>
        </p:nvSpPr>
        <p:spPr>
          <a:xfrm>
            <a:off x="6697713" y="5696963"/>
            <a:ext cx="2595310" cy="923330"/>
          </a:xfrm>
          <a:prstGeom prst="rect">
            <a:avLst/>
          </a:prstGeom>
          <a:noFill/>
        </p:spPr>
        <p:txBody>
          <a:bodyPr wrap="square" rtlCol="0">
            <a:spAutoFit/>
          </a:bodyPr>
          <a:lstStyle/>
          <a:p>
            <a:r>
              <a:rPr lang="en-US" dirty="0"/>
              <a:t>Less intimidating/</a:t>
            </a:r>
          </a:p>
          <a:p>
            <a:r>
              <a:rPr lang="en-US" dirty="0"/>
              <a:t>stressful/time-pressured </a:t>
            </a:r>
            <a:br>
              <a:rPr lang="en-US" dirty="0"/>
            </a:br>
            <a:r>
              <a:rPr lang="en-US" dirty="0"/>
              <a:t>than asking at doctor’s</a:t>
            </a:r>
          </a:p>
        </p:txBody>
      </p:sp>
      <p:sp>
        <p:nvSpPr>
          <p:cNvPr id="31" name="Cloud 30">
            <a:extLst>
              <a:ext uri="{FF2B5EF4-FFF2-40B4-BE49-F238E27FC236}">
                <a16:creationId xmlns:a16="http://schemas.microsoft.com/office/drawing/2014/main" id="{CEA8952B-D8C1-AE4B-9FE6-FC26ED82C36F}"/>
              </a:ext>
            </a:extLst>
          </p:cNvPr>
          <p:cNvSpPr/>
          <p:nvPr/>
        </p:nvSpPr>
        <p:spPr>
          <a:xfrm rot="21147338">
            <a:off x="9286430" y="5691861"/>
            <a:ext cx="2920119" cy="1144156"/>
          </a:xfrm>
          <a:prstGeom prst="cloud">
            <a:avLst/>
          </a:prstGeom>
          <a:solidFill>
            <a:schemeClr val="accent4">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Cloud 31">
            <a:extLst>
              <a:ext uri="{FF2B5EF4-FFF2-40B4-BE49-F238E27FC236}">
                <a16:creationId xmlns:a16="http://schemas.microsoft.com/office/drawing/2014/main" id="{5A8470B5-237F-ED4F-BAFA-33DCDF8C4BBE}"/>
              </a:ext>
            </a:extLst>
          </p:cNvPr>
          <p:cNvSpPr/>
          <p:nvPr/>
        </p:nvSpPr>
        <p:spPr>
          <a:xfrm>
            <a:off x="9853915" y="3656686"/>
            <a:ext cx="2291016" cy="964940"/>
          </a:xfrm>
          <a:prstGeom prst="cloud">
            <a:avLst/>
          </a:prstGeom>
          <a:solidFill>
            <a:schemeClr val="accent4">
              <a:lumMod val="20000"/>
              <a:lumOff val="8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TextBox 32">
            <a:extLst>
              <a:ext uri="{FF2B5EF4-FFF2-40B4-BE49-F238E27FC236}">
                <a16:creationId xmlns:a16="http://schemas.microsoft.com/office/drawing/2014/main" id="{49EBC3B1-BF83-1F46-A18E-6AD25F2DACDA}"/>
              </a:ext>
            </a:extLst>
          </p:cNvPr>
          <p:cNvSpPr txBox="1"/>
          <p:nvPr/>
        </p:nvSpPr>
        <p:spPr>
          <a:xfrm>
            <a:off x="7811466" y="4840821"/>
            <a:ext cx="1775149" cy="646331"/>
          </a:xfrm>
          <a:prstGeom prst="rect">
            <a:avLst/>
          </a:prstGeom>
          <a:noFill/>
        </p:spPr>
        <p:txBody>
          <a:bodyPr wrap="square" rtlCol="0">
            <a:spAutoFit/>
          </a:bodyPr>
          <a:lstStyle/>
          <a:p>
            <a:r>
              <a:rPr lang="en-US" dirty="0"/>
              <a:t>No jargon; use</a:t>
            </a:r>
            <a:br>
              <a:rPr lang="en-US" dirty="0"/>
            </a:br>
            <a:r>
              <a:rPr lang="en-US" dirty="0"/>
              <a:t>plain English</a:t>
            </a:r>
          </a:p>
        </p:txBody>
      </p:sp>
      <p:sp>
        <p:nvSpPr>
          <p:cNvPr id="34" name="TextBox 33">
            <a:extLst>
              <a:ext uri="{FF2B5EF4-FFF2-40B4-BE49-F238E27FC236}">
                <a16:creationId xmlns:a16="http://schemas.microsoft.com/office/drawing/2014/main" id="{B36E968A-2BE9-9E48-9038-61E11483156F}"/>
              </a:ext>
            </a:extLst>
          </p:cNvPr>
          <p:cNvSpPr txBox="1"/>
          <p:nvPr/>
        </p:nvSpPr>
        <p:spPr>
          <a:xfrm>
            <a:off x="10007296" y="3832619"/>
            <a:ext cx="2193565" cy="646331"/>
          </a:xfrm>
          <a:prstGeom prst="rect">
            <a:avLst/>
          </a:prstGeom>
          <a:noFill/>
        </p:spPr>
        <p:txBody>
          <a:bodyPr wrap="square" rtlCol="0">
            <a:spAutoFit/>
          </a:bodyPr>
          <a:lstStyle/>
          <a:p>
            <a:r>
              <a:rPr lang="en-US" dirty="0" err="1"/>
              <a:t>Personalised</a:t>
            </a:r>
            <a:r>
              <a:rPr lang="en-US" dirty="0"/>
              <a:t>, caring, reassuring manner</a:t>
            </a:r>
          </a:p>
        </p:txBody>
      </p:sp>
      <p:sp>
        <p:nvSpPr>
          <p:cNvPr id="35" name="TextBox 34">
            <a:extLst>
              <a:ext uri="{FF2B5EF4-FFF2-40B4-BE49-F238E27FC236}">
                <a16:creationId xmlns:a16="http://schemas.microsoft.com/office/drawing/2014/main" id="{0822A1DC-928A-E744-8078-550213200102}"/>
              </a:ext>
            </a:extLst>
          </p:cNvPr>
          <p:cNvSpPr txBox="1"/>
          <p:nvPr/>
        </p:nvSpPr>
        <p:spPr>
          <a:xfrm rot="21151241">
            <a:off x="9513378" y="5775558"/>
            <a:ext cx="2611144" cy="923330"/>
          </a:xfrm>
          <a:prstGeom prst="rect">
            <a:avLst/>
          </a:prstGeom>
          <a:noFill/>
        </p:spPr>
        <p:txBody>
          <a:bodyPr wrap="square" rtlCol="0">
            <a:spAutoFit/>
          </a:bodyPr>
          <a:lstStyle/>
          <a:p>
            <a:r>
              <a:rPr lang="en-US" dirty="0"/>
              <a:t>Concerns: not feeling understood/ not understanding response</a:t>
            </a:r>
          </a:p>
        </p:txBody>
      </p:sp>
      <p:sp>
        <p:nvSpPr>
          <p:cNvPr id="39" name="TextBox 38">
            <a:extLst>
              <a:ext uri="{FF2B5EF4-FFF2-40B4-BE49-F238E27FC236}">
                <a16:creationId xmlns:a16="http://schemas.microsoft.com/office/drawing/2014/main" id="{164C198E-F866-6346-BB79-977A4DFE2D59}"/>
              </a:ext>
            </a:extLst>
          </p:cNvPr>
          <p:cNvSpPr txBox="1"/>
          <p:nvPr/>
        </p:nvSpPr>
        <p:spPr>
          <a:xfrm>
            <a:off x="3718751" y="5501000"/>
            <a:ext cx="2539178" cy="923330"/>
          </a:xfrm>
          <a:prstGeom prst="rect">
            <a:avLst/>
          </a:prstGeom>
          <a:noFill/>
        </p:spPr>
        <p:txBody>
          <a:bodyPr wrap="square" rtlCol="0">
            <a:spAutoFit/>
          </a:bodyPr>
          <a:lstStyle/>
          <a:p>
            <a:r>
              <a:rPr lang="en-US" dirty="0"/>
              <a:t>Accurate responses from qualified pharmacists with trusted knowledge</a:t>
            </a:r>
          </a:p>
        </p:txBody>
      </p:sp>
      <p:sp>
        <p:nvSpPr>
          <p:cNvPr id="40" name="TextBox 39">
            <a:extLst>
              <a:ext uri="{FF2B5EF4-FFF2-40B4-BE49-F238E27FC236}">
                <a16:creationId xmlns:a16="http://schemas.microsoft.com/office/drawing/2014/main" id="{ECCD41DA-D906-564B-A5AB-501ACBF8E93C}"/>
              </a:ext>
            </a:extLst>
          </p:cNvPr>
          <p:cNvSpPr txBox="1"/>
          <p:nvPr/>
        </p:nvSpPr>
        <p:spPr>
          <a:xfrm>
            <a:off x="3749689" y="3981504"/>
            <a:ext cx="1534519" cy="923330"/>
          </a:xfrm>
          <a:prstGeom prst="rect">
            <a:avLst/>
          </a:prstGeom>
          <a:noFill/>
        </p:spPr>
        <p:txBody>
          <a:bodyPr wrap="square" rtlCol="0">
            <a:spAutoFit/>
          </a:bodyPr>
          <a:lstStyle/>
          <a:p>
            <a:r>
              <a:rPr lang="en-US" dirty="0"/>
              <a:t>Consent &amp; confidentiality important</a:t>
            </a:r>
          </a:p>
        </p:txBody>
      </p:sp>
      <p:sp>
        <p:nvSpPr>
          <p:cNvPr id="41" name="TextBox 40">
            <a:extLst>
              <a:ext uri="{FF2B5EF4-FFF2-40B4-BE49-F238E27FC236}">
                <a16:creationId xmlns:a16="http://schemas.microsoft.com/office/drawing/2014/main" id="{0B5AEECD-78A3-4B46-9383-B7A45C9C05FE}"/>
              </a:ext>
            </a:extLst>
          </p:cNvPr>
          <p:cNvSpPr txBox="1"/>
          <p:nvPr/>
        </p:nvSpPr>
        <p:spPr>
          <a:xfrm>
            <a:off x="5595462" y="3493171"/>
            <a:ext cx="1534519" cy="646331"/>
          </a:xfrm>
          <a:prstGeom prst="rect">
            <a:avLst/>
          </a:prstGeom>
          <a:noFill/>
        </p:spPr>
        <p:txBody>
          <a:bodyPr wrap="square" rtlCol="0">
            <a:spAutoFit/>
          </a:bodyPr>
          <a:lstStyle/>
          <a:p>
            <a:r>
              <a:rPr lang="en-US" dirty="0"/>
              <a:t>1</a:t>
            </a:r>
            <a:r>
              <a:rPr lang="en-US" baseline="30000" dirty="0"/>
              <a:t>st</a:t>
            </a:r>
            <a:r>
              <a:rPr lang="en-US" dirty="0"/>
              <a:t> port of call or 2</a:t>
            </a:r>
            <a:r>
              <a:rPr lang="en-US" baseline="30000" dirty="0"/>
              <a:t>nd</a:t>
            </a:r>
            <a:r>
              <a:rPr lang="en-US" dirty="0"/>
              <a:t> opinion</a:t>
            </a:r>
          </a:p>
        </p:txBody>
      </p:sp>
      <p:sp>
        <p:nvSpPr>
          <p:cNvPr id="42" name="TextBox 41">
            <a:extLst>
              <a:ext uri="{FF2B5EF4-FFF2-40B4-BE49-F238E27FC236}">
                <a16:creationId xmlns:a16="http://schemas.microsoft.com/office/drawing/2014/main" id="{30C11F34-606C-AB47-9C65-80DC5497ED79}"/>
              </a:ext>
            </a:extLst>
          </p:cNvPr>
          <p:cNvSpPr txBox="1"/>
          <p:nvPr/>
        </p:nvSpPr>
        <p:spPr>
          <a:xfrm>
            <a:off x="3969075" y="2789328"/>
            <a:ext cx="1855652" cy="923330"/>
          </a:xfrm>
          <a:prstGeom prst="rect">
            <a:avLst/>
          </a:prstGeom>
          <a:noFill/>
        </p:spPr>
        <p:txBody>
          <a:bodyPr wrap="square" rtlCol="0">
            <a:spAutoFit/>
          </a:bodyPr>
          <a:lstStyle/>
          <a:p>
            <a:r>
              <a:rPr lang="en-US" dirty="0"/>
              <a:t>Safeguard – may prevent A&amp;E admissions</a:t>
            </a:r>
          </a:p>
        </p:txBody>
      </p:sp>
      <p:sp>
        <p:nvSpPr>
          <p:cNvPr id="43" name="TextBox 42">
            <a:extLst>
              <a:ext uri="{FF2B5EF4-FFF2-40B4-BE49-F238E27FC236}">
                <a16:creationId xmlns:a16="http://schemas.microsoft.com/office/drawing/2014/main" id="{F6889C17-834B-4D42-8CCD-DDFFD97E707F}"/>
              </a:ext>
            </a:extLst>
          </p:cNvPr>
          <p:cNvSpPr txBox="1"/>
          <p:nvPr/>
        </p:nvSpPr>
        <p:spPr>
          <a:xfrm>
            <a:off x="5995616" y="2658016"/>
            <a:ext cx="1632621" cy="646331"/>
          </a:xfrm>
          <a:prstGeom prst="rect">
            <a:avLst/>
          </a:prstGeom>
          <a:noFill/>
        </p:spPr>
        <p:txBody>
          <a:bodyPr wrap="square" rtlCol="0">
            <a:spAutoFit/>
          </a:bodyPr>
          <a:lstStyle/>
          <a:p>
            <a:r>
              <a:rPr lang="en-US" dirty="0"/>
              <a:t>Collaborative service</a:t>
            </a:r>
          </a:p>
        </p:txBody>
      </p:sp>
      <p:cxnSp>
        <p:nvCxnSpPr>
          <p:cNvPr id="58" name="Straight Connector 57">
            <a:extLst>
              <a:ext uri="{FF2B5EF4-FFF2-40B4-BE49-F238E27FC236}">
                <a16:creationId xmlns:a16="http://schemas.microsoft.com/office/drawing/2014/main" id="{BC8CF3C0-F0D3-CA4F-B814-CAB1D26899BE}"/>
              </a:ext>
            </a:extLst>
          </p:cNvPr>
          <p:cNvCxnSpPr>
            <a:cxnSpLocks/>
          </p:cNvCxnSpPr>
          <p:nvPr/>
        </p:nvCxnSpPr>
        <p:spPr>
          <a:xfrm>
            <a:off x="7325268" y="1029390"/>
            <a:ext cx="480586" cy="3460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A6969DF-79DC-564F-8078-069F61AEB773}"/>
              </a:ext>
            </a:extLst>
          </p:cNvPr>
          <p:cNvCxnSpPr>
            <a:cxnSpLocks/>
            <a:endCxn id="25" idx="0"/>
          </p:cNvCxnSpPr>
          <p:nvPr/>
        </p:nvCxnSpPr>
        <p:spPr>
          <a:xfrm flipV="1">
            <a:off x="7080105" y="1751302"/>
            <a:ext cx="508987" cy="16658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52A337D-9918-8249-B5CE-3828517E3635}"/>
              </a:ext>
            </a:extLst>
          </p:cNvPr>
          <p:cNvCxnSpPr>
            <a:cxnSpLocks/>
          </p:cNvCxnSpPr>
          <p:nvPr/>
        </p:nvCxnSpPr>
        <p:spPr>
          <a:xfrm flipH="1">
            <a:off x="8606218" y="1043133"/>
            <a:ext cx="186951" cy="15095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0294457-8913-F74D-AA37-559509E878E4}"/>
              </a:ext>
            </a:extLst>
          </p:cNvPr>
          <p:cNvCxnSpPr>
            <a:cxnSpLocks/>
          </p:cNvCxnSpPr>
          <p:nvPr/>
        </p:nvCxnSpPr>
        <p:spPr>
          <a:xfrm>
            <a:off x="9171634" y="1543763"/>
            <a:ext cx="382437" cy="5339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A57DC45-18E1-F243-BA77-26F21600644A}"/>
              </a:ext>
            </a:extLst>
          </p:cNvPr>
          <p:cNvCxnSpPr>
            <a:cxnSpLocks/>
          </p:cNvCxnSpPr>
          <p:nvPr/>
        </p:nvCxnSpPr>
        <p:spPr>
          <a:xfrm>
            <a:off x="8944320" y="2155881"/>
            <a:ext cx="859697" cy="7725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F8411D7-1D5C-604F-9C05-D0BB846A4763}"/>
              </a:ext>
            </a:extLst>
          </p:cNvPr>
          <p:cNvCxnSpPr>
            <a:cxnSpLocks/>
          </p:cNvCxnSpPr>
          <p:nvPr/>
        </p:nvCxnSpPr>
        <p:spPr>
          <a:xfrm>
            <a:off x="11176997" y="5384565"/>
            <a:ext cx="17883" cy="30716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AE7361E-084C-6348-AC0D-5A2D7ACA1BB6}"/>
              </a:ext>
            </a:extLst>
          </p:cNvPr>
          <p:cNvCxnSpPr>
            <a:cxnSpLocks/>
            <a:stCxn id="28" idx="0"/>
          </p:cNvCxnSpPr>
          <p:nvPr/>
        </p:nvCxnSpPr>
        <p:spPr>
          <a:xfrm flipH="1" flipV="1">
            <a:off x="5061141" y="4799636"/>
            <a:ext cx="301248" cy="7314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010BEB69-9118-EA4B-A0F9-0DB0C612BC39}"/>
              </a:ext>
            </a:extLst>
          </p:cNvPr>
          <p:cNvSpPr txBox="1"/>
          <p:nvPr/>
        </p:nvSpPr>
        <p:spPr>
          <a:xfrm>
            <a:off x="7330700" y="2916050"/>
            <a:ext cx="2346298" cy="1692771"/>
          </a:xfrm>
          <a:prstGeom prst="rect">
            <a:avLst/>
          </a:prstGeom>
          <a:noFill/>
        </p:spPr>
        <p:txBody>
          <a:bodyPr wrap="square" rtlCol="0">
            <a:spAutoFit/>
          </a:bodyPr>
          <a:lstStyle/>
          <a:p>
            <a:pPr algn="ctr"/>
            <a:r>
              <a:rPr lang="en-US" sz="2400" b="1" dirty="0"/>
              <a:t>Helpline</a:t>
            </a:r>
          </a:p>
          <a:p>
            <a:pPr algn="ctr"/>
            <a:r>
              <a:rPr lang="en-US" sz="2400" b="1" dirty="0"/>
              <a:t>Expectations &amp; Perceptions</a:t>
            </a:r>
            <a:br>
              <a:rPr lang="en-US" sz="2400" b="1" dirty="0"/>
            </a:br>
            <a:r>
              <a:rPr lang="en-US" sz="1400" b="1" dirty="0"/>
              <a:t>3 key themes</a:t>
            </a:r>
          </a:p>
          <a:p>
            <a:endParaRPr lang="en-US" dirty="0"/>
          </a:p>
        </p:txBody>
      </p:sp>
    </p:spTree>
    <p:extLst>
      <p:ext uri="{BB962C8B-B14F-4D97-AF65-F5344CB8AC3E}">
        <p14:creationId xmlns:p14="http://schemas.microsoft.com/office/powerpoint/2010/main" val="1613913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A2BF7E-8B01-D241-8153-1D493C8EA04E}"/>
              </a:ext>
            </a:extLst>
          </p:cNvPr>
          <p:cNvSpPr>
            <a:spLocks noGrp="1"/>
          </p:cNvSpPr>
          <p:nvPr>
            <p:ph type="title"/>
          </p:nvPr>
        </p:nvSpPr>
        <p:spPr>
          <a:xfrm>
            <a:off x="872963" y="254499"/>
            <a:ext cx="10905066" cy="1135737"/>
          </a:xfrm>
        </p:spPr>
        <p:txBody>
          <a:bodyPr>
            <a:normAutofit/>
          </a:bodyPr>
          <a:lstStyle/>
          <a:p>
            <a:r>
              <a:rPr lang="en-US" sz="4000" b="1" u="sng" dirty="0"/>
              <a:t>DISCUSSION &amp; FUTURE</a:t>
            </a:r>
            <a:endParaRPr lang="en-US" sz="4000" dirty="0"/>
          </a:p>
        </p:txBody>
      </p:sp>
      <p:sp>
        <p:nvSpPr>
          <p:cNvPr id="3" name="Content Placeholder 2">
            <a:extLst>
              <a:ext uri="{FF2B5EF4-FFF2-40B4-BE49-F238E27FC236}">
                <a16:creationId xmlns:a16="http://schemas.microsoft.com/office/drawing/2014/main" id="{2A3BCE05-5240-E54B-86F5-9F810B106831}"/>
              </a:ext>
            </a:extLst>
          </p:cNvPr>
          <p:cNvSpPr>
            <a:spLocks noGrp="1"/>
          </p:cNvSpPr>
          <p:nvPr>
            <p:ph idx="1"/>
          </p:nvPr>
        </p:nvSpPr>
        <p:spPr>
          <a:xfrm>
            <a:off x="897347" y="1274324"/>
            <a:ext cx="10304949" cy="4393982"/>
          </a:xfrm>
        </p:spPr>
        <p:txBody>
          <a:bodyPr>
            <a:noAutofit/>
          </a:bodyPr>
          <a:lstStyle/>
          <a:p>
            <a:pPr marL="0" indent="0">
              <a:buNone/>
            </a:pPr>
            <a:r>
              <a:rPr lang="en-US" sz="2000" dirty="0"/>
              <a:t>In line with the findings of Williams et al,</a:t>
            </a:r>
            <a:r>
              <a:rPr lang="en-US" sz="2000" baseline="30000" dirty="0"/>
              <a:t>3</a:t>
            </a:r>
            <a:r>
              <a:rPr lang="en-US" sz="2000" dirty="0"/>
              <a:t> a medicines helpline is perceived to be a valuable specialist service for medicines-related questions, if it is: well-advertised, easily accessible, and timely, reassuring responses are received. </a:t>
            </a:r>
            <a:br>
              <a:rPr lang="en-US" sz="2000" dirty="0"/>
            </a:br>
            <a:endParaRPr lang="en-US" sz="2000" dirty="0"/>
          </a:p>
          <a:p>
            <a:pPr marL="0" indent="0">
              <a:buNone/>
            </a:pPr>
            <a:r>
              <a:rPr lang="en-US" sz="2000" dirty="0"/>
              <a:t>We are looking to improve the advertisement of our patient helpline via various methods in both secondary care and primary care locations, and public spaces, as well as updating our business card in accordance with comments from participants.</a:t>
            </a:r>
          </a:p>
          <a:p>
            <a:pPr>
              <a:buFont typeface="Wingdings" pitchFamily="2" charset="2"/>
              <a:buChar char="Ø"/>
            </a:pPr>
            <a:r>
              <a:rPr lang="en-US" sz="2000" dirty="0"/>
              <a:t> We will review numbers of patient enquiries in 6-12 months and hope to see an increase.</a:t>
            </a:r>
          </a:p>
          <a:p>
            <a:pPr marL="0" indent="0">
              <a:buNone/>
            </a:pPr>
            <a:endParaRPr lang="en-US" sz="2000" dirty="0"/>
          </a:p>
          <a:p>
            <a:pPr marL="0" indent="0">
              <a:buNone/>
            </a:pPr>
            <a:r>
              <a:rPr lang="en-US" sz="2000" dirty="0"/>
              <a:t>We will strive to ensure we have a patient-friendly, reassuring manner and use language that is easy for patients to understand both over the phone and in written responses.</a:t>
            </a:r>
            <a:br>
              <a:rPr lang="en-US" sz="2000" dirty="0"/>
            </a:br>
            <a:endParaRPr lang="en-US" sz="2000" dirty="0"/>
          </a:p>
          <a:p>
            <a:pPr marL="0" indent="0">
              <a:buNone/>
            </a:pPr>
            <a:r>
              <a:rPr lang="en-US" sz="2000" dirty="0"/>
              <a:t>We have reviewed and extended our helpline opening times in line with comments on accessibility and timeliness of responses and will continue to deal with queries as promptly as possible, giving appropriate timelines where necessary.</a:t>
            </a:r>
          </a:p>
        </p:txBody>
      </p:sp>
      <p:sp>
        <p:nvSpPr>
          <p:cNvPr id="30" name="Rectangle 29">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Rectangle 35">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5F4E4DF2-E772-A842-ABB7-7C7A2A3456F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84955" y="159340"/>
            <a:ext cx="1624779" cy="818996"/>
          </a:xfrm>
          <a:prstGeom prst="rect">
            <a:avLst/>
          </a:prstGeom>
          <a:noFill/>
        </p:spPr>
      </p:pic>
      <p:sp>
        <p:nvSpPr>
          <p:cNvPr id="6" name="TextBox 5">
            <a:extLst>
              <a:ext uri="{FF2B5EF4-FFF2-40B4-BE49-F238E27FC236}">
                <a16:creationId xmlns:a16="http://schemas.microsoft.com/office/drawing/2014/main" id="{60325CF9-0A84-994E-A8FE-E9FA270569F7}"/>
              </a:ext>
            </a:extLst>
          </p:cNvPr>
          <p:cNvSpPr txBox="1"/>
          <p:nvPr/>
        </p:nvSpPr>
        <p:spPr>
          <a:xfrm>
            <a:off x="71856" y="6126764"/>
            <a:ext cx="11864652" cy="723275"/>
          </a:xfrm>
          <a:prstGeom prst="rect">
            <a:avLst/>
          </a:prstGeom>
          <a:noFill/>
        </p:spPr>
        <p:txBody>
          <a:bodyPr wrap="square" rtlCol="0">
            <a:spAutoFit/>
          </a:bodyPr>
          <a:lstStyle/>
          <a:p>
            <a:pPr lvl="0">
              <a:spcAft>
                <a:spcPts val="600"/>
              </a:spcAft>
            </a:pPr>
            <a:r>
              <a:rPr lang="en-GB" sz="1200" dirty="0"/>
              <a:t>References:</a:t>
            </a:r>
          </a:p>
          <a:p>
            <a:pPr marL="342900" indent="-342900">
              <a:spcAft>
                <a:spcPts val="600"/>
              </a:spcAft>
              <a:buFont typeface="+mj-lt"/>
              <a:buAutoNum type="arabicPeriod" startAt="3"/>
            </a:pPr>
            <a:r>
              <a:rPr lang="en-US" sz="1200" dirty="0"/>
              <a:t>Williams M, Jordan A, Scott J, Jones MD. Service users’ experiences of contacting NHS patient medicines helpline services: a qualitative study. BMJ Open 2020 [online]; 10: e036326. </a:t>
            </a:r>
            <a:r>
              <a:rPr lang="en-US" sz="1200" dirty="0" err="1"/>
              <a:t>doi</a:t>
            </a:r>
            <a:r>
              <a:rPr lang="en-US" sz="1200" dirty="0"/>
              <a:t>: 10.1136/bmjopen-2019-036326 (accessed 6 July 2020).</a:t>
            </a:r>
          </a:p>
        </p:txBody>
      </p:sp>
    </p:spTree>
    <p:extLst>
      <p:ext uri="{BB962C8B-B14F-4D97-AF65-F5344CB8AC3E}">
        <p14:creationId xmlns:p14="http://schemas.microsoft.com/office/powerpoint/2010/main" val="1529004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769</Words>
  <Application>Microsoft Office PowerPoint</Application>
  <PresentationFormat>Widescreen</PresentationFormat>
  <Paragraphs>68</Paragraphs>
  <Slides>5</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Wingdings</vt:lpstr>
      <vt:lpstr>Office Theme</vt:lpstr>
      <vt:lpstr>     Expectations and Perceptions of a Medicines Helpline Service:  What do Patients Want? </vt:lpstr>
      <vt:lpstr>BACKGROUND</vt:lpstr>
      <vt:lpstr>METHOD</vt:lpstr>
      <vt:lpstr>RESULTS</vt:lpstr>
      <vt:lpstr>DISCUSSION &amp;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Expectations and Perceptions of a Medicines Helpline Service:  What do Patients Want?</dc:title>
  <dc:creator>Sophie Carter [hc14slc]</dc:creator>
  <cp:lastModifiedBy>King, Paula</cp:lastModifiedBy>
  <cp:revision>18</cp:revision>
  <dcterms:created xsi:type="dcterms:W3CDTF">2020-08-24T07:19:51Z</dcterms:created>
  <dcterms:modified xsi:type="dcterms:W3CDTF">2020-08-25T09:31:57Z</dcterms:modified>
</cp:coreProperties>
</file>