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7D2891-5198-1E07-5C6B-F7FA46485A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8DD11F-4281-740C-86B3-01EB3BC142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013A7E-44EE-7334-9DE2-452E9C545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DBC1-29D4-479E-A826-248C9A8BF0A6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7EB8FD-B61A-DACE-A504-29011DF2B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38A295-E366-19DC-CBBC-5CA176344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49EA-B8E0-4E8E-BC7C-F17E9C69D9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0866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77A17-F419-C262-489D-467A1ED76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145506-4BCD-3E4D-C90B-0380467561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3FADD1-D4C8-F268-AA01-1D57EA4EC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DBC1-29D4-479E-A826-248C9A8BF0A6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3AE8F0-008A-61AE-C621-B510D6716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9FCFCE-0B33-B2C5-3ADB-A96D2E824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49EA-B8E0-4E8E-BC7C-F17E9C69D9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2464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D1DACF3-34BB-5A9B-1DDC-9946ADEC7F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CBDAF4-F48A-A53D-E99B-BADA58DD02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C824C2-BD48-12EC-CC1C-450B54AF4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DBC1-29D4-479E-A826-248C9A8BF0A6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8FD846-EAA5-B229-CFC7-93B8A0497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D54AF8-5B23-7AED-7C58-5B64C307B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49EA-B8E0-4E8E-BC7C-F17E9C69D9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973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0C430-C9BB-C3DA-B114-DB0AE2BC5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158521-3321-4A28-E718-A46A173BD9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CAACA7-AD71-4FD9-EAF5-44C0D3399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DBC1-29D4-479E-A826-248C9A8BF0A6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FAFF40-8C62-4BBF-9C2B-A54895354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4E751A-A59E-C957-4754-E45A67E1B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49EA-B8E0-4E8E-BC7C-F17E9C69D9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7034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5522F-7C96-6D59-F664-D6BB0A361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E19E42-66A4-409A-31B0-2F35C22560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628E27-3FE4-21D0-43EF-7EE9E60F1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DBC1-29D4-479E-A826-248C9A8BF0A6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26C2F5-6A9B-828A-D51F-7B4861EA7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9E0CEB-F10E-8CCE-245E-88A68DE7C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49EA-B8E0-4E8E-BC7C-F17E9C69D9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4225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1A008B-3F61-6AD3-B134-0B4F64A96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C7DB10-708D-DA17-7AE4-0E6218E546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66D5D1-E356-D361-AABE-3057B12F4B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5B9155-4FAE-3EA3-9F4E-7A1F1D4E4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DBC1-29D4-479E-A826-248C9A8BF0A6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A00753-6541-BC6E-D4CF-11E798225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76F70D-E0F0-416D-688F-32A6BF21C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49EA-B8E0-4E8E-BC7C-F17E9C69D9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9889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5E4F5-19E5-7D13-6C5D-4F7D5E890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640691-403D-86FF-C37F-0EA704FA21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C42D4D-E81D-F27B-CABB-F3E98B121F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503B18-4863-F38A-C607-6BA9575BD3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E32089-680D-4B1B-41F0-36C4AD9FB7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A01D25-274E-1418-A4C2-1FFF693D6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DBC1-29D4-479E-A826-248C9A8BF0A6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28C826A-D0B1-4E3F-28B2-25618556E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D61322-579D-40A5-370A-B9A569AB8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49EA-B8E0-4E8E-BC7C-F17E9C69D9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9693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C146AA-8A19-3ED2-F50C-E63B0D67C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88CCF0-DABD-ACA6-C3E8-B68B0FCC3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DBC1-29D4-479E-A826-248C9A8BF0A6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12EB4B-A91A-7D84-4F96-F9C54FE85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613DB2-95F0-F7C6-5AFD-39CB4B830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49EA-B8E0-4E8E-BC7C-F17E9C69D9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4625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DD7CE8-F137-54B3-42CA-31F80C54E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DBC1-29D4-479E-A826-248C9A8BF0A6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E35E7D-5DBB-EC0F-3F50-1C29E3883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1912C4-3D25-A9A5-37B6-F3F2AE1E7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49EA-B8E0-4E8E-BC7C-F17E9C69D9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2161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96C88-5932-CC4E-0264-DACABE6AF2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6D0079-722D-9392-2B0F-873AB5B93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43C662-ACBE-C855-E76D-F7A1284405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3582B5-22FC-404B-93A0-744165A63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DBC1-29D4-479E-A826-248C9A8BF0A6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D812A7-9F79-41B2-2090-7676B7E4D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A07352-F79E-A32D-5430-A062251E6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49EA-B8E0-4E8E-BC7C-F17E9C69D9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7632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757700-03A7-F50C-0E4D-F911C5FCBE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83C6249-08CD-C24E-3578-D1D861EC1D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AF9CE8-3F73-810D-3A90-8D8DD778F3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1B460D-6BC0-3D98-4BBE-B648580E6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DBC1-29D4-479E-A826-248C9A8BF0A6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CCD87B-321D-C579-EF58-BF1141F12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AD18F5-740E-5D0A-80AA-1505AED0F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549EA-B8E0-4E8E-BC7C-F17E9C69D9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9153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5CF781-905A-4EA6-5376-8E48FD050E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76F58A-002B-28C1-E590-5A923AE616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FB95BF-7CA2-BE07-06EA-6B503F683E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F5DBC1-29D4-479E-A826-248C9A8BF0A6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9182C8-0502-68CD-8501-362598A411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1D3026-17A7-712C-768D-B4FA2588D4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0549EA-B8E0-4E8E-BC7C-F17E9C69D9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4886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A3C89F8-0D2F-47FF-B903-15124826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81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814D194-E2AF-72CF-C80B-EFEAE1C134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80430" y="583345"/>
            <a:ext cx="7160357" cy="2471979"/>
          </a:xfrm>
        </p:spPr>
        <p:txBody>
          <a:bodyPr anchor="t">
            <a:normAutofit fontScale="90000"/>
          </a:bodyPr>
          <a:lstStyle/>
          <a:p>
            <a:pPr algn="r"/>
            <a:r>
              <a:rPr lang="en-GB" sz="5000" b="1" kern="0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UKMi Active Learning from Events and Risk Tracking (ALERT)</a:t>
            </a:r>
            <a:br>
              <a:rPr lang="en-GB" sz="5000" b="1" kern="0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GB" sz="5000" dirty="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B92635-5439-6979-729A-8E380E8BC4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8228" y="5972174"/>
            <a:ext cx="8578699" cy="504825"/>
          </a:xfrm>
        </p:spPr>
        <p:txBody>
          <a:bodyPr>
            <a:normAutofit/>
          </a:bodyPr>
          <a:lstStyle/>
          <a:p>
            <a:pPr algn="l"/>
            <a:r>
              <a:rPr lang="en-US" sz="2000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Q2: April to June 2025</a:t>
            </a:r>
            <a:endParaRPr lang="en-GB" sz="2000" b="1" dirty="0">
              <a:solidFill>
                <a:srgbClr val="FFFFFF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GB" sz="2000" dirty="0">
              <a:solidFill>
                <a:srgbClr val="FFFFFF"/>
              </a:solidFill>
            </a:endParaRPr>
          </a:p>
        </p:txBody>
      </p:sp>
      <p:sp>
        <p:nvSpPr>
          <p:cNvPr id="10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4359" y="583345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33139" y="8126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58819" y="1037066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56114" y="3503032"/>
            <a:ext cx="0" cy="334609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36425" y="5636680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0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45175" y="6096759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2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54288" y="6238029"/>
            <a:ext cx="9575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pic>
        <p:nvPicPr>
          <p:cNvPr id="2050" name="Picture 2" descr="Image result for Image to represent Reporting Today, Preventing Tomorrow.">
            <a:extLst>
              <a:ext uri="{FF2B5EF4-FFF2-40B4-BE49-F238E27FC236}">
                <a16:creationId xmlns:a16="http://schemas.microsoft.com/office/drawing/2014/main" id="{A64293AE-5EAB-021D-7E8F-A9FB11FB67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891" y="3055324"/>
            <a:ext cx="3753654" cy="2735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B255F88-AEF6-241F-FF0C-4E3BAA46032D}"/>
              </a:ext>
            </a:extLst>
          </p:cNvPr>
          <p:cNvSpPr txBox="1"/>
          <p:nvPr/>
        </p:nvSpPr>
        <p:spPr>
          <a:xfrm>
            <a:off x="5454502" y="4082902"/>
            <a:ext cx="579067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chemeClr val="bg1"/>
                </a:solidFill>
              </a:rPr>
              <a:t>‘Reporting Today, Preventing Tomorrow’</a:t>
            </a:r>
          </a:p>
        </p:txBody>
      </p:sp>
    </p:spTree>
    <p:extLst>
      <p:ext uri="{BB962C8B-B14F-4D97-AF65-F5344CB8AC3E}">
        <p14:creationId xmlns:p14="http://schemas.microsoft.com/office/powerpoint/2010/main" val="3596669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4F24B-BFE6-46E3-CB52-E998F599C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 findings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B719596-4D5B-1BA9-EBA3-BC869158AC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0861410"/>
              </p:ext>
            </p:extLst>
          </p:nvPr>
        </p:nvGraphicFramePr>
        <p:xfrm>
          <a:off x="1063256" y="1499191"/>
          <a:ext cx="10430540" cy="47469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24018">
                  <a:extLst>
                    <a:ext uri="{9D8B030D-6E8A-4147-A177-3AD203B41FA5}">
                      <a16:colId xmlns:a16="http://schemas.microsoft.com/office/drawing/2014/main" val="693903133"/>
                    </a:ext>
                  </a:extLst>
                </a:gridCol>
                <a:gridCol w="5606522">
                  <a:extLst>
                    <a:ext uri="{9D8B030D-6E8A-4147-A177-3AD203B41FA5}">
                      <a16:colId xmlns:a16="http://schemas.microsoft.com/office/drawing/2014/main" val="762635705"/>
                    </a:ext>
                  </a:extLst>
                </a:gridCol>
              </a:tblGrid>
              <a:tr h="1203596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dirty="0">
                          <a:effectLst/>
                        </a:rPr>
                        <a:t>Reports</a:t>
                      </a:r>
                      <a:endParaRPr lang="en-GB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3902778"/>
                  </a:ext>
                </a:extLst>
              </a:tr>
              <a:tr h="11223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dirty="0">
                          <a:effectLst/>
                        </a:rPr>
                        <a:t>Total number of enquiry incidents since January 2005: 1123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dirty="0">
                          <a:effectLst/>
                        </a:rPr>
                        <a:t>(rolling total for 2025: 22)</a:t>
                      </a:r>
                      <a:endParaRPr lang="en-GB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dirty="0">
                          <a:effectLst/>
                        </a:rPr>
                        <a:t>Total number of publication incidents since April 2013: 22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dirty="0">
                          <a:effectLst/>
                        </a:rPr>
                        <a:t>(rolling total for 2025: 2)</a:t>
                      </a:r>
                      <a:endParaRPr lang="en-GB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095851"/>
                  </a:ext>
                </a:extLst>
              </a:tr>
              <a:tr h="5446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dirty="0">
                          <a:solidFill>
                            <a:schemeClr val="tx1"/>
                          </a:solidFill>
                          <a:effectLst/>
                        </a:rPr>
                        <a:t>Enquiries</a:t>
                      </a:r>
                      <a:endParaRPr lang="en-GB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1" dirty="0">
                          <a:effectLst/>
                        </a:rPr>
                        <a:t>Publications/Pro-active work</a:t>
                      </a:r>
                      <a:endParaRPr lang="en-GB" sz="2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3444961"/>
                  </a:ext>
                </a:extLst>
              </a:tr>
              <a:tr h="5446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dirty="0">
                          <a:effectLst/>
                        </a:rPr>
                        <a:t>Number for this period: 16</a:t>
                      </a:r>
                      <a:endParaRPr lang="en-GB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dirty="0">
                          <a:effectLst/>
                        </a:rPr>
                        <a:t>Number for this period: 1</a:t>
                      </a:r>
                      <a:endParaRPr lang="en-GB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7317272"/>
                  </a:ext>
                </a:extLst>
              </a:tr>
              <a:tr h="5446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dirty="0">
                          <a:effectLst/>
                        </a:rPr>
                        <a:t>Number of errors: 8</a:t>
                      </a:r>
                      <a:endParaRPr lang="en-GB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dirty="0">
                          <a:effectLst/>
                        </a:rPr>
                        <a:t>Number of errors: 1</a:t>
                      </a:r>
                      <a:endParaRPr lang="en-GB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0803696"/>
                  </a:ext>
                </a:extLst>
              </a:tr>
              <a:tr h="5446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dirty="0">
                          <a:effectLst/>
                        </a:rPr>
                        <a:t>Number of near misses: 8</a:t>
                      </a:r>
                      <a:endParaRPr lang="en-GB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dirty="0">
                          <a:effectLst/>
                        </a:rPr>
                        <a:t>Number of near misses: 0</a:t>
                      </a:r>
                      <a:endParaRPr lang="en-GB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67395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640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52FBC5-FE2C-78B1-B571-86CE21AB1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072" y="1289765"/>
            <a:ext cx="3651101" cy="4270963"/>
          </a:xfrm>
        </p:spPr>
        <p:txBody>
          <a:bodyPr anchor="ctr">
            <a:normAutofit/>
          </a:bodyPr>
          <a:lstStyle/>
          <a:p>
            <a:pPr algn="ctr"/>
            <a:r>
              <a:rPr lang="en-GB" sz="5200">
                <a:solidFill>
                  <a:srgbClr val="FFFFFF"/>
                </a:solidFill>
              </a:rPr>
              <a:t>Contributing factors</a:t>
            </a:r>
          </a:p>
        </p:txBody>
      </p:sp>
      <p:sp>
        <p:nvSpPr>
          <p:cNvPr id="12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17DA0-D481-537E-D7CA-B197E27E38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anchor="ctr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200" dirty="0">
                <a:solidFill>
                  <a:schemeClr val="tx1">
                    <a:alpha val="80000"/>
                  </a:schemeClr>
                </a:solidFill>
              </a:rPr>
              <a:t>Documentation problems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dirty="0">
                <a:solidFill>
                  <a:schemeClr val="tx1">
                    <a:alpha val="80000"/>
                  </a:schemeClr>
                </a:solidFill>
              </a:rPr>
              <a:t>Other:</a:t>
            </a: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GB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Resource unclear</a:t>
            </a:r>
            <a:endParaRPr lang="en-GB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GB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Manufacturer changed information after response sent</a:t>
            </a:r>
            <a:endParaRPr lang="en-GB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GB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Level of understanding of enquirer</a:t>
            </a:r>
            <a:endParaRPr lang="en-GB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GB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Manufacturer not identifying PEG and macrogol are the same thing</a:t>
            </a:r>
          </a:p>
          <a:p>
            <a:pPr marL="0" indent="0">
              <a:buNone/>
            </a:pPr>
            <a:endParaRPr lang="en-GB" sz="3200" dirty="0">
              <a:solidFill>
                <a:schemeClr val="tx1">
                  <a:alpha val="80000"/>
                </a:schemeClr>
              </a:solidFill>
            </a:endParaRPr>
          </a:p>
        </p:txBody>
      </p:sp>
      <p:sp>
        <p:nvSpPr>
          <p:cNvPr id="16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41280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001903B-7F60-31E2-3F5C-CF189EF7F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072" y="1289765"/>
            <a:ext cx="3651101" cy="4270963"/>
          </a:xfrm>
        </p:spPr>
        <p:txBody>
          <a:bodyPr anchor="ctr">
            <a:normAutofit/>
          </a:bodyPr>
          <a:lstStyle/>
          <a:p>
            <a:pPr algn="ctr"/>
            <a:r>
              <a:rPr lang="en-GB" sz="5600">
                <a:solidFill>
                  <a:srgbClr val="FFFFFF"/>
                </a:solidFill>
              </a:rPr>
              <a:t>Enquiry categories</a:t>
            </a:r>
          </a:p>
        </p:txBody>
      </p:sp>
      <p:sp>
        <p:nvSpPr>
          <p:cNvPr id="12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2DA7ED-FE1F-DE73-5AD3-2BFF9BD5F7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anchor="ctr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200" dirty="0">
                <a:latin typeface="Arial" panose="020B0604020202020204" pitchFamily="34" charset="0"/>
                <a:ea typeface="Times New Roman" panose="02020603050405020304" pitchFamily="18" charset="0"/>
              </a:rPr>
              <a:t>I</a:t>
            </a:r>
            <a:r>
              <a:rPr lang="en-GB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nteractions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dirty="0">
                <a:latin typeface="Arial" panose="020B0604020202020204" pitchFamily="34" charset="0"/>
                <a:ea typeface="Times New Roman" panose="02020603050405020304" pitchFamily="18" charset="0"/>
              </a:rPr>
              <a:t>P</a:t>
            </a:r>
            <a:r>
              <a:rPr lang="en-GB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harmaceutical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dirty="0">
                <a:latin typeface="Arial" panose="020B0604020202020204" pitchFamily="34" charset="0"/>
                <a:ea typeface="Times New Roman" panose="02020603050405020304" pitchFamily="18" charset="0"/>
              </a:rPr>
              <a:t>A</a:t>
            </a:r>
            <a:r>
              <a:rPr lang="en-GB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dministration or dosage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dirty="0">
                <a:latin typeface="Arial" panose="020B0604020202020204" pitchFamily="34" charset="0"/>
                <a:ea typeface="Times New Roman" panose="02020603050405020304" pitchFamily="18" charset="0"/>
              </a:rPr>
              <a:t>C</a:t>
            </a:r>
            <a:r>
              <a:rPr lang="en-GB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omplementary medicine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dirty="0">
                <a:latin typeface="Arial" panose="020B0604020202020204" pitchFamily="34" charset="0"/>
                <a:ea typeface="Times New Roman" panose="02020603050405020304" pitchFamily="18" charset="0"/>
              </a:rPr>
              <a:t>C</a:t>
            </a:r>
            <a:r>
              <a:rPr lang="en-GB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hoice of therapy or indication or contraindications</a:t>
            </a:r>
            <a:endParaRPr lang="en-GB" sz="3200" dirty="0">
              <a:solidFill>
                <a:schemeClr val="tx1">
                  <a:alpha val="80000"/>
                </a:schemeClr>
              </a:solidFill>
            </a:endParaRPr>
          </a:p>
        </p:txBody>
      </p:sp>
      <p:sp>
        <p:nvSpPr>
          <p:cNvPr id="16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38026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29209B-DC61-31FF-D7CF-ED007F47B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072" y="1289765"/>
            <a:ext cx="3651101" cy="4270963"/>
          </a:xfrm>
        </p:spPr>
        <p:txBody>
          <a:bodyPr anchor="ctr">
            <a:normAutofit/>
          </a:bodyPr>
          <a:lstStyle/>
          <a:p>
            <a:pPr algn="ctr"/>
            <a:r>
              <a:rPr lang="en-GB" sz="3500">
                <a:solidFill>
                  <a:srgbClr val="FFFFFF"/>
                </a:solidFill>
              </a:rPr>
              <a:t>QRMG recommendations</a:t>
            </a:r>
          </a:p>
        </p:txBody>
      </p:sp>
      <p:sp>
        <p:nvSpPr>
          <p:cNvPr id="12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9564B9-AA79-33DE-5B5D-7B20464E88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anchor="ctr">
            <a:normAutofit/>
          </a:bodyPr>
          <a:lstStyle/>
          <a:p>
            <a:pPr>
              <a:lnSpc>
                <a:spcPct val="115000"/>
              </a:lnSpc>
            </a:pPr>
            <a:r>
              <a:rPr lang="en-GB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Take care with patient identifiable information. </a:t>
            </a:r>
            <a:r>
              <a:rPr lang="en-GB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Only record what you need. Try to record it directly into the correct field of MiDatabank; this avoids the possibility of it being left in the enquiry/answer fields.</a:t>
            </a:r>
            <a:endParaRPr lang="en-GB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When taking in enquiries by phone, </a:t>
            </a:r>
            <a:r>
              <a:rPr lang="en-GB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check all information </a:t>
            </a:r>
            <a:r>
              <a:rPr lang="en-GB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(patient, enquiry, enquirer) </a:t>
            </a:r>
            <a:r>
              <a:rPr lang="en-GB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by repeating it back to the enquirer.</a:t>
            </a:r>
            <a:endParaRPr lang="en-GB" sz="20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Check validity/elderliness of information in past enquiries</a:t>
            </a:r>
            <a:r>
              <a:rPr lang="en-GB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; referencing answers makes this easier and makes it less likely you will end up using out-of-date information by mistake.</a:t>
            </a:r>
            <a:endParaRPr lang="en-GB" sz="2000" dirty="0">
              <a:solidFill>
                <a:schemeClr val="tx1">
                  <a:alpha val="80000"/>
                </a:schemeClr>
              </a:solidFill>
              <a:highlight>
                <a:srgbClr val="FFFF00"/>
              </a:highlight>
            </a:endParaRPr>
          </a:p>
        </p:txBody>
      </p:sp>
      <p:sp>
        <p:nvSpPr>
          <p:cNvPr id="16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95114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F1FA17-6092-227B-022B-3C8E42A7EB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072" y="1289765"/>
            <a:ext cx="3651101" cy="4270963"/>
          </a:xfrm>
        </p:spPr>
        <p:txBody>
          <a:bodyPr anchor="ctr">
            <a:normAutofit/>
          </a:bodyPr>
          <a:lstStyle/>
          <a:p>
            <a:pPr algn="ctr"/>
            <a:r>
              <a:rPr lang="en-GB" sz="5600">
                <a:solidFill>
                  <a:srgbClr val="FFFFFF"/>
                </a:solidFill>
              </a:rPr>
              <a:t>Incident examples</a:t>
            </a:r>
          </a:p>
        </p:txBody>
      </p:sp>
      <p:sp>
        <p:nvSpPr>
          <p:cNvPr id="12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41641C-7C02-4681-D4EA-A325FB5B01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41245" y="145280"/>
            <a:ext cx="5444915" cy="6537532"/>
          </a:xfrm>
        </p:spPr>
        <p:txBody>
          <a:bodyPr anchor="ctr">
            <a:noAutofit/>
          </a:bodyPr>
          <a:lstStyle/>
          <a:p>
            <a:r>
              <a:rPr lang="en-GB" sz="1600" dirty="0">
                <a:solidFill>
                  <a:schemeClr val="tx1">
                    <a:alpha val="80000"/>
                  </a:schemeClr>
                </a:solidFill>
              </a:rPr>
              <a:t>Entering patient/enquirer identifiers in the incorrect section of MiDatabank or taking patient/enquirer identifiers down incorrectly (4 incidents).</a:t>
            </a:r>
          </a:p>
          <a:p>
            <a:r>
              <a:rPr lang="en-GB" sz="1600" dirty="0">
                <a:solidFill>
                  <a:schemeClr val="tx1">
                    <a:alpha val="80000"/>
                  </a:schemeClr>
                </a:solidFill>
              </a:rPr>
              <a:t>Mishearing imatinib as bumetanide.</a:t>
            </a:r>
          </a:p>
          <a:p>
            <a:r>
              <a:rPr lang="en-GB" sz="1600" dirty="0">
                <a:solidFill>
                  <a:schemeClr val="tx1">
                    <a:alpha val="80000"/>
                  </a:schemeClr>
                </a:solidFill>
              </a:rPr>
              <a:t>Delayed manufacturer’s advice changing the answer (2 incidents).</a:t>
            </a:r>
          </a:p>
          <a:p>
            <a:r>
              <a:rPr lang="en-GB" sz="1600" dirty="0">
                <a:solidFill>
                  <a:schemeClr val="tx1">
                    <a:alpha val="80000"/>
                  </a:schemeClr>
                </a:solidFill>
              </a:rPr>
              <a:t>Selecting the wrong product when doing an interactions search in Natural Medicines Database (3 incidents).</a:t>
            </a:r>
          </a:p>
          <a:p>
            <a:r>
              <a:rPr lang="en-GB" sz="1600" dirty="0">
                <a:solidFill>
                  <a:schemeClr val="tx1">
                    <a:alpha val="80000"/>
                  </a:schemeClr>
                </a:solidFill>
              </a:rPr>
              <a:t>Missing the information on Creon being porcine derived by only reading the excipient section in the SmPC.</a:t>
            </a:r>
          </a:p>
          <a:p>
            <a:r>
              <a:rPr lang="en-GB" sz="1600" dirty="0">
                <a:solidFill>
                  <a:schemeClr val="tx1">
                    <a:alpha val="80000"/>
                  </a:schemeClr>
                </a:solidFill>
              </a:rPr>
              <a:t>Copying from the </a:t>
            </a:r>
            <a:r>
              <a:rPr lang="en-GB" sz="1600" dirty="0" err="1">
                <a:solidFill>
                  <a:schemeClr val="tx1">
                    <a:alpha val="80000"/>
                  </a:schemeClr>
                </a:solidFill>
              </a:rPr>
              <a:t>Forceval</a:t>
            </a:r>
            <a:r>
              <a:rPr lang="en-GB" sz="1600" dirty="0">
                <a:solidFill>
                  <a:schemeClr val="tx1">
                    <a:alpha val="80000"/>
                  </a:schemeClr>
                </a:solidFill>
              </a:rPr>
              <a:t> SmPC and losing the ingredients format such that the incorrect amount of calcium was passed on.</a:t>
            </a:r>
          </a:p>
          <a:p>
            <a:r>
              <a:rPr lang="en-GB" sz="1600" dirty="0">
                <a:solidFill>
                  <a:schemeClr val="tx1">
                    <a:alpha val="80000"/>
                  </a:schemeClr>
                </a:solidFill>
              </a:rPr>
              <a:t>Not understanding that polyethylene glycol (PEG) was a broader term for macrogols for an allergy enquiry.</a:t>
            </a:r>
          </a:p>
          <a:p>
            <a:r>
              <a:rPr lang="en-GB" sz="1600" dirty="0">
                <a:solidFill>
                  <a:schemeClr val="tx1">
                    <a:alpha val="80000"/>
                  </a:schemeClr>
                </a:solidFill>
              </a:rPr>
              <a:t>Misreading the abbreviation MS as Myasthenia Gravis (MG) instead of Multiple Sclerosis.</a:t>
            </a:r>
          </a:p>
          <a:p>
            <a:r>
              <a:rPr lang="en-GB" sz="1600" dirty="0">
                <a:solidFill>
                  <a:schemeClr val="tx1">
                    <a:alpha val="80000"/>
                  </a:schemeClr>
                </a:solidFill>
              </a:rPr>
              <a:t>Missing medicines off a fridge temperature excursion enquiry response.</a:t>
            </a:r>
          </a:p>
          <a:p>
            <a:r>
              <a:rPr lang="en-GB" sz="1600" dirty="0">
                <a:solidFill>
                  <a:schemeClr val="tx1">
                    <a:alpha val="80000"/>
                  </a:schemeClr>
                </a:solidFill>
              </a:rPr>
              <a:t>Assuming a pathologist understood the impact of ‘lowering seizure threshold’ on seizure occurrence for a coroner’s court.</a:t>
            </a:r>
          </a:p>
        </p:txBody>
      </p:sp>
      <p:sp>
        <p:nvSpPr>
          <p:cNvPr id="16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25255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2CC1E4F-F1F0-B945-BE50-C72A7103E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71CB7C-516F-E1DE-6AF8-B5DA58A28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23007" y="603501"/>
            <a:ext cx="4361693" cy="1527049"/>
          </a:xfrm>
        </p:spPr>
        <p:txBody>
          <a:bodyPr anchor="b">
            <a:normAutofit/>
          </a:bodyPr>
          <a:lstStyle/>
          <a:p>
            <a:r>
              <a:rPr lang="en-GB" dirty="0"/>
              <a:t>Publication error</a:t>
            </a:r>
          </a:p>
        </p:txBody>
      </p:sp>
      <p:pic>
        <p:nvPicPr>
          <p:cNvPr id="5" name="Picture 4" descr="Open book">
            <a:extLst>
              <a:ext uri="{FF2B5EF4-FFF2-40B4-BE49-F238E27FC236}">
                <a16:creationId xmlns:a16="http://schemas.microsoft.com/office/drawing/2014/main" id="{501FE3E9-D4F2-7DE1-11F2-33FC0B5B496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8330" r="19636" b="-1"/>
          <a:stretch>
            <a:fillRect/>
          </a:stretch>
        </p:blipFill>
        <p:spPr>
          <a:xfrm>
            <a:off x="1" y="10"/>
            <a:ext cx="6373368" cy="685799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6634AB-1946-16FA-D747-201E31452E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23007" y="2212846"/>
            <a:ext cx="4361693" cy="4096514"/>
          </a:xfrm>
        </p:spPr>
        <p:txBody>
          <a:bodyPr>
            <a:normAutofit/>
          </a:bodyPr>
          <a:lstStyle/>
          <a:p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Immunisation against infectious disease (The Green Book) </a:t>
            </a:r>
          </a:p>
          <a:p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Inconsistent information on giving live vaccines to children born to mothers on immunosuppressive therapies. The chapter on contraindications and special considerations stated delay until 6 months of age with regards to rotavirus. The chapter on rotavirus did not state this contraindication.</a:t>
            </a:r>
          </a:p>
          <a:p>
            <a:r>
              <a:rPr lang="en-US" sz="1800" b="1" dirty="0">
                <a:latin typeface="Arial" panose="020B0604020202020204" pitchFamily="34" charset="0"/>
                <a:cs typeface="Times New Roman" panose="02020603050405020304" pitchFamily="18" charset="0"/>
              </a:rPr>
              <a:t>Recommendation: </a:t>
            </a:r>
            <a:r>
              <a:rPr lang="en-US" sz="1800" dirty="0">
                <a:latin typeface="Arial" panose="020B0604020202020204" pitchFamily="34" charset="0"/>
                <a:cs typeface="Times New Roman" panose="02020603050405020304" pitchFamily="18" charset="0"/>
              </a:rPr>
              <a:t>Make sure you read the general chapters in conjunction with the specific vaccine chapters.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18673086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477</Words>
  <Application>Microsoft Office PowerPoint</Application>
  <PresentationFormat>Widescreen</PresentationFormat>
  <Paragraphs>49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Symbol</vt:lpstr>
      <vt:lpstr>Office Theme</vt:lpstr>
      <vt:lpstr>UKMi Active Learning from Events and Risk Tracking (ALERT) </vt:lpstr>
      <vt:lpstr>Key findings</vt:lpstr>
      <vt:lpstr>Contributing factors</vt:lpstr>
      <vt:lpstr>Enquiry categories</vt:lpstr>
      <vt:lpstr>QRMG recommendations</vt:lpstr>
      <vt:lpstr>Incident examples</vt:lpstr>
      <vt:lpstr>Publication error</vt:lpstr>
    </vt:vector>
  </TitlesOfParts>
  <Company>London North West University Healthcare NHS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HUSAIN, Iram (LONDON NORTH WEST UNIVERSITY HEALTHCARE NHS TRUST)</dc:creator>
  <cp:lastModifiedBy>HUSAIN, Iram (LONDON NORTH WEST UNIVERSITY HEALTHCARE NHS TRUST)</cp:lastModifiedBy>
  <cp:revision>4</cp:revision>
  <dcterms:created xsi:type="dcterms:W3CDTF">2025-05-22T23:48:33Z</dcterms:created>
  <dcterms:modified xsi:type="dcterms:W3CDTF">2025-07-24T13:12:48Z</dcterms:modified>
</cp:coreProperties>
</file>